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87" r:id="rId4"/>
    <p:sldMasterId id="2147483695" r:id="rId5"/>
  </p:sldMasterIdLst>
  <p:notesMasterIdLst>
    <p:notesMasterId r:id="rId22"/>
  </p:notesMasterIdLst>
  <p:sldIdLst>
    <p:sldId id="373" r:id="rId6"/>
    <p:sldId id="448" r:id="rId7"/>
    <p:sldId id="449" r:id="rId8"/>
    <p:sldId id="450" r:id="rId9"/>
    <p:sldId id="364" r:id="rId10"/>
    <p:sldId id="260" r:id="rId11"/>
    <p:sldId id="375" r:id="rId12"/>
    <p:sldId id="451" r:id="rId13"/>
    <p:sldId id="2147470912" r:id="rId14"/>
    <p:sldId id="2147470942" r:id="rId15"/>
    <p:sldId id="2147470911" r:id="rId16"/>
    <p:sldId id="2147470887" r:id="rId17"/>
    <p:sldId id="2147470894" r:id="rId18"/>
    <p:sldId id="2147470914" r:id="rId19"/>
    <p:sldId id="2147470940" r:id="rId20"/>
    <p:sldId id="2147470941"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316"/>
    <a:srgbClr val="00442B"/>
    <a:srgbClr val="FFFFFF"/>
    <a:srgbClr val="407360"/>
    <a:srgbClr val="336955"/>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7" autoAdjust="0"/>
    <p:restoredTop sz="94177" autoAdjust="0"/>
  </p:normalViewPr>
  <p:slideViewPr>
    <p:cSldViewPr snapToGrid="0">
      <p:cViewPr varScale="1">
        <p:scale>
          <a:sx n="62" d="100"/>
          <a:sy n="62" d="100"/>
        </p:scale>
        <p:origin x="7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07477169874377E-2"/>
          <c:y val="2.9414421404434399E-2"/>
          <c:w val="0.91618504566025127"/>
          <c:h val="0.78429424303414774"/>
        </c:manualLayout>
      </c:layout>
      <c:barChart>
        <c:barDir val="bar"/>
        <c:grouping val="stacked"/>
        <c:varyColors val="0"/>
        <c:ser>
          <c:idx val="0"/>
          <c:order val="0"/>
          <c:tx>
            <c:strRef>
              <c:f>Sheet1!$B$1</c:f>
              <c:strCache>
                <c:ptCount val="1"/>
                <c:pt idx="0">
                  <c:v>Series 1</c:v>
                </c:pt>
              </c:strCache>
            </c:strRef>
          </c:tx>
          <c:spPr>
            <a:solidFill>
              <a:schemeClr val="bg1">
                <a:lumMod val="7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3-5153-5E4B-B0D0-A5019DE3262D}"/>
              </c:ext>
            </c:extLst>
          </c:dPt>
          <c:cat>
            <c:strRef>
              <c:f>Sheet1!$A$2</c:f>
              <c:strCache>
                <c:ptCount val="1"/>
                <c:pt idx="0">
                  <c:v>Category 1</c:v>
                </c:pt>
              </c:strCache>
            </c:strRef>
          </c:cat>
          <c:val>
            <c:numRef>
              <c:f>Sheet1!$B$2</c:f>
              <c:numCache>
                <c:formatCode>General</c:formatCode>
                <c:ptCount val="1"/>
                <c:pt idx="0">
                  <c:v>233.6</c:v>
                </c:pt>
              </c:numCache>
            </c:numRef>
          </c:val>
          <c:extLst>
            <c:ext xmlns:c16="http://schemas.microsoft.com/office/drawing/2014/chart" uri="{C3380CC4-5D6E-409C-BE32-E72D297353CC}">
              <c16:uniqueId val="{00000000-5153-5E4B-B0D0-A5019DE3262D}"/>
            </c:ext>
          </c:extLst>
        </c:ser>
        <c:ser>
          <c:idx val="1"/>
          <c:order val="1"/>
          <c:tx>
            <c:strRef>
              <c:f>Sheet1!$C$1</c:f>
              <c:strCache>
                <c:ptCount val="1"/>
                <c:pt idx="0">
                  <c:v>Series 2</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30.367999999999999</c:v>
                </c:pt>
              </c:numCache>
            </c:numRef>
          </c:val>
          <c:extLst>
            <c:ext xmlns:c16="http://schemas.microsoft.com/office/drawing/2014/chart" uri="{C3380CC4-5D6E-409C-BE32-E72D297353CC}">
              <c16:uniqueId val="{00000001-5153-5E4B-B0D0-A5019DE3262D}"/>
            </c:ext>
          </c:extLst>
        </c:ser>
        <c:dLbls>
          <c:showLegendKey val="0"/>
          <c:showVal val="0"/>
          <c:showCatName val="0"/>
          <c:showSerName val="0"/>
          <c:showPercent val="0"/>
          <c:showBubbleSize val="0"/>
        </c:dLbls>
        <c:gapWidth val="0"/>
        <c:overlap val="100"/>
        <c:axId val="1580808719"/>
        <c:axId val="1580810447"/>
      </c:barChart>
      <c:catAx>
        <c:axId val="1580808719"/>
        <c:scaling>
          <c:orientation val="minMax"/>
        </c:scaling>
        <c:delete val="1"/>
        <c:axPos val="l"/>
        <c:numFmt formatCode="General" sourceLinked="1"/>
        <c:majorTickMark val="none"/>
        <c:minorTickMark val="none"/>
        <c:tickLblPos val="nextTo"/>
        <c:crossAx val="1580810447"/>
        <c:crosses val="autoZero"/>
        <c:auto val="1"/>
        <c:lblAlgn val="ctr"/>
        <c:lblOffset val="100"/>
        <c:noMultiLvlLbl val="0"/>
      </c:catAx>
      <c:valAx>
        <c:axId val="1580810447"/>
        <c:scaling>
          <c:orientation val="minMax"/>
          <c:min val="0"/>
        </c:scaling>
        <c:delete val="1"/>
        <c:axPos val="b"/>
        <c:numFmt formatCode="General" sourceLinked="1"/>
        <c:majorTickMark val="none"/>
        <c:minorTickMark val="none"/>
        <c:tickLblPos val="nextTo"/>
        <c:crossAx val="1580808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w="38100">
              <a:solidFill>
                <a:schemeClr val="bg1"/>
              </a:solidFill>
            </a:ln>
          </c:spPr>
          <c:dPt>
            <c:idx val="0"/>
            <c:bubble3D val="0"/>
            <c:spPr>
              <a:solidFill>
                <a:schemeClr val="accent3"/>
              </a:solidFill>
              <a:ln w="38100">
                <a:solidFill>
                  <a:schemeClr val="bg1"/>
                </a:solidFill>
              </a:ln>
              <a:effectLst/>
            </c:spPr>
            <c:extLst>
              <c:ext xmlns:c16="http://schemas.microsoft.com/office/drawing/2014/chart" uri="{C3380CC4-5D6E-409C-BE32-E72D297353CC}">
                <c16:uniqueId val="{00000001-BCAB-D64D-938A-1E72FE55A1EA}"/>
              </c:ext>
            </c:extLst>
          </c:dPt>
          <c:dPt>
            <c:idx val="1"/>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2-BCAB-D64D-938A-1E72FE55A1EA}"/>
              </c:ext>
            </c:extLst>
          </c:dPt>
          <c:dPt>
            <c:idx val="2"/>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3-BCAB-D64D-938A-1E72FE55A1EA}"/>
              </c:ext>
            </c:extLst>
          </c:dPt>
          <c:dPt>
            <c:idx val="3"/>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4-BCAB-D64D-938A-1E72FE55A1EA}"/>
              </c:ext>
            </c:extLst>
          </c:dPt>
          <c:dPt>
            <c:idx val="4"/>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5-BCAB-D64D-938A-1E72FE55A1EA}"/>
              </c:ext>
            </c:extLst>
          </c:dPt>
          <c:dPt>
            <c:idx val="5"/>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6-BCAB-D64D-938A-1E72FE55A1EA}"/>
              </c:ext>
            </c:extLst>
          </c:dPt>
          <c:dPt>
            <c:idx val="6"/>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7-BCAB-D64D-938A-1E72FE55A1EA}"/>
              </c:ext>
            </c:extLst>
          </c:dPt>
          <c:cat>
            <c:strRef>
              <c:f>Sheet1!$A$2:$A$8</c:f>
              <c:strCache>
                <c:ptCount val="7"/>
                <c:pt idx="0">
                  <c:v>Metsäsektori
  yhteensä</c:v>
                </c:pt>
                <c:pt idx="1">
                  <c:v>Rakentaminen</c:v>
                </c:pt>
                <c:pt idx="2">
                  <c:v>Elintarvikesektori</c:v>
                </c:pt>
                <c:pt idx="3">
                  <c:v>Muut teollisuusalat yhteensä</c:v>
                </c:pt>
                <c:pt idx="4">
                  <c:v>Energia</c:v>
                </c:pt>
                <c:pt idx="5">
                  <c:v>Biotalouden palvelut yhteensä</c:v>
                </c:pt>
                <c:pt idx="6">
                  <c:v>Veden puhdistus ja jakelu</c:v>
                </c:pt>
              </c:strCache>
            </c:strRef>
          </c:cat>
          <c:val>
            <c:numRef>
              <c:f>Sheet1!$B$2:$B$8</c:f>
              <c:numCache>
                <c:formatCode>General</c:formatCode>
                <c:ptCount val="7"/>
                <c:pt idx="0">
                  <c:v>10.5</c:v>
                </c:pt>
                <c:pt idx="1">
                  <c:v>4.8</c:v>
                </c:pt>
                <c:pt idx="2">
                  <c:v>4.7</c:v>
                </c:pt>
                <c:pt idx="3">
                  <c:v>4.2</c:v>
                </c:pt>
                <c:pt idx="4">
                  <c:v>2.7</c:v>
                </c:pt>
                <c:pt idx="5">
                  <c:v>1.8</c:v>
                </c:pt>
                <c:pt idx="6">
                  <c:v>0.5</c:v>
                </c:pt>
              </c:numCache>
            </c:numRef>
          </c:val>
          <c:extLst>
            <c:ext xmlns:c16="http://schemas.microsoft.com/office/drawing/2014/chart" uri="{C3380CC4-5D6E-409C-BE32-E72D297353CC}">
              <c16:uniqueId val="{00000000-BCAB-D64D-938A-1E72FE55A1E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Bruttokantorahatulot!$D$3</c:f>
              <c:strCache>
                <c:ptCount val="1"/>
                <c:pt idx="0">
                  <c:v>Tukkipuu yhteensä</c:v>
                </c:pt>
              </c:strCache>
            </c:strRef>
          </c:tx>
          <c:spPr>
            <a:solidFill>
              <a:srgbClr val="00B050"/>
            </a:solidFill>
            <a:ln>
              <a:noFill/>
            </a:ln>
            <a:effectLst/>
          </c:spPr>
          <c:invertIfNegative val="0"/>
          <c:cat>
            <c:strRef>
              <c:f>Bruttokantorahatulot!$C$4:$C$22</c:f>
              <c:strCache>
                <c:ptCount val="19"/>
                <c:pt idx="0">
                  <c:v>1 Uusimaa</c:v>
                </c:pt>
                <c:pt idx="1">
                  <c:v>2 Varsinais-Suomi</c:v>
                </c:pt>
                <c:pt idx="2">
                  <c:v>4 Satakunta</c:v>
                </c:pt>
                <c:pt idx="3">
                  <c:v>5 Kanta-Häme</c:v>
                </c:pt>
                <c:pt idx="4">
                  <c:v>6 Pirkanmaa</c:v>
                </c:pt>
                <c:pt idx="5">
                  <c:v>7 Päijät-Häme</c:v>
                </c:pt>
                <c:pt idx="6">
                  <c:v>8 Kymenlaakso</c:v>
                </c:pt>
                <c:pt idx="7">
                  <c:v>9 Etelä-Karjala</c:v>
                </c:pt>
                <c:pt idx="8">
                  <c:v>10 Etelä-Savo</c:v>
                </c:pt>
                <c:pt idx="9">
                  <c:v>11 Pohjois-Savo</c:v>
                </c:pt>
                <c:pt idx="10">
                  <c:v>12 Pohjois-Karjala</c:v>
                </c:pt>
                <c:pt idx="11">
                  <c:v>13 Keski-Suomi</c:v>
                </c:pt>
                <c:pt idx="12">
                  <c:v>14 Etelä-Pohjanmaa</c:v>
                </c:pt>
                <c:pt idx="13">
                  <c:v>15 Pohjanmaa</c:v>
                </c:pt>
                <c:pt idx="14">
                  <c:v>16 Keski-Pohjanmaa</c:v>
                </c:pt>
                <c:pt idx="15">
                  <c:v>17 Pohjois-Pohjanmaa</c:v>
                </c:pt>
                <c:pt idx="16">
                  <c:v>18 Kainuu</c:v>
                </c:pt>
                <c:pt idx="17">
                  <c:v>19 Lappi</c:v>
                </c:pt>
                <c:pt idx="18">
                  <c:v>21 Ahvenanmaa</c:v>
                </c:pt>
              </c:strCache>
            </c:strRef>
          </c:cat>
          <c:val>
            <c:numRef>
              <c:f>Bruttokantorahatulot!$D$4:$D$22</c:f>
              <c:numCache>
                <c:formatCode>0</c:formatCode>
                <c:ptCount val="19"/>
                <c:pt idx="0">
                  <c:v>71355</c:v>
                </c:pt>
                <c:pt idx="1">
                  <c:v>77668</c:v>
                </c:pt>
                <c:pt idx="2">
                  <c:v>82972</c:v>
                </c:pt>
                <c:pt idx="3">
                  <c:v>78627</c:v>
                </c:pt>
                <c:pt idx="4">
                  <c:v>180119</c:v>
                </c:pt>
                <c:pt idx="5">
                  <c:v>94548</c:v>
                </c:pt>
                <c:pt idx="6">
                  <c:v>60962</c:v>
                </c:pt>
                <c:pt idx="7">
                  <c:v>86073</c:v>
                </c:pt>
                <c:pt idx="8">
                  <c:v>221035</c:v>
                </c:pt>
                <c:pt idx="9">
                  <c:v>215033</c:v>
                </c:pt>
                <c:pt idx="10">
                  <c:v>183354</c:v>
                </c:pt>
                <c:pt idx="11">
                  <c:v>192747</c:v>
                </c:pt>
                <c:pt idx="12">
                  <c:v>101798</c:v>
                </c:pt>
                <c:pt idx="13">
                  <c:v>49827</c:v>
                </c:pt>
                <c:pt idx="14">
                  <c:v>24445</c:v>
                </c:pt>
                <c:pt idx="15">
                  <c:v>119406</c:v>
                </c:pt>
                <c:pt idx="16">
                  <c:v>67648</c:v>
                </c:pt>
                <c:pt idx="17">
                  <c:v>69844</c:v>
                </c:pt>
                <c:pt idx="18">
                  <c:v>3226</c:v>
                </c:pt>
              </c:numCache>
            </c:numRef>
          </c:val>
          <c:extLst>
            <c:ext xmlns:c16="http://schemas.microsoft.com/office/drawing/2014/chart" uri="{C3380CC4-5D6E-409C-BE32-E72D297353CC}">
              <c16:uniqueId val="{00000000-CB46-458D-9462-80FDA41E40EC}"/>
            </c:ext>
          </c:extLst>
        </c:ser>
        <c:ser>
          <c:idx val="1"/>
          <c:order val="1"/>
          <c:tx>
            <c:strRef>
              <c:f>Bruttokantorahatulot!$E$3</c:f>
              <c:strCache>
                <c:ptCount val="1"/>
                <c:pt idx="0">
                  <c:v>Kuitupuu yhteensä</c:v>
                </c:pt>
              </c:strCache>
            </c:strRef>
          </c:tx>
          <c:spPr>
            <a:solidFill>
              <a:srgbClr val="00B0F0"/>
            </a:solidFill>
            <a:ln>
              <a:noFill/>
            </a:ln>
            <a:effectLst/>
          </c:spPr>
          <c:invertIfNegative val="0"/>
          <c:cat>
            <c:strRef>
              <c:f>Bruttokantorahatulot!$C$4:$C$22</c:f>
              <c:strCache>
                <c:ptCount val="19"/>
                <c:pt idx="0">
                  <c:v>1 Uusimaa</c:v>
                </c:pt>
                <c:pt idx="1">
                  <c:v>2 Varsinais-Suomi</c:v>
                </c:pt>
                <c:pt idx="2">
                  <c:v>4 Satakunta</c:v>
                </c:pt>
                <c:pt idx="3">
                  <c:v>5 Kanta-Häme</c:v>
                </c:pt>
                <c:pt idx="4">
                  <c:v>6 Pirkanmaa</c:v>
                </c:pt>
                <c:pt idx="5">
                  <c:v>7 Päijät-Häme</c:v>
                </c:pt>
                <c:pt idx="6">
                  <c:v>8 Kymenlaakso</c:v>
                </c:pt>
                <c:pt idx="7">
                  <c:v>9 Etelä-Karjala</c:v>
                </c:pt>
                <c:pt idx="8">
                  <c:v>10 Etelä-Savo</c:v>
                </c:pt>
                <c:pt idx="9">
                  <c:v>11 Pohjois-Savo</c:v>
                </c:pt>
                <c:pt idx="10">
                  <c:v>12 Pohjois-Karjala</c:v>
                </c:pt>
                <c:pt idx="11">
                  <c:v>13 Keski-Suomi</c:v>
                </c:pt>
                <c:pt idx="12">
                  <c:v>14 Etelä-Pohjanmaa</c:v>
                </c:pt>
                <c:pt idx="13">
                  <c:v>15 Pohjanmaa</c:v>
                </c:pt>
                <c:pt idx="14">
                  <c:v>16 Keski-Pohjanmaa</c:v>
                </c:pt>
                <c:pt idx="15">
                  <c:v>17 Pohjois-Pohjanmaa</c:v>
                </c:pt>
                <c:pt idx="16">
                  <c:v>18 Kainuu</c:v>
                </c:pt>
                <c:pt idx="17">
                  <c:v>19 Lappi</c:v>
                </c:pt>
                <c:pt idx="18">
                  <c:v>21 Ahvenanmaa</c:v>
                </c:pt>
              </c:strCache>
            </c:strRef>
          </c:cat>
          <c:val>
            <c:numRef>
              <c:f>Bruttokantorahatulot!$E$4:$E$22</c:f>
              <c:numCache>
                <c:formatCode>0</c:formatCode>
                <c:ptCount val="19"/>
                <c:pt idx="0">
                  <c:v>20980</c:v>
                </c:pt>
                <c:pt idx="1">
                  <c:v>20568</c:v>
                </c:pt>
                <c:pt idx="2">
                  <c:v>22494</c:v>
                </c:pt>
                <c:pt idx="3">
                  <c:v>17253</c:v>
                </c:pt>
                <c:pt idx="4">
                  <c:v>45196</c:v>
                </c:pt>
                <c:pt idx="5">
                  <c:v>19472</c:v>
                </c:pt>
                <c:pt idx="6">
                  <c:v>17077</c:v>
                </c:pt>
                <c:pt idx="7">
                  <c:v>21966</c:v>
                </c:pt>
                <c:pt idx="8">
                  <c:v>58526</c:v>
                </c:pt>
                <c:pt idx="9">
                  <c:v>78658</c:v>
                </c:pt>
                <c:pt idx="10">
                  <c:v>78680</c:v>
                </c:pt>
                <c:pt idx="11">
                  <c:v>64533</c:v>
                </c:pt>
                <c:pt idx="12">
                  <c:v>32231</c:v>
                </c:pt>
                <c:pt idx="13">
                  <c:v>21918</c:v>
                </c:pt>
                <c:pt idx="14">
                  <c:v>10857</c:v>
                </c:pt>
                <c:pt idx="15">
                  <c:v>80962</c:v>
                </c:pt>
                <c:pt idx="16">
                  <c:v>45481</c:v>
                </c:pt>
                <c:pt idx="17">
                  <c:v>56731</c:v>
                </c:pt>
                <c:pt idx="18">
                  <c:v>2287</c:v>
                </c:pt>
              </c:numCache>
            </c:numRef>
          </c:val>
          <c:extLst>
            <c:ext xmlns:c16="http://schemas.microsoft.com/office/drawing/2014/chart" uri="{C3380CC4-5D6E-409C-BE32-E72D297353CC}">
              <c16:uniqueId val="{00000001-CB46-458D-9462-80FDA41E40EC}"/>
            </c:ext>
          </c:extLst>
        </c:ser>
        <c:ser>
          <c:idx val="2"/>
          <c:order val="2"/>
          <c:tx>
            <c:strRef>
              <c:f>Bruttokantorahatulot!$F$3</c:f>
              <c:strCache>
                <c:ptCount val="1"/>
                <c:pt idx="0">
                  <c:v>Poltto/Energiapuu</c:v>
                </c:pt>
              </c:strCache>
            </c:strRef>
          </c:tx>
          <c:spPr>
            <a:solidFill>
              <a:schemeClr val="bg2">
                <a:lumMod val="50000"/>
              </a:schemeClr>
            </a:solidFill>
            <a:ln>
              <a:noFill/>
            </a:ln>
            <a:effectLst/>
          </c:spPr>
          <c:invertIfNegative val="0"/>
          <c:cat>
            <c:strRef>
              <c:f>Bruttokantorahatulot!$C$4:$C$22</c:f>
              <c:strCache>
                <c:ptCount val="19"/>
                <c:pt idx="0">
                  <c:v>1 Uusimaa</c:v>
                </c:pt>
                <c:pt idx="1">
                  <c:v>2 Varsinais-Suomi</c:v>
                </c:pt>
                <c:pt idx="2">
                  <c:v>4 Satakunta</c:v>
                </c:pt>
                <c:pt idx="3">
                  <c:v>5 Kanta-Häme</c:v>
                </c:pt>
                <c:pt idx="4">
                  <c:v>6 Pirkanmaa</c:v>
                </c:pt>
                <c:pt idx="5">
                  <c:v>7 Päijät-Häme</c:v>
                </c:pt>
                <c:pt idx="6">
                  <c:v>8 Kymenlaakso</c:v>
                </c:pt>
                <c:pt idx="7">
                  <c:v>9 Etelä-Karjala</c:v>
                </c:pt>
                <c:pt idx="8">
                  <c:v>10 Etelä-Savo</c:v>
                </c:pt>
                <c:pt idx="9">
                  <c:v>11 Pohjois-Savo</c:v>
                </c:pt>
                <c:pt idx="10">
                  <c:v>12 Pohjois-Karjala</c:v>
                </c:pt>
                <c:pt idx="11">
                  <c:v>13 Keski-Suomi</c:v>
                </c:pt>
                <c:pt idx="12">
                  <c:v>14 Etelä-Pohjanmaa</c:v>
                </c:pt>
                <c:pt idx="13">
                  <c:v>15 Pohjanmaa</c:v>
                </c:pt>
                <c:pt idx="14">
                  <c:v>16 Keski-Pohjanmaa</c:v>
                </c:pt>
                <c:pt idx="15">
                  <c:v>17 Pohjois-Pohjanmaa</c:v>
                </c:pt>
                <c:pt idx="16">
                  <c:v>18 Kainuu</c:v>
                </c:pt>
                <c:pt idx="17">
                  <c:v>19 Lappi</c:v>
                </c:pt>
                <c:pt idx="18">
                  <c:v>21 Ahvenanmaa</c:v>
                </c:pt>
              </c:strCache>
            </c:strRef>
          </c:cat>
          <c:val>
            <c:numRef>
              <c:f>Bruttokantorahatulot!$F$4:$F$22</c:f>
              <c:numCache>
                <c:formatCode>0</c:formatCode>
                <c:ptCount val="19"/>
                <c:pt idx="0">
                  <c:v>13742</c:v>
                </c:pt>
                <c:pt idx="1">
                  <c:v>10195</c:v>
                </c:pt>
                <c:pt idx="2">
                  <c:v>9358</c:v>
                </c:pt>
                <c:pt idx="3">
                  <c:v>6054</c:v>
                </c:pt>
                <c:pt idx="4">
                  <c:v>15792</c:v>
                </c:pt>
                <c:pt idx="5">
                  <c:v>6919</c:v>
                </c:pt>
                <c:pt idx="6">
                  <c:v>4261</c:v>
                </c:pt>
                <c:pt idx="7">
                  <c:v>5523</c:v>
                </c:pt>
                <c:pt idx="8">
                  <c:v>11298</c:v>
                </c:pt>
                <c:pt idx="9">
                  <c:v>11019</c:v>
                </c:pt>
                <c:pt idx="10">
                  <c:v>6335</c:v>
                </c:pt>
                <c:pt idx="11">
                  <c:v>10880</c:v>
                </c:pt>
                <c:pt idx="12">
                  <c:v>8591</c:v>
                </c:pt>
                <c:pt idx="13">
                  <c:v>5824</c:v>
                </c:pt>
                <c:pt idx="14">
                  <c:v>2515</c:v>
                </c:pt>
                <c:pt idx="15">
                  <c:v>12995</c:v>
                </c:pt>
                <c:pt idx="16">
                  <c:v>3547</c:v>
                </c:pt>
                <c:pt idx="17">
                  <c:v>6500</c:v>
                </c:pt>
                <c:pt idx="18">
                  <c:v>270</c:v>
                </c:pt>
              </c:numCache>
            </c:numRef>
          </c:val>
          <c:extLst>
            <c:ext xmlns:c16="http://schemas.microsoft.com/office/drawing/2014/chart" uri="{C3380CC4-5D6E-409C-BE32-E72D297353CC}">
              <c16:uniqueId val="{00000002-CB46-458D-9462-80FDA41E40EC}"/>
            </c:ext>
          </c:extLst>
        </c:ser>
        <c:dLbls>
          <c:showLegendKey val="0"/>
          <c:showVal val="0"/>
          <c:showCatName val="0"/>
          <c:showSerName val="0"/>
          <c:showPercent val="0"/>
          <c:showBubbleSize val="0"/>
        </c:dLbls>
        <c:gapWidth val="150"/>
        <c:overlap val="100"/>
        <c:axId val="675456736"/>
        <c:axId val="675462136"/>
      </c:barChart>
      <c:catAx>
        <c:axId val="67545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5462136"/>
        <c:crosses val="autoZero"/>
        <c:auto val="1"/>
        <c:lblAlgn val="ctr"/>
        <c:lblOffset val="100"/>
        <c:noMultiLvlLbl val="0"/>
      </c:catAx>
      <c:valAx>
        <c:axId val="675462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545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07477169874377E-2"/>
          <c:y val="2.9414421404434399E-2"/>
          <c:w val="0.91618504566025127"/>
          <c:h val="0.78429424303414774"/>
        </c:manualLayout>
      </c:layout>
      <c:barChart>
        <c:barDir val="col"/>
        <c:grouping val="stack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ACE-5A44-8D67-90FB5BF48A96}"/>
              </c:ext>
            </c:extLst>
          </c:dPt>
          <c:cat>
            <c:strRef>
              <c:f>Sheet1!$A$2</c:f>
              <c:strCache>
                <c:ptCount val="1"/>
                <c:pt idx="0">
                  <c:v>Category 1</c:v>
                </c:pt>
              </c:strCache>
            </c:strRef>
          </c:cat>
          <c:val>
            <c:numRef>
              <c:f>Sheet1!$B$2</c:f>
              <c:numCache>
                <c:formatCode>General</c:formatCode>
                <c:ptCount val="1"/>
                <c:pt idx="0">
                  <c:v>27.04</c:v>
                </c:pt>
              </c:numCache>
            </c:numRef>
          </c:val>
          <c:extLst>
            <c:ext xmlns:c16="http://schemas.microsoft.com/office/drawing/2014/chart" uri="{C3380CC4-5D6E-409C-BE32-E72D297353CC}">
              <c16:uniqueId val="{00000002-4ACE-5A44-8D67-90FB5BF48A96}"/>
            </c:ext>
          </c:extLst>
        </c:ser>
        <c:ser>
          <c:idx val="1"/>
          <c:order val="1"/>
          <c:tx>
            <c:strRef>
              <c:f>Sheet1!$C$1</c:f>
              <c:strCache>
                <c:ptCount val="1"/>
                <c:pt idx="0">
                  <c:v>Series 2</c:v>
                </c:pt>
              </c:strCache>
            </c:strRef>
          </c:tx>
          <c:spPr>
            <a:solidFill>
              <a:schemeClr val="bg1">
                <a:lumMod val="85000"/>
              </a:schemeClr>
            </a:solidFill>
            <a:ln>
              <a:noFill/>
            </a:ln>
            <a:effectLst/>
          </c:spPr>
          <c:invertIfNegative val="0"/>
          <c:cat>
            <c:strRef>
              <c:f>Sheet1!$A$2</c:f>
              <c:strCache>
                <c:ptCount val="1"/>
                <c:pt idx="0">
                  <c:v>Category 1</c:v>
                </c:pt>
              </c:strCache>
            </c:strRef>
          </c:cat>
          <c:val>
            <c:numRef>
              <c:f>Sheet1!$C$2</c:f>
              <c:numCache>
                <c:formatCode>General</c:formatCode>
                <c:ptCount val="1"/>
                <c:pt idx="0">
                  <c:v>208</c:v>
                </c:pt>
              </c:numCache>
            </c:numRef>
          </c:val>
          <c:extLst>
            <c:ext xmlns:c16="http://schemas.microsoft.com/office/drawing/2014/chart" uri="{C3380CC4-5D6E-409C-BE32-E72D297353CC}">
              <c16:uniqueId val="{00000003-4ACE-5A44-8D67-90FB5BF48A96}"/>
            </c:ext>
          </c:extLst>
        </c:ser>
        <c:dLbls>
          <c:showLegendKey val="0"/>
          <c:showVal val="0"/>
          <c:showCatName val="0"/>
          <c:showSerName val="0"/>
          <c:showPercent val="0"/>
          <c:showBubbleSize val="0"/>
        </c:dLbls>
        <c:gapWidth val="0"/>
        <c:overlap val="100"/>
        <c:axId val="1580808719"/>
        <c:axId val="1580810447"/>
      </c:barChart>
      <c:catAx>
        <c:axId val="1580808719"/>
        <c:scaling>
          <c:orientation val="minMax"/>
        </c:scaling>
        <c:delete val="1"/>
        <c:axPos val="b"/>
        <c:numFmt formatCode="General" sourceLinked="1"/>
        <c:majorTickMark val="none"/>
        <c:minorTickMark val="none"/>
        <c:tickLblPos val="nextTo"/>
        <c:crossAx val="1580810447"/>
        <c:crosses val="autoZero"/>
        <c:auto val="1"/>
        <c:lblAlgn val="ctr"/>
        <c:lblOffset val="100"/>
        <c:noMultiLvlLbl val="0"/>
      </c:catAx>
      <c:valAx>
        <c:axId val="1580810447"/>
        <c:scaling>
          <c:orientation val="minMax"/>
          <c:min val="0"/>
        </c:scaling>
        <c:delete val="1"/>
        <c:axPos val="l"/>
        <c:numFmt formatCode="General" sourceLinked="1"/>
        <c:majorTickMark val="none"/>
        <c:minorTickMark val="none"/>
        <c:tickLblPos val="nextTo"/>
        <c:crossAx val="1580808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w="38100">
              <a:solidFill>
                <a:schemeClr val="bg1"/>
              </a:solidFill>
            </a:ln>
          </c:spPr>
          <c:dPt>
            <c:idx val="0"/>
            <c:bubble3D val="0"/>
            <c:spPr>
              <a:solidFill>
                <a:schemeClr val="accent3"/>
              </a:solidFill>
              <a:ln w="38100">
                <a:solidFill>
                  <a:schemeClr val="bg1"/>
                </a:solidFill>
              </a:ln>
              <a:effectLst/>
            </c:spPr>
            <c:extLst>
              <c:ext xmlns:c16="http://schemas.microsoft.com/office/drawing/2014/chart" uri="{C3380CC4-5D6E-409C-BE32-E72D297353CC}">
                <c16:uniqueId val="{00000001-28D0-3D42-938B-A857BCFE5EDD}"/>
              </c:ext>
            </c:extLst>
          </c:dPt>
          <c:dPt>
            <c:idx val="1"/>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3-28D0-3D42-938B-A857BCFE5EDD}"/>
              </c:ext>
            </c:extLst>
          </c:dPt>
          <c:dPt>
            <c:idx val="2"/>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5-28D0-3D42-938B-A857BCFE5EDD}"/>
              </c:ext>
            </c:extLst>
          </c:dPt>
          <c:dPt>
            <c:idx val="3"/>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7-28D0-3D42-938B-A857BCFE5EDD}"/>
              </c:ext>
            </c:extLst>
          </c:dPt>
          <c:dPt>
            <c:idx val="4"/>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9-28D0-3D42-938B-A857BCFE5EDD}"/>
              </c:ext>
            </c:extLst>
          </c:dPt>
          <c:dPt>
            <c:idx val="5"/>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B-28D0-3D42-938B-A857BCFE5EDD}"/>
              </c:ext>
            </c:extLst>
          </c:dPt>
          <c:dPt>
            <c:idx val="6"/>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D-28D0-3D42-938B-A857BCFE5EDD}"/>
              </c:ext>
            </c:extLst>
          </c:dPt>
          <c:cat>
            <c:strRef>
              <c:f>Sheet1!$A$2:$A$8</c:f>
              <c:strCache>
                <c:ptCount val="7"/>
                <c:pt idx="0">
                  <c:v>Metsäsektori
  yhteensä</c:v>
                </c:pt>
                <c:pt idx="1">
                  <c:v>Rakentaminen</c:v>
                </c:pt>
                <c:pt idx="2">
                  <c:v>Elintarvikesektori</c:v>
                </c:pt>
                <c:pt idx="3">
                  <c:v>Muut teollisuusalat yhteensä</c:v>
                </c:pt>
                <c:pt idx="4">
                  <c:v>Energia</c:v>
                </c:pt>
                <c:pt idx="5">
                  <c:v>Biotalouden palvelut yhteensä</c:v>
                </c:pt>
                <c:pt idx="6">
                  <c:v>Veden puhdistus ja jakelu</c:v>
                </c:pt>
              </c:strCache>
            </c:strRef>
          </c:cat>
          <c:val>
            <c:numRef>
              <c:f>Sheet1!$B$2:$B$8</c:f>
              <c:numCache>
                <c:formatCode>General</c:formatCode>
                <c:ptCount val="7"/>
                <c:pt idx="0">
                  <c:v>9</c:v>
                </c:pt>
                <c:pt idx="1">
                  <c:v>4.5999999999999996</c:v>
                </c:pt>
                <c:pt idx="2">
                  <c:v>4.3</c:v>
                </c:pt>
                <c:pt idx="3">
                  <c:v>3.6</c:v>
                </c:pt>
                <c:pt idx="4">
                  <c:v>2.1</c:v>
                </c:pt>
                <c:pt idx="5">
                  <c:v>2.1</c:v>
                </c:pt>
                <c:pt idx="6">
                  <c:v>0.5</c:v>
                </c:pt>
              </c:numCache>
            </c:numRef>
          </c:val>
          <c:extLst>
            <c:ext xmlns:c16="http://schemas.microsoft.com/office/drawing/2014/chart" uri="{C3380CC4-5D6E-409C-BE32-E72D297353CC}">
              <c16:uniqueId val="{0000000E-28D0-3D42-938B-A857BCFE5ED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w="38100">
              <a:solidFill>
                <a:schemeClr val="bg1"/>
              </a:solidFill>
            </a:ln>
          </c:spPr>
          <c:dPt>
            <c:idx val="0"/>
            <c:bubble3D val="0"/>
            <c:spPr>
              <a:solidFill>
                <a:schemeClr val="accent3"/>
              </a:solidFill>
              <a:ln w="38100">
                <a:solidFill>
                  <a:schemeClr val="bg1"/>
                </a:solidFill>
              </a:ln>
              <a:effectLst/>
            </c:spPr>
            <c:extLst>
              <c:ext xmlns:c16="http://schemas.microsoft.com/office/drawing/2014/chart" uri="{C3380CC4-5D6E-409C-BE32-E72D297353CC}">
                <c16:uniqueId val="{00000001-28D0-3D42-938B-A857BCFE5EDD}"/>
              </c:ext>
            </c:extLst>
          </c:dPt>
          <c:dPt>
            <c:idx val="1"/>
            <c:bubble3D val="0"/>
            <c:spPr>
              <a:solidFill>
                <a:schemeClr val="bg1">
                  <a:lumMod val="85000"/>
                </a:schemeClr>
              </a:solidFill>
              <a:ln w="38100">
                <a:solidFill>
                  <a:schemeClr val="bg1"/>
                </a:solidFill>
              </a:ln>
              <a:effectLst/>
            </c:spPr>
            <c:extLst>
              <c:ext xmlns:c16="http://schemas.microsoft.com/office/drawing/2014/chart" uri="{C3380CC4-5D6E-409C-BE32-E72D297353CC}">
                <c16:uniqueId val="{00000003-28D0-3D42-938B-A857BCFE5EDD}"/>
              </c:ext>
            </c:extLst>
          </c:dPt>
          <c:cat>
            <c:strRef>
              <c:f>Sheet1!$A$2:$A$3</c:f>
              <c:strCache>
                <c:ptCount val="2"/>
                <c:pt idx="0">
                  <c:v>Metsäsektori
  yhteensä</c:v>
                </c:pt>
                <c:pt idx="1">
                  <c:v>Muut</c:v>
                </c:pt>
              </c:strCache>
            </c:strRef>
          </c:cat>
          <c:val>
            <c:numRef>
              <c:f>Sheet1!$B$2:$B$3</c:f>
              <c:numCache>
                <c:formatCode>General</c:formatCode>
                <c:ptCount val="2"/>
                <c:pt idx="0">
                  <c:v>17</c:v>
                </c:pt>
                <c:pt idx="1">
                  <c:v>32</c:v>
                </c:pt>
              </c:numCache>
            </c:numRef>
          </c:val>
          <c:extLst>
            <c:ext xmlns:c16="http://schemas.microsoft.com/office/drawing/2014/chart" uri="{C3380CC4-5D6E-409C-BE32-E72D297353CC}">
              <c16:uniqueId val="{0000000E-28D0-3D42-938B-A857BCFE5ED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44724643381585E-2"/>
          <c:y val="3.4207621407348128E-2"/>
          <c:w val="0.94991055071323682"/>
          <c:h val="0.94365803532907366"/>
        </c:manualLayout>
      </c:layout>
      <c:barChart>
        <c:barDir val="col"/>
        <c:grouping val="stacked"/>
        <c:varyColors val="0"/>
        <c:ser>
          <c:idx val="0"/>
          <c:order val="0"/>
          <c:spPr>
            <a:solidFill>
              <a:schemeClr val="accent3">
                <a:lumMod val="75000"/>
              </a:schemeClr>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Black" panose="020B0A02040204020203" pitchFamily="34" charset="0"/>
                    <a:ea typeface="Segoe UI Black" panose="020B0A02040204020203" pitchFamily="34" charset="0"/>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Taul1!$B$13:$D$13</c:f>
              <c:numCache>
                <c:formatCode>General</c:formatCode>
                <c:ptCount val="3"/>
                <c:pt idx="0">
                  <c:v>3.9</c:v>
                </c:pt>
                <c:pt idx="1">
                  <c:v>4.3</c:v>
                </c:pt>
                <c:pt idx="2">
                  <c:v>4.5</c:v>
                </c:pt>
              </c:numCache>
            </c:numRef>
          </c:val>
          <c:extLst>
            <c:ext xmlns:c16="http://schemas.microsoft.com/office/drawing/2014/chart" uri="{C3380CC4-5D6E-409C-BE32-E72D297353CC}">
              <c16:uniqueId val="{00000000-AD08-4FDC-9F32-F79CB0D8F179}"/>
            </c:ext>
          </c:extLst>
        </c:ser>
        <c:ser>
          <c:idx val="1"/>
          <c:order val="1"/>
          <c:spPr>
            <a:solidFill>
              <a:srgbClr val="00442B"/>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Black" panose="020B0A02040204020203" pitchFamily="34" charset="0"/>
                    <a:ea typeface="Segoe UI Black" panose="020B0A02040204020203" pitchFamily="34" charset="0"/>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Taul1!$B$14:$D$14</c:f>
              <c:numCache>
                <c:formatCode>General</c:formatCode>
                <c:ptCount val="3"/>
                <c:pt idx="0">
                  <c:v>1.2</c:v>
                </c:pt>
                <c:pt idx="1">
                  <c:v>2</c:v>
                </c:pt>
                <c:pt idx="2">
                  <c:v>2.5</c:v>
                </c:pt>
              </c:numCache>
            </c:numRef>
          </c:val>
          <c:extLst>
            <c:ext xmlns:c16="http://schemas.microsoft.com/office/drawing/2014/chart" uri="{C3380CC4-5D6E-409C-BE32-E72D297353CC}">
              <c16:uniqueId val="{00000001-AD08-4FDC-9F32-F79CB0D8F179}"/>
            </c:ext>
          </c:extLst>
        </c:ser>
        <c:ser>
          <c:idx val="2"/>
          <c:order val="2"/>
          <c:spPr>
            <a:solidFill>
              <a:schemeClr val="accent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Black" panose="020B0A02040204020203" pitchFamily="34" charset="0"/>
                    <a:ea typeface="Segoe UI Black" panose="020B0A02040204020203" pitchFamily="34" charset="0"/>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Taul1!$B$15:$D$15</c:f>
              <c:numCache>
                <c:formatCode>General</c:formatCode>
                <c:ptCount val="3"/>
                <c:pt idx="0">
                  <c:v>3.4</c:v>
                </c:pt>
                <c:pt idx="1">
                  <c:v>3.1</c:v>
                </c:pt>
                <c:pt idx="2">
                  <c:v>10</c:v>
                </c:pt>
              </c:numCache>
            </c:numRef>
          </c:val>
          <c:extLst>
            <c:ext xmlns:c16="http://schemas.microsoft.com/office/drawing/2014/chart" uri="{C3380CC4-5D6E-409C-BE32-E72D297353CC}">
              <c16:uniqueId val="{00000002-AD08-4FDC-9F32-F79CB0D8F179}"/>
            </c:ext>
          </c:extLst>
        </c:ser>
        <c:dLbls>
          <c:showLegendKey val="0"/>
          <c:showVal val="0"/>
          <c:showCatName val="0"/>
          <c:showSerName val="0"/>
          <c:showPercent val="0"/>
          <c:showBubbleSize val="0"/>
        </c:dLbls>
        <c:gapWidth val="79"/>
        <c:overlap val="100"/>
        <c:axId val="739203704"/>
        <c:axId val="739204688"/>
      </c:barChart>
      <c:catAx>
        <c:axId val="739203704"/>
        <c:scaling>
          <c:orientation val="minMax"/>
        </c:scaling>
        <c:delete val="1"/>
        <c:axPos val="b"/>
        <c:majorTickMark val="none"/>
        <c:minorTickMark val="none"/>
        <c:tickLblPos val="nextTo"/>
        <c:crossAx val="739204688"/>
        <c:crosses val="autoZero"/>
        <c:auto val="1"/>
        <c:lblAlgn val="ctr"/>
        <c:lblOffset val="100"/>
        <c:noMultiLvlLbl val="0"/>
      </c:catAx>
      <c:valAx>
        <c:axId val="739204688"/>
        <c:scaling>
          <c:orientation val="minMax"/>
          <c:max val="20"/>
        </c:scaling>
        <c:delete val="1"/>
        <c:axPos val="l"/>
        <c:numFmt formatCode="General" sourceLinked="1"/>
        <c:majorTickMark val="out"/>
        <c:minorTickMark val="none"/>
        <c:tickLblPos val="nextTo"/>
        <c:crossAx val="739203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0.38529</cdr:x>
      <cdr:y>0.40632</cdr:y>
    </cdr:from>
    <cdr:to>
      <cdr:x>0.61471</cdr:x>
      <cdr:y>0.49619</cdr:y>
    </cdr:to>
    <cdr:sp macro="" textlink="">
      <cdr:nvSpPr>
        <cdr:cNvPr id="3" name="Tekstiruutu 1">
          <a:extLst xmlns:a="http://schemas.openxmlformats.org/drawingml/2006/main">
            <a:ext uri="{FF2B5EF4-FFF2-40B4-BE49-F238E27FC236}">
              <a16:creationId xmlns:a16="http://schemas.microsoft.com/office/drawing/2014/main" id="{B14FAE43-DB2F-4033-AD08-0EE523311B0B}"/>
            </a:ext>
          </a:extLst>
        </cdr:cNvPr>
        <cdr:cNvSpPr txBox="1"/>
      </cdr:nvSpPr>
      <cdr:spPr>
        <a:xfrm xmlns:a="http://schemas.openxmlformats.org/drawingml/2006/main">
          <a:off x="1942070" y="1766562"/>
          <a:ext cx="1156400" cy="3907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i-FI" sz="1400" dirty="0">
              <a:latin typeface="Segoe UI Black" panose="020B0A02040204020203" pitchFamily="34" charset="0"/>
              <a:ea typeface="Segoe UI Black" panose="020B0A02040204020203" pitchFamily="34" charset="0"/>
            </a:rPr>
            <a:t>2021 </a:t>
          </a:r>
        </a:p>
        <a:p xmlns:a="http://schemas.openxmlformats.org/drawingml/2006/main">
          <a:pPr algn="ctr"/>
          <a:r>
            <a:rPr lang="fi-FI" sz="1400" dirty="0">
              <a:latin typeface="Segoe UI Black" panose="020B0A02040204020203" pitchFamily="34" charset="0"/>
              <a:ea typeface="Segoe UI Black" panose="020B0A02040204020203" pitchFamily="34" charset="0"/>
            </a:rPr>
            <a:t>9,3 </a:t>
          </a:r>
          <a:r>
            <a:rPr lang="fi-FI" sz="1400" dirty="0" err="1">
              <a:latin typeface="Segoe UI Black" panose="020B0A02040204020203" pitchFamily="34" charset="0"/>
              <a:ea typeface="Segoe UI Black" panose="020B0A02040204020203" pitchFamily="34" charset="0"/>
            </a:rPr>
            <a:t>mrd</a:t>
          </a:r>
          <a:r>
            <a:rPr lang="fi-FI" sz="1400" dirty="0">
              <a:latin typeface="Segoe UI Black" panose="020B0A02040204020203" pitchFamily="34" charset="0"/>
              <a:ea typeface="Segoe UI Black" panose="020B0A02040204020203" pitchFamily="34" charset="0"/>
            </a:rPr>
            <a:t> €*</a:t>
          </a:r>
        </a:p>
      </cdr:txBody>
    </cdr:sp>
  </cdr:relSizeAnchor>
  <cdr:relSizeAnchor xmlns:cdr="http://schemas.openxmlformats.org/drawingml/2006/chartDrawing">
    <cdr:from>
      <cdr:x>0.71737</cdr:x>
      <cdr:y>0.03152</cdr:y>
    </cdr:from>
    <cdr:to>
      <cdr:x>0.92623</cdr:x>
      <cdr:y>0.0952</cdr:y>
    </cdr:to>
    <cdr:sp macro="" textlink="">
      <cdr:nvSpPr>
        <cdr:cNvPr id="4" name="Tekstiruutu 1">
          <a:extLst xmlns:a="http://schemas.openxmlformats.org/drawingml/2006/main">
            <a:ext uri="{FF2B5EF4-FFF2-40B4-BE49-F238E27FC236}">
              <a16:creationId xmlns:a16="http://schemas.microsoft.com/office/drawing/2014/main" id="{99B15175-C6D3-4007-95A6-286F07D22C46}"/>
            </a:ext>
          </a:extLst>
        </cdr:cNvPr>
        <cdr:cNvSpPr txBox="1"/>
      </cdr:nvSpPr>
      <cdr:spPr>
        <a:xfrm xmlns:a="http://schemas.openxmlformats.org/drawingml/2006/main">
          <a:off x="3615921" y="137041"/>
          <a:ext cx="1052767" cy="2768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i-FI" sz="1400" dirty="0">
              <a:latin typeface="Segoe UI Black" panose="020B0A02040204020203" pitchFamily="34" charset="0"/>
              <a:ea typeface="Segoe UI Black" panose="020B0A02040204020203" pitchFamily="34" charset="0"/>
            </a:rPr>
            <a:t>2035</a:t>
          </a:r>
        </a:p>
        <a:p xmlns:a="http://schemas.openxmlformats.org/drawingml/2006/main">
          <a:pPr algn="ctr"/>
          <a:r>
            <a:rPr lang="fi-FI" sz="1400" dirty="0">
              <a:latin typeface="Segoe UI Black" panose="020B0A02040204020203" pitchFamily="34" charset="0"/>
              <a:ea typeface="Segoe UI Black" panose="020B0A02040204020203" pitchFamily="34" charset="0"/>
            </a:rPr>
            <a:t>17 </a:t>
          </a:r>
          <a:r>
            <a:rPr lang="fi-FI" sz="1400" dirty="0" err="1">
              <a:latin typeface="Segoe UI Black" panose="020B0A02040204020203" pitchFamily="34" charset="0"/>
              <a:ea typeface="Segoe UI Black" panose="020B0A02040204020203" pitchFamily="34" charset="0"/>
            </a:rPr>
            <a:t>mrd</a:t>
          </a:r>
          <a:r>
            <a:rPr lang="fi-FI" sz="1400" dirty="0">
              <a:latin typeface="Segoe UI Black" panose="020B0A02040204020203" pitchFamily="34" charset="0"/>
              <a:ea typeface="Segoe UI Black" panose="020B0A02040204020203" pitchFamily="34" charset="0"/>
            </a:rPr>
            <a:t> €</a:t>
          </a:r>
        </a:p>
      </cdr:txBody>
    </cdr:sp>
  </cdr:relSizeAnchor>
  <cdr:relSizeAnchor xmlns:cdr="http://schemas.openxmlformats.org/drawingml/2006/chartDrawing">
    <cdr:from>
      <cdr:x>0.26786</cdr:x>
      <cdr:y>0.5352</cdr:y>
    </cdr:from>
    <cdr:to>
      <cdr:x>0.41293</cdr:x>
      <cdr:y>0.58004</cdr:y>
    </cdr:to>
    <cdr:cxnSp macro="">
      <cdr:nvCxnSpPr>
        <cdr:cNvPr id="6" name="Suora yhdysviiva 5">
          <a:extLst xmlns:a="http://schemas.openxmlformats.org/drawingml/2006/main">
            <a:ext uri="{FF2B5EF4-FFF2-40B4-BE49-F238E27FC236}">
              <a16:creationId xmlns:a16="http://schemas.microsoft.com/office/drawing/2014/main" id="{1CD24F8E-1D3A-4433-BB7A-878FA7D5FF9B}"/>
            </a:ext>
          </a:extLst>
        </cdr:cNvPr>
        <cdr:cNvCxnSpPr/>
      </cdr:nvCxnSpPr>
      <cdr:spPr>
        <a:xfrm xmlns:a="http://schemas.openxmlformats.org/drawingml/2006/main" flipV="1">
          <a:off x="1350145" y="2326894"/>
          <a:ext cx="731232" cy="194953"/>
        </a:xfrm>
        <a:prstGeom xmlns:a="http://schemas.openxmlformats.org/drawingml/2006/main" prst="line">
          <a:avLst/>
        </a:prstGeom>
        <a:ln xmlns:a="http://schemas.openxmlformats.org/drawingml/2006/main" w="12700">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0.28173</cdr:x>
      <cdr:y>0.6816</cdr:y>
    </cdr:from>
    <cdr:to>
      <cdr:x>0.41293</cdr:x>
      <cdr:y>0.73303</cdr:y>
    </cdr:to>
    <cdr:cxnSp macro="">
      <cdr:nvCxnSpPr>
        <cdr:cNvPr id="8" name="Suora yhdysviiva 7">
          <a:extLst xmlns:a="http://schemas.openxmlformats.org/drawingml/2006/main">
            <a:ext uri="{FF2B5EF4-FFF2-40B4-BE49-F238E27FC236}">
              <a16:creationId xmlns:a16="http://schemas.microsoft.com/office/drawing/2014/main" id="{29EB847E-5576-4DBA-80F8-0D554A26FCA0}"/>
            </a:ext>
          </a:extLst>
        </cdr:cNvPr>
        <cdr:cNvCxnSpPr/>
      </cdr:nvCxnSpPr>
      <cdr:spPr>
        <a:xfrm xmlns:a="http://schemas.openxmlformats.org/drawingml/2006/main" flipV="1">
          <a:off x="1420056" y="2963427"/>
          <a:ext cx="661321" cy="223600"/>
        </a:xfrm>
        <a:prstGeom xmlns:a="http://schemas.openxmlformats.org/drawingml/2006/main" prst="line">
          <a:avLst/>
        </a:prstGeom>
        <a:ln xmlns:a="http://schemas.openxmlformats.org/drawingml/2006/main" w="12700">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0.27184</cdr:x>
      <cdr:y>0.78071</cdr:y>
    </cdr:from>
    <cdr:to>
      <cdr:x>0.41293</cdr:x>
      <cdr:y>0.78071</cdr:y>
    </cdr:to>
    <cdr:cxnSp macro="">
      <cdr:nvCxnSpPr>
        <cdr:cNvPr id="9" name="Suora yhdysviiva 8">
          <a:extLst xmlns:a="http://schemas.openxmlformats.org/drawingml/2006/main">
            <a:ext uri="{FF2B5EF4-FFF2-40B4-BE49-F238E27FC236}">
              <a16:creationId xmlns:a16="http://schemas.microsoft.com/office/drawing/2014/main" id="{29EB847E-5576-4DBA-80F8-0D554A26FCA0}"/>
            </a:ext>
          </a:extLst>
        </cdr:cNvPr>
        <cdr:cNvCxnSpPr/>
      </cdr:nvCxnSpPr>
      <cdr:spPr>
        <a:xfrm xmlns:a="http://schemas.openxmlformats.org/drawingml/2006/main">
          <a:off x="1370239" y="3394323"/>
          <a:ext cx="711138" cy="0"/>
        </a:xfrm>
        <a:prstGeom xmlns:a="http://schemas.openxmlformats.org/drawingml/2006/main" prst="line">
          <a:avLst/>
        </a:prstGeom>
        <a:ln xmlns:a="http://schemas.openxmlformats.org/drawingml/2006/main" w="12700">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0.58931</cdr:x>
      <cdr:y>0.1821</cdr:y>
    </cdr:from>
    <cdr:to>
      <cdr:x>0.72789</cdr:x>
      <cdr:y>0.55762</cdr:y>
    </cdr:to>
    <cdr:cxnSp macro="">
      <cdr:nvCxnSpPr>
        <cdr:cNvPr id="10" name="Suora yhdysviiva 9">
          <a:extLst xmlns:a="http://schemas.openxmlformats.org/drawingml/2006/main">
            <a:ext uri="{FF2B5EF4-FFF2-40B4-BE49-F238E27FC236}">
              <a16:creationId xmlns:a16="http://schemas.microsoft.com/office/drawing/2014/main" id="{94B227BD-0A0B-4E31-886B-209EE0CC924A}"/>
            </a:ext>
          </a:extLst>
        </cdr:cNvPr>
        <cdr:cNvCxnSpPr/>
      </cdr:nvCxnSpPr>
      <cdr:spPr>
        <a:xfrm xmlns:a="http://schemas.openxmlformats.org/drawingml/2006/main" flipV="1">
          <a:off x="2970439" y="791727"/>
          <a:ext cx="698500" cy="1632644"/>
        </a:xfrm>
        <a:prstGeom xmlns:a="http://schemas.openxmlformats.org/drawingml/2006/main" prst="line">
          <a:avLst/>
        </a:prstGeom>
        <a:ln xmlns:a="http://schemas.openxmlformats.org/drawingml/2006/main" w="12700">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0.59361</cdr:x>
      <cdr:y>0.65824</cdr:y>
    </cdr:from>
    <cdr:to>
      <cdr:x>0.72285</cdr:x>
      <cdr:y>0.68613</cdr:y>
    </cdr:to>
    <cdr:cxnSp macro="">
      <cdr:nvCxnSpPr>
        <cdr:cNvPr id="11" name="Suora yhdysviiva 10">
          <a:extLst xmlns:a="http://schemas.openxmlformats.org/drawingml/2006/main">
            <a:ext uri="{FF2B5EF4-FFF2-40B4-BE49-F238E27FC236}">
              <a16:creationId xmlns:a16="http://schemas.microsoft.com/office/drawing/2014/main" id="{4343DC56-F0EF-4526-8DD0-95F1ED57D1E9}"/>
            </a:ext>
          </a:extLst>
        </cdr:cNvPr>
        <cdr:cNvCxnSpPr/>
      </cdr:nvCxnSpPr>
      <cdr:spPr>
        <a:xfrm xmlns:a="http://schemas.openxmlformats.org/drawingml/2006/main" flipV="1">
          <a:off x="2992109" y="2861827"/>
          <a:ext cx="651430" cy="121288"/>
        </a:xfrm>
        <a:prstGeom xmlns:a="http://schemas.openxmlformats.org/drawingml/2006/main" prst="line">
          <a:avLst/>
        </a:prstGeom>
        <a:ln xmlns:a="http://schemas.openxmlformats.org/drawingml/2006/main" w="12700">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0.59512</cdr:x>
      <cdr:y>0.77</cdr:y>
    </cdr:from>
    <cdr:to>
      <cdr:x>0.73505</cdr:x>
      <cdr:y>0.78071</cdr:y>
    </cdr:to>
    <cdr:cxnSp macro="">
      <cdr:nvCxnSpPr>
        <cdr:cNvPr id="12" name="Suora yhdysviiva 11">
          <a:extLst xmlns:a="http://schemas.openxmlformats.org/drawingml/2006/main">
            <a:ext uri="{FF2B5EF4-FFF2-40B4-BE49-F238E27FC236}">
              <a16:creationId xmlns:a16="http://schemas.microsoft.com/office/drawing/2014/main" id="{7165E028-B15C-4B1A-B6BF-A82F1F2CB604}"/>
            </a:ext>
          </a:extLst>
        </cdr:cNvPr>
        <cdr:cNvCxnSpPr/>
      </cdr:nvCxnSpPr>
      <cdr:spPr>
        <a:xfrm xmlns:a="http://schemas.openxmlformats.org/drawingml/2006/main" flipV="1">
          <a:off x="2999745" y="3347759"/>
          <a:ext cx="705323" cy="46564"/>
        </a:xfrm>
        <a:prstGeom xmlns:a="http://schemas.openxmlformats.org/drawingml/2006/main" prst="line">
          <a:avLst/>
        </a:prstGeom>
        <a:ln xmlns:a="http://schemas.openxmlformats.org/drawingml/2006/main" w="12700">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0.07868</cdr:x>
      <cdr:y>0.44208</cdr:y>
    </cdr:from>
    <cdr:to>
      <cdr:x>0.29102</cdr:x>
      <cdr:y>0.59077</cdr:y>
    </cdr:to>
    <cdr:sp macro="" textlink="">
      <cdr:nvSpPr>
        <cdr:cNvPr id="2" name="Tekstiruutu 1">
          <a:extLst xmlns:a="http://schemas.openxmlformats.org/drawingml/2006/main">
            <a:ext uri="{FF2B5EF4-FFF2-40B4-BE49-F238E27FC236}">
              <a16:creationId xmlns:a16="http://schemas.microsoft.com/office/drawing/2014/main" id="{066F111B-787A-48E7-A08E-85E7FF2961AD}"/>
            </a:ext>
          </a:extLst>
        </cdr:cNvPr>
        <cdr:cNvSpPr txBox="1"/>
      </cdr:nvSpPr>
      <cdr:spPr>
        <a:xfrm xmlns:a="http://schemas.openxmlformats.org/drawingml/2006/main">
          <a:off x="396585" y="1922027"/>
          <a:ext cx="1070309" cy="6464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i-FI" sz="1400" dirty="0">
              <a:latin typeface="Segoe UI Black" panose="020B0A02040204020203" pitchFamily="34" charset="0"/>
              <a:ea typeface="Segoe UI Black" panose="020B0A02040204020203" pitchFamily="34" charset="0"/>
            </a:rPr>
            <a:t>2019</a:t>
          </a:r>
        </a:p>
        <a:p xmlns:a="http://schemas.openxmlformats.org/drawingml/2006/main">
          <a:pPr algn="ctr"/>
          <a:r>
            <a:rPr lang="fi-FI" sz="1400" dirty="0">
              <a:latin typeface="Segoe UI Black" panose="020B0A02040204020203" pitchFamily="34" charset="0"/>
              <a:ea typeface="Segoe UI Black" panose="020B0A02040204020203" pitchFamily="34" charset="0"/>
            </a:rPr>
            <a:t>8,5 </a:t>
          </a:r>
          <a:r>
            <a:rPr lang="fi-FI" sz="1400" dirty="0" err="1">
              <a:latin typeface="Segoe UI Black" panose="020B0A02040204020203" pitchFamily="34" charset="0"/>
              <a:ea typeface="Segoe UI Black" panose="020B0A02040204020203" pitchFamily="34" charset="0"/>
            </a:rPr>
            <a:t>mrd</a:t>
          </a:r>
          <a:r>
            <a:rPr lang="fi-FI" sz="1400" dirty="0">
              <a:latin typeface="Segoe UI Black" panose="020B0A02040204020203" pitchFamily="34" charset="0"/>
              <a:ea typeface="Segoe UI Black" panose="020B0A02040204020203" pitchFamily="34" charset="0"/>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91F95-897A-431E-9F8C-8CF6BFAE769A}" type="datetimeFigureOut">
              <a:rPr lang="fi-FI" smtClean="0"/>
              <a:t>20.11.2023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25C2A-4C3A-4305-921E-1B61B72147D8}" type="slidenum">
              <a:rPr lang="fi-FI" smtClean="0"/>
              <a:t>‹#›</a:t>
            </a:fld>
            <a:endParaRPr lang="fi-FI"/>
          </a:p>
        </p:txBody>
      </p:sp>
    </p:spTree>
    <p:extLst>
      <p:ext uri="{BB962C8B-B14F-4D97-AF65-F5344CB8AC3E}">
        <p14:creationId xmlns:p14="http://schemas.microsoft.com/office/powerpoint/2010/main" val="207055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unsplash.com/photos/beige-wooden-planks-B4HszZLE5-g?utm_content=creditCopyText&amp;utm_medium=referral&amp;utm_source=unsplash" TargetMode="External"/><Relationship Id="rId13" Type="http://schemas.openxmlformats.org/officeDocument/2006/relationships/hyperlink" Target="https://unsplash.com/@david_gabriel?utm_content=creditCopyText&amp;utm_medium=referral&amp;utm_source=unsplash" TargetMode="External"/><Relationship Id="rId3" Type="http://schemas.openxmlformats.org/officeDocument/2006/relationships/hyperlink" Target="https://unsplash.com/@curology?utm_content=creditCopyText&amp;utm_medium=referral&amp;utm_source=unsplash" TargetMode="External"/><Relationship Id="rId7" Type="http://schemas.openxmlformats.org/officeDocument/2006/relationships/hyperlink" Target="https://unsplash.com/@kharaoke?utm_content=creditCopyText&amp;utm_medium=referral&amp;utm_source=unsplash" TargetMode="External"/><Relationship Id="rId12" Type="http://schemas.openxmlformats.org/officeDocument/2006/relationships/hyperlink" Target="https://unsplash.com/photos/water-droplets-on-glass-panel-DyyPIdim9lY?utm_content=creditCopyText&amp;utm_medium=referral&amp;utm_source=unsplash"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nsplash.com/photos/a-close-up-of-a-pile-of-wood-shavings-jM-HxszeYdQ?utm_content=creditCopyText&amp;utm_medium=referral&amp;utm_source=unsplash" TargetMode="External"/><Relationship Id="rId11" Type="http://schemas.openxmlformats.org/officeDocument/2006/relationships/hyperlink" Target="https://unsplash.com/@sonika_agarwal?utm_content=creditCopyText&amp;utm_medium=referral&amp;utm_source=unsplash" TargetMode="External"/><Relationship Id="rId5" Type="http://schemas.openxmlformats.org/officeDocument/2006/relationships/hyperlink" Target="https://unsplash.com/@kslavka?utm_content=creditCopyText&amp;utm_medium=referral&amp;utm_source=unsplash" TargetMode="External"/><Relationship Id="rId10" Type="http://schemas.openxmlformats.org/officeDocument/2006/relationships/hyperlink" Target="https://unsplash.com/photos/red-white-and-black-striped-textile-azMZaQCUyV8?utm_content=creditCopyText&amp;utm_medium=referral&amp;utm_source=unsplash" TargetMode="External"/><Relationship Id="rId4" Type="http://schemas.openxmlformats.org/officeDocument/2006/relationships/hyperlink" Target="https://unsplash.com/photos/brown-labeled-box-l-E_dRKdBhxk4?utm_content=creditCopyText&amp;utm_medium=referral&amp;utm_source=unsplash" TargetMode="External"/><Relationship Id="rId9" Type="http://schemas.openxmlformats.org/officeDocument/2006/relationships/hyperlink" Target="https://unsplash.com/@barilo?utm_content=creditCopyText&amp;utm_medium=referral&amp;utm_source=unsplash" TargetMode="External"/><Relationship Id="rId14" Type="http://schemas.openxmlformats.org/officeDocument/2006/relationships/hyperlink" Target="https://unsplash.com/photos/brown-powder-on-white-surface-rzrfWXiEWVc?utm_content=creditCopyText&amp;utm_medium=referral&amp;utm_source=unsplas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a:effectLst/>
                <a:latin typeface="Calibri" panose="020F0502020204030204" pitchFamily="34" charset="0"/>
                <a:ea typeface="Calibri" panose="020F0502020204030204" pitchFamily="34" charset="0"/>
              </a:rPr>
              <a:t>Luke rakentaa tutkimuksen ja asiantuntijatyön avulla hyvinvointia ja kestävää tulevaisuutta uusiutuvista luonnonvaroista. Haluamme tehdä työtä, joka tuottaa arvoa ja ratkaisuja asiakkaillemme ja auttaa vastaamaan aikamme keskeisiin haasteisiin niin Suomessa kuin globaalisti. </a:t>
            </a:r>
          </a:p>
          <a:p>
            <a:endParaRPr lang="fi-FI" sz="1200">
              <a:effectLst/>
              <a:latin typeface="Calibri" panose="020F0502020204030204" pitchFamily="34" charset="0"/>
              <a:ea typeface="Calibri" panose="020F0502020204030204" pitchFamily="34" charset="0"/>
            </a:endParaRPr>
          </a:p>
          <a:p>
            <a:r>
              <a:rPr lang="fi-FI" sz="1200">
                <a:effectLst/>
                <a:latin typeface="Calibri" panose="020F0502020204030204" pitchFamily="34" charset="0"/>
                <a:ea typeface="Calibri" panose="020F0502020204030204" pitchFamily="34" charset="0"/>
              </a:rPr>
              <a:t>Strategiamme keskiössä ovat biotalouden sopeutuminen ja palautumiskyky, ilmastoviisas hiilenkierto, biokiertotalous ja kannattava ja vastuullinen alkutuotanto. </a:t>
            </a:r>
          </a:p>
          <a:p>
            <a:endParaRPr lang="fi-FI" sz="1200">
              <a:effectLst/>
              <a:latin typeface="Calibri" panose="020F0502020204030204" pitchFamily="34" charset="0"/>
              <a:ea typeface="Calibri" panose="020F0502020204030204" pitchFamily="34" charset="0"/>
            </a:endParaRPr>
          </a:p>
          <a:p>
            <a:r>
              <a:rPr lang="fi-FI" sz="1200">
                <a:effectLst/>
                <a:latin typeface="Calibri" panose="020F0502020204030204" pitchFamily="34" charset="0"/>
                <a:ea typeface="Calibri" panose="020F0502020204030204" pitchFamily="34" charset="0"/>
              </a:rPr>
              <a:t>Tuloksellinen toimintamme perustuu osaavaan henkilöstöön ja kannustavaan organisaatioon, moderneihin tutkimusympäristöihin, yhteistyöhön tieteiden ja toimialojen välillä sekä tietovarantojemme älykkääseen hyödyntämiseen.</a:t>
            </a:r>
          </a:p>
          <a:p>
            <a:r>
              <a:rPr lang="fi-FI" sz="1200">
                <a:effectLst/>
                <a:latin typeface="Calibri" panose="020F0502020204030204" pitchFamily="34" charset="0"/>
                <a:ea typeface="Calibri" panose="020F0502020204030204" pitchFamily="34" charset="0"/>
              </a:rPr>
              <a:t> </a:t>
            </a:r>
          </a:p>
          <a:p>
            <a:r>
              <a:rPr lang="fi-FI" sz="1200">
                <a:effectLst/>
                <a:latin typeface="Calibri" panose="020F0502020204030204" pitchFamily="34" charset="0"/>
                <a:ea typeface="Calibri" panose="020F0502020204030204" pitchFamily="34" charset="0"/>
              </a:rPr>
              <a:t>Organisaatiomme arvopohja rakentuu yhteistyölle ja toistemme arvostamiselle. Toimimme avoimesti ja luottamuksen arvoisesti, riippumattomasti ja vaikuttavasti. Kannustamme olemaan rohkeita ja arvostamme innostavaa suhtautumista tekemäämme työhön. Vastuullisuus ja kestävyyden tavoitteet kulkevat läpi kaiken toimintamme.</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339B9-B6F2-4C8F-95C4-5FC2206AA5E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01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6725C2A-4C3A-4305-921E-1B61B72147D8}" type="slidenum">
              <a:rPr lang="fi-FI" smtClean="0"/>
              <a:t>4</a:t>
            </a:fld>
            <a:endParaRPr lang="fi-FI"/>
          </a:p>
        </p:txBody>
      </p:sp>
    </p:spTree>
    <p:extLst>
      <p:ext uri="{BB962C8B-B14F-4D97-AF65-F5344CB8AC3E}">
        <p14:creationId xmlns:p14="http://schemas.microsoft.com/office/powerpoint/2010/main" val="312139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solidFill>
                  <a:schemeClr val="tx2"/>
                </a:solidFill>
              </a:rPr>
              <a:t>Puupohjaiset tuotteet: Sahatavara, Pakkaus, Tekstiili, Kemikaali</a:t>
            </a:r>
          </a:p>
          <a:p>
            <a:r>
              <a:rPr lang="fi-FI" dirty="0">
                <a:solidFill>
                  <a:schemeClr val="tx2"/>
                </a:solidFill>
              </a:rPr>
              <a:t>Ympäristötuotteet: C02, Biodiversiteetti</a:t>
            </a:r>
          </a:p>
          <a:p>
            <a:r>
              <a:rPr lang="fi-FI" dirty="0">
                <a:solidFill>
                  <a:schemeClr val="tx2"/>
                </a:solidFill>
              </a:rPr>
              <a:t>Matkailu: Kuvitusta</a:t>
            </a:r>
          </a:p>
          <a:p>
            <a:endParaRPr lang="fi-FI" dirty="0">
              <a:solidFill>
                <a:schemeClr val="tx2"/>
              </a:solidFill>
            </a:endParaRPr>
          </a:p>
        </p:txBody>
      </p:sp>
      <p:sp>
        <p:nvSpPr>
          <p:cNvPr id="4" name="Slide Number Placeholder 3"/>
          <p:cNvSpPr>
            <a:spLocks noGrp="1"/>
          </p:cNvSpPr>
          <p:nvPr>
            <p:ph type="sldNum" sz="quarter" idx="5"/>
          </p:nvPr>
        </p:nvSpPr>
        <p:spPr/>
        <p:txBody>
          <a:bodyPr/>
          <a:lstStyle/>
          <a:p>
            <a:fld id="{76725C2A-4C3A-4305-921E-1B61B72147D8}" type="slidenum">
              <a:rPr lang="fi-FI" smtClean="0"/>
              <a:t>7</a:t>
            </a:fld>
            <a:endParaRPr lang="fi-FI"/>
          </a:p>
        </p:txBody>
      </p:sp>
    </p:spTree>
    <p:extLst>
      <p:ext uri="{BB962C8B-B14F-4D97-AF65-F5344CB8AC3E}">
        <p14:creationId xmlns:p14="http://schemas.microsoft.com/office/powerpoint/2010/main" val="31309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Images</a:t>
            </a:r>
            <a:r>
              <a:rPr lang="fi-FI" dirty="0"/>
              <a:t>: </a:t>
            </a:r>
            <a:br>
              <a:rPr lang="fi-FI" dirty="0"/>
            </a:br>
            <a:r>
              <a:rPr lang="en-GB" dirty="0"/>
              <a:t>Photo by </a:t>
            </a:r>
            <a:r>
              <a:rPr lang="en-GB" dirty="0">
                <a:hlinkClick r:id="rId3"/>
              </a:rPr>
              <a:t>Curology</a:t>
            </a:r>
            <a:r>
              <a:rPr lang="en-GB" dirty="0"/>
              <a:t> on </a:t>
            </a:r>
            <a:r>
              <a:rPr lang="en-GB" dirty="0">
                <a:hlinkClick r:id="rId4"/>
              </a:rPr>
              <a:t>Unsplash</a:t>
            </a:r>
            <a:r>
              <a:rPr lang="en-GB" dirty="0"/>
              <a:t>  </a:t>
            </a:r>
          </a:p>
          <a:p>
            <a:r>
              <a:rPr lang="en-GB" dirty="0"/>
              <a:t>Photo by </a:t>
            </a:r>
            <a:r>
              <a:rPr lang="en-GB" dirty="0">
                <a:hlinkClick r:id="rId5"/>
              </a:rPr>
              <a:t>Slava Kompaniets</a:t>
            </a:r>
            <a:r>
              <a:rPr lang="en-GB" dirty="0"/>
              <a:t> on </a:t>
            </a:r>
            <a:r>
              <a:rPr lang="en-GB" dirty="0">
                <a:hlinkClick r:id="rId6"/>
              </a:rPr>
              <a:t>Unsplash</a:t>
            </a:r>
            <a:r>
              <a:rPr lang="en-GB" dirty="0"/>
              <a:t> </a:t>
            </a:r>
          </a:p>
          <a:p>
            <a:r>
              <a:rPr lang="en-GB" dirty="0"/>
              <a:t>Photo by </a:t>
            </a:r>
            <a:r>
              <a:rPr lang="en-GB" dirty="0">
                <a:hlinkClick r:id="rId7"/>
              </a:rPr>
              <a:t>Khara Woods</a:t>
            </a:r>
            <a:r>
              <a:rPr lang="en-GB" dirty="0"/>
              <a:t> on </a:t>
            </a:r>
            <a:r>
              <a:rPr lang="en-GB" dirty="0">
                <a:hlinkClick r:id="rId8"/>
              </a:rPr>
              <a:t>Unsplash</a:t>
            </a:r>
            <a:r>
              <a:rPr lang="en-GB" dirty="0"/>
              <a:t> </a:t>
            </a:r>
          </a:p>
          <a:p>
            <a:r>
              <a:rPr lang="en-GB" dirty="0"/>
              <a:t>Photo by </a:t>
            </a:r>
            <a:r>
              <a:rPr lang="en-GB" dirty="0">
                <a:hlinkClick r:id="rId9"/>
              </a:rPr>
              <a:t>Vitalijs Barilo</a:t>
            </a:r>
            <a:r>
              <a:rPr lang="en-GB" dirty="0"/>
              <a:t> on </a:t>
            </a:r>
            <a:r>
              <a:rPr lang="en-GB" dirty="0">
                <a:hlinkClick r:id="rId10"/>
              </a:rPr>
              <a:t>Unsplash</a:t>
            </a:r>
            <a:r>
              <a:rPr lang="en-GB" dirty="0"/>
              <a:t> </a:t>
            </a:r>
          </a:p>
          <a:p>
            <a:r>
              <a:rPr lang="en-GB" dirty="0"/>
              <a:t>Photo by </a:t>
            </a:r>
            <a:r>
              <a:rPr lang="en-GB" dirty="0">
                <a:hlinkClick r:id="rId11"/>
              </a:rPr>
              <a:t>Sonika Agarwal</a:t>
            </a:r>
            <a:r>
              <a:rPr lang="en-GB" dirty="0"/>
              <a:t> on </a:t>
            </a:r>
            <a:r>
              <a:rPr lang="en-GB" dirty="0">
                <a:hlinkClick r:id="rId12"/>
              </a:rPr>
              <a:t>Unsplash</a:t>
            </a:r>
            <a:r>
              <a:rPr lang="en-GB" dirty="0"/>
              <a:t> </a:t>
            </a:r>
          </a:p>
          <a:p>
            <a:r>
              <a:rPr lang="en-GB" dirty="0"/>
              <a:t>Photo by </a:t>
            </a:r>
            <a:r>
              <a:rPr lang="en-GB" dirty="0">
                <a:hlinkClick r:id="rId13"/>
              </a:rPr>
              <a:t>David Gabrielyan</a:t>
            </a:r>
            <a:r>
              <a:rPr lang="en-GB" dirty="0"/>
              <a:t> on </a:t>
            </a:r>
            <a:r>
              <a:rPr lang="en-GB" dirty="0">
                <a:hlinkClick r:id="rId14"/>
              </a:rPr>
              <a:t>Unsplash</a:t>
            </a:r>
            <a:r>
              <a:rPr lang="en-GB" dirty="0"/>
              <a:t> </a:t>
            </a:r>
            <a:endParaRPr lang="fi-FI" dirty="0"/>
          </a:p>
        </p:txBody>
      </p:sp>
      <p:sp>
        <p:nvSpPr>
          <p:cNvPr id="4" name="Slide Number Placeholder 3"/>
          <p:cNvSpPr>
            <a:spLocks noGrp="1"/>
          </p:cNvSpPr>
          <p:nvPr>
            <p:ph type="sldNum" sz="quarter" idx="5"/>
          </p:nvPr>
        </p:nvSpPr>
        <p:spPr/>
        <p:txBody>
          <a:bodyPr/>
          <a:lstStyle/>
          <a:p>
            <a:fld id="{76725C2A-4C3A-4305-921E-1B61B72147D8}" type="slidenum">
              <a:rPr lang="fi-FI" smtClean="0"/>
              <a:t>8</a:t>
            </a:fld>
            <a:endParaRPr lang="fi-FI"/>
          </a:p>
        </p:txBody>
      </p:sp>
    </p:spTree>
    <p:extLst>
      <p:ext uri="{BB962C8B-B14F-4D97-AF65-F5344CB8AC3E}">
        <p14:creationId xmlns:p14="http://schemas.microsoft.com/office/powerpoint/2010/main" val="268391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6725C2A-4C3A-4305-921E-1B61B72147D8}" type="slidenum">
              <a:rPr lang="fi-FI" smtClean="0"/>
              <a:t>11</a:t>
            </a:fld>
            <a:endParaRPr lang="fi-FI"/>
          </a:p>
        </p:txBody>
      </p:sp>
    </p:spTree>
    <p:extLst>
      <p:ext uri="{BB962C8B-B14F-4D97-AF65-F5344CB8AC3E}">
        <p14:creationId xmlns:p14="http://schemas.microsoft.com/office/powerpoint/2010/main" val="16772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6725C2A-4C3A-4305-921E-1B61B72147D8}" type="slidenum">
              <a:rPr lang="fi-FI" smtClean="0"/>
              <a:t>13</a:t>
            </a:fld>
            <a:endParaRPr lang="fi-FI"/>
          </a:p>
        </p:txBody>
      </p:sp>
    </p:spTree>
    <p:extLst>
      <p:ext uri="{BB962C8B-B14F-4D97-AF65-F5344CB8AC3E}">
        <p14:creationId xmlns:p14="http://schemas.microsoft.com/office/powerpoint/2010/main" val="186735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6725C2A-4C3A-4305-921E-1B61B72147D8}" type="slidenum">
              <a:rPr lang="fi-FI" smtClean="0"/>
              <a:t>15</a:t>
            </a:fld>
            <a:endParaRPr lang="fi-FI"/>
          </a:p>
        </p:txBody>
      </p:sp>
    </p:spTree>
    <p:extLst>
      <p:ext uri="{BB962C8B-B14F-4D97-AF65-F5344CB8AC3E}">
        <p14:creationId xmlns:p14="http://schemas.microsoft.com/office/powerpoint/2010/main" val="3447454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4" y="2036192"/>
            <a:ext cx="4022225" cy="2903494"/>
          </a:xfrm>
        </p:spPr>
        <p:txBody>
          <a:bodyPr anchor="b">
            <a:normAutofit/>
          </a:bodyPr>
          <a:lstStyle>
            <a:lvl1pPr algn="l">
              <a:defRPr sz="4000" b="1"/>
            </a:lvl1pPr>
          </a:lstStyle>
          <a:p>
            <a:r>
              <a:rPr lang="fi-FI"/>
              <a:t>Muokkaa ots. perustyyl. napsautt.</a:t>
            </a:r>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4" y="5250802"/>
            <a:ext cx="4022225" cy="743719"/>
          </a:xfrm>
        </p:spPr>
        <p:txBody>
          <a:bodyPr>
            <a:norm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Kuvan paikkamerkki 19">
            <a:extLst>
              <a:ext uri="{FF2B5EF4-FFF2-40B4-BE49-F238E27FC236}">
                <a16:creationId xmlns:a16="http://schemas.microsoft.com/office/drawing/2014/main" id="{64FABF65-AE4E-3473-F585-FF8B78E6F683}"/>
              </a:ext>
              <a:ext uri="{C183D7F6-B498-43B3-948B-1728B52AA6E4}">
                <adec:decorative xmlns:adec="http://schemas.microsoft.com/office/drawing/2017/decorative" val="0"/>
              </a:ext>
            </a:extLst>
          </p:cNvPr>
          <p:cNvSpPr>
            <a:spLocks noGrp="1"/>
          </p:cNvSpPr>
          <p:nvPr>
            <p:ph type="pic" sz="quarter" idx="13" hasCustomPrompt="1"/>
          </p:nvPr>
        </p:nvSpPr>
        <p:spPr>
          <a:xfrm>
            <a:off x="5746936" y="-2974"/>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28820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isältö 5">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7DA29C8-FE36-4248-8630-ADFA5D46EE7C}"/>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3" name="Alatunnisteen paikkamerkki 2">
            <a:extLst>
              <a:ext uri="{FF2B5EF4-FFF2-40B4-BE49-F238E27FC236}">
                <a16:creationId xmlns:a16="http://schemas.microsoft.com/office/drawing/2014/main" id="{BB0696F0-FF2E-4CAF-9818-CA9A6F9130B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1663301-08FF-4402-94AD-D7317C7EBDA8}"/>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116121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lehti valko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tx2"/>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DFC58CA2-DD97-4BF8-A43A-3B649E4267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212281"/>
            <a:ext cx="2743199" cy="430991"/>
          </a:xfrm>
          <a:prstGeom prst="rect">
            <a:avLst/>
          </a:prstGeom>
        </p:spPr>
      </p:pic>
      <p:sp>
        <p:nvSpPr>
          <p:cNvPr id="7" name="Kuvan paikkamerkki 19">
            <a:extLst>
              <a:ext uri="{FF2B5EF4-FFF2-40B4-BE49-F238E27FC236}">
                <a16:creationId xmlns:a16="http://schemas.microsoft.com/office/drawing/2014/main" id="{A89B9699-12A3-E1DA-071C-6FE056763748}"/>
              </a:ext>
              <a:ext uri="{C183D7F6-B498-43B3-948B-1728B52AA6E4}">
                <adec:decorative xmlns:adec="http://schemas.microsoft.com/office/drawing/2017/decorative" val="0"/>
              </a:ext>
            </a:extLst>
          </p:cNvPr>
          <p:cNvSpPr>
            <a:spLocks noGrp="1"/>
          </p:cNvSpPr>
          <p:nvPr>
            <p:ph type="pic" sz="quarter" idx="13" hasCustomPrompt="1"/>
          </p:nvPr>
        </p:nvSpPr>
        <p:spPr>
          <a:xfrm>
            <a:off x="5746936" y="-17335"/>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99802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lehti orans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1FE17AA1-6796-4051-99D6-44831BB32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DDC108F1-371D-49CA-7FB0-56B7DFB50795}"/>
              </a:ext>
              <a:ext uri="{C183D7F6-B498-43B3-948B-1728B52AA6E4}">
                <adec:decorative xmlns:adec="http://schemas.microsoft.com/office/drawing/2017/decorative" val="0"/>
              </a:ext>
            </a:extLst>
          </p:cNvPr>
          <p:cNvSpPr>
            <a:spLocks noGrp="1"/>
          </p:cNvSpPr>
          <p:nvPr>
            <p:ph type="pic" sz="quarter" idx="13" hasCustomPrompt="1"/>
          </p:nvPr>
        </p:nvSpPr>
        <p:spPr>
          <a:xfrm>
            <a:off x="5746936" y="-17335"/>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2"/>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332797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lehti sininen">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DA7063C1-DD54-4113-B068-7DCD7547E9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D0120839-346F-63F6-959A-B6C321E3E7CE}"/>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57218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lehti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0F1B6959-8735-4004-8259-52CF3A585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D7AFCF0F-65BD-489D-0DB3-0CEC0D92D09C}"/>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6540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lehti violetti">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r>
              <a:rPr lang="fi-FI"/>
              <a:t>Muokkaa ots. perustyyl. napsautt.</a:t>
            </a:r>
          </a:p>
        </p:txBody>
      </p:sp>
      <p:pic>
        <p:nvPicPr>
          <p:cNvPr id="4" name="Kuva 3">
            <a:extLst>
              <a:ext uri="{FF2B5EF4-FFF2-40B4-BE49-F238E27FC236}">
                <a16:creationId xmlns:a16="http://schemas.microsoft.com/office/drawing/2014/main" id="{0F1B6959-8735-4004-8259-52CF3A585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
        <p:nvSpPr>
          <p:cNvPr id="5" name="Kuvan paikkamerkki 19">
            <a:extLst>
              <a:ext uri="{FF2B5EF4-FFF2-40B4-BE49-F238E27FC236}">
                <a16:creationId xmlns:a16="http://schemas.microsoft.com/office/drawing/2014/main" id="{24809C74-E802-6E55-9B67-B39FF3BF1A8E}"/>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41059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06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lehti orans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1FE17AA1-6796-4051-99D6-44831BB320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1479735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lehti sininen">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DA7063C1-DD54-4113-B068-7DCD7547E9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159439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lehti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0F1B6959-8735-4004-8259-52CF3A585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8796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rans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5" name="Kuvan paikkamerkki 19">
            <a:extLst>
              <a:ext uri="{FF2B5EF4-FFF2-40B4-BE49-F238E27FC236}">
                <a16:creationId xmlns:a16="http://schemas.microsoft.com/office/drawing/2014/main" id="{64D03E03-5D96-FFD3-05AC-1E18D23D4380}"/>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342946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älilehti vihreä">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bg1"/>
                </a:solidFill>
              </a:defRPr>
            </a:lvl1pPr>
          </a:lstStyle>
          <a:p>
            <a:endParaRPr lang="fi-FI"/>
          </a:p>
        </p:txBody>
      </p:sp>
      <p:pic>
        <p:nvPicPr>
          <p:cNvPr id="4" name="Kuva 3">
            <a:extLst>
              <a:ext uri="{FF2B5EF4-FFF2-40B4-BE49-F238E27FC236}">
                <a16:creationId xmlns:a16="http://schemas.microsoft.com/office/drawing/2014/main" id="{0F1B6959-8735-4004-8259-52CF3A585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3084935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lehti valko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936274" y="1478280"/>
            <a:ext cx="4022225" cy="3855720"/>
          </a:xfrm>
        </p:spPr>
        <p:txBody>
          <a:bodyPr anchor="ctr">
            <a:normAutofit/>
          </a:bodyPr>
          <a:lstStyle>
            <a:lvl1pPr algn="l">
              <a:defRPr sz="3600" b="1">
                <a:solidFill>
                  <a:schemeClr val="tx1"/>
                </a:solidFill>
              </a:defRPr>
            </a:lvl1pPr>
          </a:lstStyle>
          <a:p>
            <a:endParaRPr lang="fi-FI"/>
          </a:p>
        </p:txBody>
      </p:sp>
      <p:pic>
        <p:nvPicPr>
          <p:cNvPr id="5" name="Kuva 4">
            <a:extLst>
              <a:ext uri="{FF2B5EF4-FFF2-40B4-BE49-F238E27FC236}">
                <a16:creationId xmlns:a16="http://schemas.microsoft.com/office/drawing/2014/main" id="{DFC58CA2-DD97-4BF8-A43A-3B649E4267B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621" y="6212281"/>
            <a:ext cx="2743199" cy="430991"/>
          </a:xfrm>
          <a:prstGeom prst="rect">
            <a:avLst/>
          </a:prstGeom>
        </p:spPr>
      </p:pic>
    </p:spTree>
    <p:extLst>
      <p:ext uri="{BB962C8B-B14F-4D97-AF65-F5344CB8AC3E}">
        <p14:creationId xmlns:p14="http://schemas.microsoft.com/office/powerpoint/2010/main" val="2540414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1">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F05764-F47E-4182-8A8D-5543727E923D}"/>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5" name="Alatunnisteen paikkamerkki 4">
            <a:extLst>
              <a:ext uri="{FF2B5EF4-FFF2-40B4-BE49-F238E27FC236}">
                <a16:creationId xmlns:a16="http://schemas.microsoft.com/office/drawing/2014/main" id="{DFDE6F35-C599-4FDC-94CD-79B965E61C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CA8D8B-9DB4-4AA6-BE02-4A96538AD2CB}"/>
              </a:ext>
            </a:extLst>
          </p:cNvPr>
          <p:cNvSpPr>
            <a:spLocks noGrp="1"/>
          </p:cNvSpPr>
          <p:nvPr>
            <p:ph type="sldNum" sz="quarter" idx="12"/>
          </p:nvPr>
        </p:nvSpPr>
        <p:spPr/>
        <p:txBody>
          <a:bodyPr/>
          <a:lstStyle/>
          <a:p>
            <a:fld id="{AEB5B13B-25DF-4FAF-8E4E-F9C761B2CC8A}" type="slidenum">
              <a:rPr lang="fi-FI" smtClean="0"/>
              <a:t>‹#›</a:t>
            </a:fld>
            <a:endParaRPr lang="fi-FI"/>
          </a:p>
        </p:txBody>
      </p:sp>
      <p:sp>
        <p:nvSpPr>
          <p:cNvPr id="7" name="Otsikon paikkamerkki 1">
            <a:extLst>
              <a:ext uri="{FF2B5EF4-FFF2-40B4-BE49-F238E27FC236}">
                <a16:creationId xmlns:a16="http://schemas.microsoft.com/office/drawing/2014/main" id="{66694C03-9B77-407C-AC2F-5E79E0663781}"/>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a:t>Muokkaa ots. perustyyl. napsautt.</a:t>
            </a:r>
          </a:p>
        </p:txBody>
      </p:sp>
      <p:sp>
        <p:nvSpPr>
          <p:cNvPr id="8" name="Tekstin paikkamerkki 2">
            <a:extLst>
              <a:ext uri="{FF2B5EF4-FFF2-40B4-BE49-F238E27FC236}">
                <a16:creationId xmlns:a16="http://schemas.microsoft.com/office/drawing/2014/main" id="{C76592B0-DE47-4229-9FD9-9176987D8411}"/>
              </a:ext>
            </a:extLst>
          </p:cNvPr>
          <p:cNvSpPr>
            <a:spLocks noGrp="1"/>
          </p:cNvSpPr>
          <p:nvPr>
            <p:ph idx="1"/>
          </p:nvPr>
        </p:nvSpPr>
        <p:spPr>
          <a:xfrm>
            <a:off x="499621" y="1666754"/>
            <a:ext cx="11114202" cy="4337805"/>
          </a:xfrm>
          <a:prstGeom prst="rect">
            <a:avLst/>
          </a:prstGeom>
        </p:spPr>
        <p:txBody>
          <a:bodyPr vert="horz" lIns="91440" tIns="45720" rIns="91440" bIns="45720" rtlCol="0">
            <a:normAutofit/>
          </a:bodyPr>
          <a:lstStyle>
            <a:lvl1pPr marL="0" indent="0">
              <a:buFont typeface="Arial" panose="020B0604020202020204" pitchFamily="34" charset="0"/>
              <a:buNone/>
              <a:defRPr sz="2000"/>
            </a:lvl1pPr>
            <a:lvl2pPr>
              <a:defRPr sz="1800"/>
            </a:lvl2pPr>
            <a:lvl3pPr>
              <a:defRPr sz="1600"/>
            </a:lvl3pPr>
          </a:lstStyle>
          <a:p>
            <a:pPr lvl="0"/>
            <a:r>
              <a:rPr lang="fi-FI" dirty="0"/>
              <a:t>Muokkaa tekstin perustyylejä napsauttamalla</a:t>
            </a:r>
          </a:p>
          <a:p>
            <a:pPr lvl="1"/>
            <a:r>
              <a:rPr lang="fi-FI" dirty="0"/>
              <a:t>toinen taso</a:t>
            </a:r>
          </a:p>
          <a:p>
            <a:pPr lvl="2"/>
            <a:r>
              <a:rPr lang="fi-FI" dirty="0"/>
              <a:t>kolmas taso</a:t>
            </a:r>
          </a:p>
        </p:txBody>
      </p:sp>
    </p:spTree>
    <p:extLst>
      <p:ext uri="{BB962C8B-B14F-4D97-AF65-F5344CB8AC3E}">
        <p14:creationId xmlns:p14="http://schemas.microsoft.com/office/powerpoint/2010/main" val="2339491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F05764-F47E-4182-8A8D-5543727E923D}"/>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5" name="Alatunnisteen paikkamerkki 4">
            <a:extLst>
              <a:ext uri="{FF2B5EF4-FFF2-40B4-BE49-F238E27FC236}">
                <a16:creationId xmlns:a16="http://schemas.microsoft.com/office/drawing/2014/main" id="{DFDE6F35-C599-4FDC-94CD-79B965E61C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CA8D8B-9DB4-4AA6-BE02-4A96538AD2CB}"/>
              </a:ext>
            </a:extLst>
          </p:cNvPr>
          <p:cNvSpPr>
            <a:spLocks noGrp="1"/>
          </p:cNvSpPr>
          <p:nvPr>
            <p:ph type="sldNum" sz="quarter" idx="12"/>
          </p:nvPr>
        </p:nvSpPr>
        <p:spPr/>
        <p:txBody>
          <a:bodyPr/>
          <a:lstStyle/>
          <a:p>
            <a:fld id="{AEB5B13B-25DF-4FAF-8E4E-F9C761B2CC8A}" type="slidenum">
              <a:rPr lang="fi-FI" smtClean="0"/>
              <a:t>‹#›</a:t>
            </a:fld>
            <a:endParaRPr lang="fi-FI"/>
          </a:p>
        </p:txBody>
      </p:sp>
      <p:sp>
        <p:nvSpPr>
          <p:cNvPr id="7" name="Otsikon paikkamerkki 1">
            <a:extLst>
              <a:ext uri="{FF2B5EF4-FFF2-40B4-BE49-F238E27FC236}">
                <a16:creationId xmlns:a16="http://schemas.microsoft.com/office/drawing/2014/main" id="{66694C03-9B77-407C-AC2F-5E79E0663781}"/>
              </a:ext>
            </a:extLst>
          </p:cNvPr>
          <p:cNvSpPr>
            <a:spLocks noGrp="1"/>
          </p:cNvSpPr>
          <p:nvPr>
            <p:ph type="title"/>
          </p:nvPr>
        </p:nvSpPr>
        <p:spPr>
          <a:xfrm>
            <a:off x="499621" y="502285"/>
            <a:ext cx="7163051" cy="945515"/>
          </a:xfrm>
          <a:prstGeom prst="rect">
            <a:avLst/>
          </a:prstGeom>
        </p:spPr>
        <p:txBody>
          <a:bodyPr vert="horz" lIns="91440" tIns="45720" rIns="91440" bIns="45720" rtlCol="0" anchor="ctr">
            <a:normAutofit/>
          </a:bodyPr>
          <a:lstStyle/>
          <a:p>
            <a:r>
              <a:rPr lang="fi-FI"/>
              <a:t>Muokkaa ots. perustyyl. napsautt.</a:t>
            </a:r>
          </a:p>
        </p:txBody>
      </p:sp>
      <p:sp>
        <p:nvSpPr>
          <p:cNvPr id="9" name="Tekstin paikkamerkki 2">
            <a:extLst>
              <a:ext uri="{FF2B5EF4-FFF2-40B4-BE49-F238E27FC236}">
                <a16:creationId xmlns:a16="http://schemas.microsoft.com/office/drawing/2014/main" id="{B51C8E54-EF81-1F37-BE06-12412B6CB020}"/>
              </a:ext>
            </a:extLst>
          </p:cNvPr>
          <p:cNvSpPr>
            <a:spLocks noGrp="1"/>
          </p:cNvSpPr>
          <p:nvPr>
            <p:ph idx="1"/>
          </p:nvPr>
        </p:nvSpPr>
        <p:spPr>
          <a:xfrm>
            <a:off x="499621" y="1666754"/>
            <a:ext cx="7163051" cy="4337805"/>
          </a:xfrm>
          <a:prstGeom prst="rect">
            <a:avLst/>
          </a:prstGeom>
        </p:spPr>
        <p:txBody>
          <a:bodyPr vert="horz" lIns="91440" tIns="45720" rIns="91440" bIns="45720" rtlCol="0">
            <a:normAutofit/>
          </a:bodyPr>
          <a:lstStyle>
            <a:lvl1pPr marL="0" indent="0">
              <a:buFont typeface="Arial" panose="020B0604020202020204" pitchFamily="34" charset="0"/>
              <a:buNone/>
              <a:defRPr sz="2000"/>
            </a:lvl1pPr>
            <a:lvl2pPr>
              <a:defRPr sz="1800"/>
            </a:lvl2pPr>
            <a:lvl3pPr>
              <a:defRPr sz="1600"/>
            </a:lvl3pPr>
          </a:lstStyle>
          <a:p>
            <a:pPr lvl="0"/>
            <a:r>
              <a:rPr lang="fi-FI" dirty="0"/>
              <a:t>Muokkaa tekstin perustyylejä napsauttamalla</a:t>
            </a:r>
          </a:p>
          <a:p>
            <a:pPr lvl="1"/>
            <a:r>
              <a:rPr lang="fi-FI" dirty="0"/>
              <a:t>toinen taso</a:t>
            </a:r>
          </a:p>
          <a:p>
            <a:pPr lvl="2"/>
            <a:r>
              <a:rPr lang="fi-FI" dirty="0"/>
              <a:t>kolmas taso</a:t>
            </a:r>
          </a:p>
        </p:txBody>
      </p:sp>
      <p:sp>
        <p:nvSpPr>
          <p:cNvPr id="10" name="Kuvan paikkamerkki 19">
            <a:extLst>
              <a:ext uri="{FF2B5EF4-FFF2-40B4-BE49-F238E27FC236}">
                <a16:creationId xmlns:a16="http://schemas.microsoft.com/office/drawing/2014/main" id="{6E67EC6A-ED36-296B-82B9-513E52B87C53}"/>
              </a:ext>
              <a:ext uri="{C183D7F6-B498-43B3-948B-1728B52AA6E4}">
                <adec:decorative xmlns:adec="http://schemas.microsoft.com/office/drawing/2017/decorative" val="0"/>
              </a:ext>
            </a:extLst>
          </p:cNvPr>
          <p:cNvSpPr>
            <a:spLocks noGrp="1"/>
          </p:cNvSpPr>
          <p:nvPr>
            <p:ph type="pic" sz="quarter" idx="13" hasCustomPrompt="1"/>
          </p:nvPr>
        </p:nvSpPr>
        <p:spPr>
          <a:xfrm>
            <a:off x="8338211" y="-16764"/>
            <a:ext cx="3864313" cy="6885398"/>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313" h="6862482">
                <a:moveTo>
                  <a:pt x="655470" y="0"/>
                </a:moveTo>
                <a:lnTo>
                  <a:pt x="3836880" y="13744"/>
                </a:lnTo>
                <a:cubicBezTo>
                  <a:pt x="3836880" y="2302732"/>
                  <a:pt x="3864313" y="4573494"/>
                  <a:pt x="3864313" y="6862482"/>
                </a:cubicBezTo>
                <a:lnTo>
                  <a:pt x="655470" y="6858000"/>
                </a:lnTo>
                <a:cubicBezTo>
                  <a:pt x="198236" y="5579539"/>
                  <a:pt x="0" y="4548402"/>
                  <a:pt x="0" y="3405402"/>
                </a:cubicBezTo>
                <a:cubicBezTo>
                  <a:pt x="0" y="2262402"/>
                  <a:pt x="220665" y="994916"/>
                  <a:pt x="655470" y="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2893795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32A6D0-497F-467A-A99B-8F14B8531873}"/>
              </a:ext>
            </a:extLst>
          </p:cNvPr>
          <p:cNvSpPr>
            <a:spLocks noGrp="1"/>
          </p:cNvSpPr>
          <p:nvPr>
            <p:ph type="title"/>
          </p:nvPr>
        </p:nvSpPr>
        <p:spPr>
          <a:xfrm>
            <a:off x="499621" y="502285"/>
            <a:ext cx="11114202" cy="960559"/>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084ECE3B-2BEC-472F-BA88-61E7B2A7BA1D}"/>
              </a:ext>
            </a:extLst>
          </p:cNvPr>
          <p:cNvSpPr>
            <a:spLocks noGrp="1"/>
          </p:cNvSpPr>
          <p:nvPr>
            <p:ph sz="half" idx="1"/>
          </p:nvPr>
        </p:nvSpPr>
        <p:spPr>
          <a:xfrm>
            <a:off x="499621" y="1678329"/>
            <a:ext cx="5520179" cy="4402431"/>
          </a:xfrm>
          <a:prstGeom prst="rect">
            <a:avLst/>
          </a:prstGeom>
        </p:spPr>
        <p:txBody>
          <a:bodyPr/>
          <a:lstStyle>
            <a:lvl1pPr marL="0" indent="0">
              <a:buNone/>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D97C3FB-458B-4314-B96A-0894ADDCF336}"/>
              </a:ext>
            </a:extLst>
          </p:cNvPr>
          <p:cNvSpPr>
            <a:spLocks noGrp="1"/>
          </p:cNvSpPr>
          <p:nvPr>
            <p:ph sz="half" idx="2" hasCustomPrompt="1"/>
          </p:nvPr>
        </p:nvSpPr>
        <p:spPr>
          <a:xfrm>
            <a:off x="6172199" y="1678329"/>
            <a:ext cx="5441623" cy="4402431"/>
          </a:xfrm>
          <a:prstGeom prst="rect">
            <a:avLst/>
          </a:prstGeom>
          <a:solidFill>
            <a:schemeClr val="bg1">
              <a:lumMod val="95000"/>
            </a:schemeClr>
          </a:solidFill>
        </p:spPr>
        <p:txBody>
          <a:bodyPr/>
          <a:lstStyle>
            <a:lvl1pPr marL="0" indent="0">
              <a:buFontTx/>
              <a:buNone/>
              <a:defRPr/>
            </a:lvl1pPr>
          </a:lstStyle>
          <a:p>
            <a:pPr lvl="0"/>
            <a:r>
              <a:rPr lang="fi-FI"/>
              <a:t>Kuva</a:t>
            </a:r>
          </a:p>
        </p:txBody>
      </p:sp>
      <p:sp>
        <p:nvSpPr>
          <p:cNvPr id="5" name="Päivämäärän paikkamerkki 4">
            <a:extLst>
              <a:ext uri="{FF2B5EF4-FFF2-40B4-BE49-F238E27FC236}">
                <a16:creationId xmlns:a16="http://schemas.microsoft.com/office/drawing/2014/main" id="{0482FBE7-C14D-47FC-8ADC-660EAC1FC03F}"/>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6" name="Alatunnisteen paikkamerkki 5">
            <a:extLst>
              <a:ext uri="{FF2B5EF4-FFF2-40B4-BE49-F238E27FC236}">
                <a16:creationId xmlns:a16="http://schemas.microsoft.com/office/drawing/2014/main" id="{A47F2A1D-C3E7-4235-8AA1-91BF70B2A9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1FF258C-6C88-4542-9F0C-1F1C3DC8F17B}"/>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2106982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2415A-DB9B-42E4-A5C3-97EE87347B8D}"/>
              </a:ext>
            </a:extLst>
          </p:cNvPr>
          <p:cNvSpPr>
            <a:spLocks noGrp="1"/>
          </p:cNvSpPr>
          <p:nvPr>
            <p:ph type="title"/>
          </p:nvPr>
        </p:nvSpPr>
        <p:spPr>
          <a:xfrm>
            <a:off x="499621" y="502285"/>
            <a:ext cx="11114202" cy="960559"/>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D403B99-7888-4784-B215-C78ED4857AAD}"/>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4" name="Alatunnisteen paikkamerkki 3">
            <a:extLst>
              <a:ext uri="{FF2B5EF4-FFF2-40B4-BE49-F238E27FC236}">
                <a16:creationId xmlns:a16="http://schemas.microsoft.com/office/drawing/2014/main" id="{07E4F826-9079-4B80-8F0D-7B637F38807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10F81C7-8E9F-4520-82EE-B8DE027F9919}"/>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3276183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Sisältö 5">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7DA29C8-FE36-4248-8630-ADFA5D46EE7C}"/>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3" name="Alatunnisteen paikkamerkki 2">
            <a:extLst>
              <a:ext uri="{FF2B5EF4-FFF2-40B4-BE49-F238E27FC236}">
                <a16:creationId xmlns:a16="http://schemas.microsoft.com/office/drawing/2014/main" id="{BB0696F0-FF2E-4CAF-9818-CA9A6F9130B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1663301-08FF-4402-94AD-D7317C7EBDA8}"/>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3497226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866196-E441-C7B4-C544-4750E26930D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D96C01-CC11-A31D-AFC8-0272F7C9130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E13CC77-15E5-0DC4-FA41-CD38BF7B0536}"/>
              </a:ext>
            </a:extLst>
          </p:cNvPr>
          <p:cNvSpPr>
            <a:spLocks noGrp="1"/>
          </p:cNvSpPr>
          <p:nvPr>
            <p:ph type="dt" sz="half" idx="10"/>
          </p:nvPr>
        </p:nvSpPr>
        <p:spPr/>
        <p:txBody>
          <a:bodyPr/>
          <a:lstStyle/>
          <a:p>
            <a:fld id="{926E00EF-6AB2-4230-85D7-1A99C08E1A3D}" type="datetimeFigureOut">
              <a:rPr lang="fi-FI" smtClean="0"/>
              <a:t>20.11.2023</a:t>
            </a:fld>
            <a:endParaRPr lang="fi-FI"/>
          </a:p>
        </p:txBody>
      </p:sp>
      <p:sp>
        <p:nvSpPr>
          <p:cNvPr id="5" name="Alatunnisteen paikkamerkki 4">
            <a:extLst>
              <a:ext uri="{FF2B5EF4-FFF2-40B4-BE49-F238E27FC236}">
                <a16:creationId xmlns:a16="http://schemas.microsoft.com/office/drawing/2014/main" id="{7B6BCC25-51B5-21BD-EF89-89AE39D42BF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B794615-22DB-8F25-DC79-621E2763A8EC}"/>
              </a:ext>
            </a:extLst>
          </p:cNvPr>
          <p:cNvSpPr>
            <a:spLocks noGrp="1"/>
          </p:cNvSpPr>
          <p:nvPr>
            <p:ph type="sldNum" sz="quarter" idx="12"/>
          </p:nvPr>
        </p:nvSpPr>
        <p:spPr/>
        <p:txBody>
          <a:bodyPr/>
          <a:lstStyle/>
          <a:p>
            <a:fld id="{A2E658F2-D7C1-4465-B8B6-D10F83B97A3F}" type="slidenum">
              <a:rPr lang="fi-FI" smtClean="0"/>
              <a:t>‹#›</a:t>
            </a:fld>
            <a:endParaRPr lang="fi-FI"/>
          </a:p>
        </p:txBody>
      </p:sp>
    </p:spTree>
    <p:extLst>
      <p:ext uri="{BB962C8B-B14F-4D97-AF65-F5344CB8AC3E}">
        <p14:creationId xmlns:p14="http://schemas.microsoft.com/office/powerpoint/2010/main" val="321935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sininen">
    <p:bg>
      <p:bgPr>
        <a:solidFill>
          <a:schemeClr val="accent2"/>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Otsikko 1">
            <a:extLst>
              <a:ext uri="{FF2B5EF4-FFF2-40B4-BE49-F238E27FC236}">
                <a16:creationId xmlns:a16="http://schemas.microsoft.com/office/drawing/2014/main" id="{B245E51C-4048-454F-A3AD-37684BAA3371}"/>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8" name="Alaotsikko 2">
            <a:extLst>
              <a:ext uri="{FF2B5EF4-FFF2-40B4-BE49-F238E27FC236}">
                <a16:creationId xmlns:a16="http://schemas.microsoft.com/office/drawing/2014/main" id="{9882B6FE-DD8C-439F-822D-68774AF1CB55}"/>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5" name="Kuvan paikkamerkki 19">
            <a:extLst>
              <a:ext uri="{FF2B5EF4-FFF2-40B4-BE49-F238E27FC236}">
                <a16:creationId xmlns:a16="http://schemas.microsoft.com/office/drawing/2014/main" id="{B9F38C1F-9054-196D-4B14-DF4F1AE49577}"/>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21265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vihreä">
    <p:bg>
      <p:bgPr>
        <a:solidFill>
          <a:schemeClr val="accent3"/>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Otsikko 1">
            <a:extLst>
              <a:ext uri="{FF2B5EF4-FFF2-40B4-BE49-F238E27FC236}">
                <a16:creationId xmlns:a16="http://schemas.microsoft.com/office/drawing/2014/main" id="{DD75304E-5CA5-4177-922B-ABFEB5E82811}"/>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8" name="Alaotsikko 2">
            <a:extLst>
              <a:ext uri="{FF2B5EF4-FFF2-40B4-BE49-F238E27FC236}">
                <a16:creationId xmlns:a16="http://schemas.microsoft.com/office/drawing/2014/main" id="{FEE7833F-9BA6-4E59-9D9A-021D049712FD}"/>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5" name="Kuvan paikkamerkki 19">
            <a:extLst>
              <a:ext uri="{FF2B5EF4-FFF2-40B4-BE49-F238E27FC236}">
                <a16:creationId xmlns:a16="http://schemas.microsoft.com/office/drawing/2014/main" id="{335D7ACF-8734-73F5-79A6-1A2008B90714}"/>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98117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5"/>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0CD615E-AD02-404E-9366-4F6C0E1C1A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6273" y="569325"/>
            <a:ext cx="1467562" cy="1151029"/>
          </a:xfrm>
          <a:prstGeom prst="rect">
            <a:avLst/>
          </a:prstGeom>
        </p:spPr>
      </p:pic>
      <p:sp>
        <p:nvSpPr>
          <p:cNvPr id="7" name="Otsikko 1">
            <a:extLst>
              <a:ext uri="{FF2B5EF4-FFF2-40B4-BE49-F238E27FC236}">
                <a16:creationId xmlns:a16="http://schemas.microsoft.com/office/drawing/2014/main" id="{DD75304E-5CA5-4177-922B-ABFEB5E82811}"/>
              </a:ext>
            </a:extLst>
          </p:cNvPr>
          <p:cNvSpPr>
            <a:spLocks noGrp="1"/>
          </p:cNvSpPr>
          <p:nvPr>
            <p:ph type="ctrTitle"/>
          </p:nvPr>
        </p:nvSpPr>
        <p:spPr>
          <a:xfrm>
            <a:off x="713264" y="2127632"/>
            <a:ext cx="4022225" cy="2903494"/>
          </a:xfrm>
        </p:spPr>
        <p:txBody>
          <a:bodyPr anchor="b">
            <a:normAutofit/>
          </a:bodyPr>
          <a:lstStyle>
            <a:lvl1pPr algn="l">
              <a:defRPr sz="4000" b="1">
                <a:solidFill>
                  <a:schemeClr val="bg1"/>
                </a:solidFill>
              </a:defRPr>
            </a:lvl1pPr>
          </a:lstStyle>
          <a:p>
            <a:r>
              <a:rPr lang="fi-FI"/>
              <a:t>Muokkaa ots. perustyyl. napsautt.</a:t>
            </a:r>
          </a:p>
        </p:txBody>
      </p:sp>
      <p:sp>
        <p:nvSpPr>
          <p:cNvPr id="8" name="Alaotsikko 2">
            <a:extLst>
              <a:ext uri="{FF2B5EF4-FFF2-40B4-BE49-F238E27FC236}">
                <a16:creationId xmlns:a16="http://schemas.microsoft.com/office/drawing/2014/main" id="{FEE7833F-9BA6-4E59-9D9A-021D049712FD}"/>
              </a:ext>
            </a:extLst>
          </p:cNvPr>
          <p:cNvSpPr>
            <a:spLocks noGrp="1"/>
          </p:cNvSpPr>
          <p:nvPr>
            <p:ph type="subTitle" idx="1"/>
          </p:nvPr>
        </p:nvSpPr>
        <p:spPr>
          <a:xfrm>
            <a:off x="713264" y="5342242"/>
            <a:ext cx="4022225" cy="74371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5" name="Kuvan paikkamerkki 19">
            <a:extLst>
              <a:ext uri="{FF2B5EF4-FFF2-40B4-BE49-F238E27FC236}">
                <a16:creationId xmlns:a16="http://schemas.microsoft.com/office/drawing/2014/main" id="{1AF91F83-60BA-F979-0BFA-C0D6795B6D72}"/>
              </a:ext>
              <a:ext uri="{C183D7F6-B498-43B3-948B-1728B52AA6E4}">
                <adec:decorative xmlns:adec="http://schemas.microsoft.com/office/drawing/2017/decorative" val="0"/>
              </a:ext>
            </a:extLst>
          </p:cNvPr>
          <p:cNvSpPr>
            <a:spLocks noGrp="1"/>
          </p:cNvSpPr>
          <p:nvPr>
            <p:ph type="pic" sz="quarter" idx="13" hasCustomPrompt="1"/>
          </p:nvPr>
        </p:nvSpPr>
        <p:spPr>
          <a:xfrm>
            <a:off x="5746936" y="-12548"/>
            <a:ext cx="6455589" cy="6875989"/>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589" h="6853104">
                <a:moveTo>
                  <a:pt x="1071717" y="12800"/>
                </a:moveTo>
                <a:lnTo>
                  <a:pt x="6445911" y="0"/>
                </a:lnTo>
                <a:cubicBezTo>
                  <a:pt x="6445911" y="2288988"/>
                  <a:pt x="6455589" y="4559750"/>
                  <a:pt x="6455589" y="6848738"/>
                </a:cubicBezTo>
                <a:lnTo>
                  <a:pt x="2119282" y="6853104"/>
                </a:lnTo>
                <a:cubicBezTo>
                  <a:pt x="-1158726" y="4554678"/>
                  <a:pt x="97599" y="960325"/>
                  <a:pt x="1071717" y="12800"/>
                </a:cubicBezTo>
                <a:close/>
              </a:path>
            </a:pathLst>
          </a:custGeom>
          <a:solidFill>
            <a:schemeClr val="bg1"/>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06198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1">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F05764-F47E-4182-8A8D-5543727E923D}"/>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5" name="Alatunnisteen paikkamerkki 4">
            <a:extLst>
              <a:ext uri="{FF2B5EF4-FFF2-40B4-BE49-F238E27FC236}">
                <a16:creationId xmlns:a16="http://schemas.microsoft.com/office/drawing/2014/main" id="{DFDE6F35-C599-4FDC-94CD-79B965E61C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CA8D8B-9DB4-4AA6-BE02-4A96538AD2CB}"/>
              </a:ext>
            </a:extLst>
          </p:cNvPr>
          <p:cNvSpPr>
            <a:spLocks noGrp="1"/>
          </p:cNvSpPr>
          <p:nvPr>
            <p:ph type="sldNum" sz="quarter" idx="12"/>
          </p:nvPr>
        </p:nvSpPr>
        <p:spPr/>
        <p:txBody>
          <a:bodyPr/>
          <a:lstStyle/>
          <a:p>
            <a:fld id="{AEB5B13B-25DF-4FAF-8E4E-F9C761B2CC8A}" type="slidenum">
              <a:rPr lang="fi-FI" smtClean="0"/>
              <a:t>‹#›</a:t>
            </a:fld>
            <a:endParaRPr lang="fi-FI"/>
          </a:p>
        </p:txBody>
      </p:sp>
      <p:sp>
        <p:nvSpPr>
          <p:cNvPr id="7" name="Otsikon paikkamerkki 1">
            <a:extLst>
              <a:ext uri="{FF2B5EF4-FFF2-40B4-BE49-F238E27FC236}">
                <a16:creationId xmlns:a16="http://schemas.microsoft.com/office/drawing/2014/main" id="{66694C03-9B77-407C-AC2F-5E79E0663781}"/>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a:t>Muokkaa ots. perustyyl. napsautt.</a:t>
            </a:r>
          </a:p>
        </p:txBody>
      </p:sp>
      <p:sp>
        <p:nvSpPr>
          <p:cNvPr id="8" name="Tekstin paikkamerkki 2">
            <a:extLst>
              <a:ext uri="{FF2B5EF4-FFF2-40B4-BE49-F238E27FC236}">
                <a16:creationId xmlns:a16="http://schemas.microsoft.com/office/drawing/2014/main" id="{C76592B0-DE47-4229-9FD9-9176987D8411}"/>
              </a:ext>
            </a:extLst>
          </p:cNvPr>
          <p:cNvSpPr>
            <a:spLocks noGrp="1"/>
          </p:cNvSpPr>
          <p:nvPr>
            <p:ph idx="1"/>
          </p:nvPr>
        </p:nvSpPr>
        <p:spPr>
          <a:xfrm>
            <a:off x="499621" y="1666754"/>
            <a:ext cx="11114202" cy="4337805"/>
          </a:xfrm>
          <a:prstGeom prst="rect">
            <a:avLst/>
          </a:prstGeom>
        </p:spPr>
        <p:txBody>
          <a:bodyPr vert="horz" lIns="91440" tIns="45720" rIns="91440" bIns="45720" rtlCol="0">
            <a:normAutofit/>
          </a:bodyPr>
          <a:lstStyle>
            <a:lvl1pPr marL="0" indent="0">
              <a:buFont typeface="Arial" panose="020B0604020202020204" pitchFamily="34" charset="0"/>
              <a:buNone/>
              <a:defRPr sz="2000"/>
            </a:lvl1pPr>
            <a:lvl2pPr>
              <a:defRPr sz="1800"/>
            </a:lvl2pPr>
            <a:lvl3pPr>
              <a:defRPr sz="1600"/>
            </a:lvl3pPr>
          </a:lstStyle>
          <a:p>
            <a:pPr lvl="0"/>
            <a:r>
              <a:rPr lang="fi-FI" dirty="0"/>
              <a:t>Muokkaa tekstin perustyylejä napsauttamalla</a:t>
            </a:r>
          </a:p>
          <a:p>
            <a:pPr lvl="1"/>
            <a:r>
              <a:rPr lang="fi-FI" dirty="0"/>
              <a:t>toinen taso</a:t>
            </a:r>
          </a:p>
          <a:p>
            <a:pPr lvl="2"/>
            <a:r>
              <a:rPr lang="fi-FI" dirty="0"/>
              <a:t>kolmas taso</a:t>
            </a:r>
          </a:p>
        </p:txBody>
      </p:sp>
    </p:spTree>
    <p:extLst>
      <p:ext uri="{BB962C8B-B14F-4D97-AF65-F5344CB8AC3E}">
        <p14:creationId xmlns:p14="http://schemas.microsoft.com/office/powerpoint/2010/main" val="344063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F05764-F47E-4182-8A8D-5543727E923D}"/>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5" name="Alatunnisteen paikkamerkki 4">
            <a:extLst>
              <a:ext uri="{FF2B5EF4-FFF2-40B4-BE49-F238E27FC236}">
                <a16:creationId xmlns:a16="http://schemas.microsoft.com/office/drawing/2014/main" id="{DFDE6F35-C599-4FDC-94CD-79B965E61C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CA8D8B-9DB4-4AA6-BE02-4A96538AD2CB}"/>
              </a:ext>
            </a:extLst>
          </p:cNvPr>
          <p:cNvSpPr>
            <a:spLocks noGrp="1"/>
          </p:cNvSpPr>
          <p:nvPr>
            <p:ph type="sldNum" sz="quarter" idx="12"/>
          </p:nvPr>
        </p:nvSpPr>
        <p:spPr/>
        <p:txBody>
          <a:bodyPr/>
          <a:lstStyle/>
          <a:p>
            <a:fld id="{AEB5B13B-25DF-4FAF-8E4E-F9C761B2CC8A}" type="slidenum">
              <a:rPr lang="fi-FI" smtClean="0"/>
              <a:t>‹#›</a:t>
            </a:fld>
            <a:endParaRPr lang="fi-FI"/>
          </a:p>
        </p:txBody>
      </p:sp>
      <p:sp>
        <p:nvSpPr>
          <p:cNvPr id="7" name="Otsikon paikkamerkki 1">
            <a:extLst>
              <a:ext uri="{FF2B5EF4-FFF2-40B4-BE49-F238E27FC236}">
                <a16:creationId xmlns:a16="http://schemas.microsoft.com/office/drawing/2014/main" id="{66694C03-9B77-407C-AC2F-5E79E0663781}"/>
              </a:ext>
            </a:extLst>
          </p:cNvPr>
          <p:cNvSpPr>
            <a:spLocks noGrp="1"/>
          </p:cNvSpPr>
          <p:nvPr>
            <p:ph type="title"/>
          </p:nvPr>
        </p:nvSpPr>
        <p:spPr>
          <a:xfrm>
            <a:off x="499621" y="502285"/>
            <a:ext cx="7163051" cy="945515"/>
          </a:xfrm>
          <a:prstGeom prst="rect">
            <a:avLst/>
          </a:prstGeom>
        </p:spPr>
        <p:txBody>
          <a:bodyPr vert="horz" lIns="91440" tIns="45720" rIns="91440" bIns="45720" rtlCol="0" anchor="ctr">
            <a:normAutofit/>
          </a:bodyPr>
          <a:lstStyle/>
          <a:p>
            <a:r>
              <a:rPr lang="fi-FI"/>
              <a:t>Muokkaa ots. perustyyl. napsautt.</a:t>
            </a:r>
          </a:p>
        </p:txBody>
      </p:sp>
      <p:sp>
        <p:nvSpPr>
          <p:cNvPr id="9" name="Tekstin paikkamerkki 2">
            <a:extLst>
              <a:ext uri="{FF2B5EF4-FFF2-40B4-BE49-F238E27FC236}">
                <a16:creationId xmlns:a16="http://schemas.microsoft.com/office/drawing/2014/main" id="{B51C8E54-EF81-1F37-BE06-12412B6CB020}"/>
              </a:ext>
            </a:extLst>
          </p:cNvPr>
          <p:cNvSpPr>
            <a:spLocks noGrp="1"/>
          </p:cNvSpPr>
          <p:nvPr>
            <p:ph idx="1"/>
          </p:nvPr>
        </p:nvSpPr>
        <p:spPr>
          <a:xfrm>
            <a:off x="499621" y="1666754"/>
            <a:ext cx="7163051" cy="4337805"/>
          </a:xfrm>
          <a:prstGeom prst="rect">
            <a:avLst/>
          </a:prstGeom>
        </p:spPr>
        <p:txBody>
          <a:bodyPr vert="horz" lIns="91440" tIns="45720" rIns="91440" bIns="45720" rtlCol="0">
            <a:normAutofit/>
          </a:bodyPr>
          <a:lstStyle>
            <a:lvl1pPr marL="0" indent="0">
              <a:buFont typeface="Arial" panose="020B0604020202020204" pitchFamily="34" charset="0"/>
              <a:buNone/>
              <a:defRPr sz="2000"/>
            </a:lvl1pPr>
            <a:lvl2pPr>
              <a:defRPr sz="1800"/>
            </a:lvl2pPr>
            <a:lvl3pPr>
              <a:defRPr sz="1600"/>
            </a:lvl3pPr>
          </a:lstStyle>
          <a:p>
            <a:pPr lvl="0"/>
            <a:r>
              <a:rPr lang="fi-FI" dirty="0"/>
              <a:t>Muokkaa tekstin perustyylejä napsauttamalla</a:t>
            </a:r>
          </a:p>
          <a:p>
            <a:pPr lvl="1"/>
            <a:r>
              <a:rPr lang="fi-FI" dirty="0"/>
              <a:t>toinen taso</a:t>
            </a:r>
          </a:p>
          <a:p>
            <a:pPr lvl="2"/>
            <a:r>
              <a:rPr lang="fi-FI" dirty="0"/>
              <a:t>kolmas taso</a:t>
            </a:r>
          </a:p>
        </p:txBody>
      </p:sp>
      <p:sp>
        <p:nvSpPr>
          <p:cNvPr id="10" name="Kuvan paikkamerkki 19">
            <a:extLst>
              <a:ext uri="{FF2B5EF4-FFF2-40B4-BE49-F238E27FC236}">
                <a16:creationId xmlns:a16="http://schemas.microsoft.com/office/drawing/2014/main" id="{6E67EC6A-ED36-296B-82B9-513E52B87C53}"/>
              </a:ext>
              <a:ext uri="{C183D7F6-B498-43B3-948B-1728B52AA6E4}">
                <adec:decorative xmlns:adec="http://schemas.microsoft.com/office/drawing/2017/decorative" val="0"/>
              </a:ext>
            </a:extLst>
          </p:cNvPr>
          <p:cNvSpPr>
            <a:spLocks noGrp="1"/>
          </p:cNvSpPr>
          <p:nvPr>
            <p:ph type="pic" sz="quarter" idx="13" hasCustomPrompt="1"/>
          </p:nvPr>
        </p:nvSpPr>
        <p:spPr>
          <a:xfrm>
            <a:off x="8338211" y="-16764"/>
            <a:ext cx="3864313" cy="6885398"/>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313" h="6862482">
                <a:moveTo>
                  <a:pt x="655470" y="0"/>
                </a:moveTo>
                <a:lnTo>
                  <a:pt x="3836880" y="13744"/>
                </a:lnTo>
                <a:cubicBezTo>
                  <a:pt x="3836880" y="2302732"/>
                  <a:pt x="3864313" y="4573494"/>
                  <a:pt x="3864313" y="6862482"/>
                </a:cubicBezTo>
                <a:lnTo>
                  <a:pt x="655470" y="6858000"/>
                </a:lnTo>
                <a:cubicBezTo>
                  <a:pt x="198236" y="5579539"/>
                  <a:pt x="0" y="4548402"/>
                  <a:pt x="0" y="3405402"/>
                </a:cubicBezTo>
                <a:cubicBezTo>
                  <a:pt x="0" y="2262402"/>
                  <a:pt x="220665" y="994916"/>
                  <a:pt x="655470" y="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197630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32A6D0-497F-467A-A99B-8F14B8531873}"/>
              </a:ext>
            </a:extLst>
          </p:cNvPr>
          <p:cNvSpPr>
            <a:spLocks noGrp="1"/>
          </p:cNvSpPr>
          <p:nvPr>
            <p:ph type="title"/>
          </p:nvPr>
        </p:nvSpPr>
        <p:spPr>
          <a:xfrm>
            <a:off x="499621" y="502285"/>
            <a:ext cx="11114202" cy="960559"/>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084ECE3B-2BEC-472F-BA88-61E7B2A7BA1D}"/>
              </a:ext>
            </a:extLst>
          </p:cNvPr>
          <p:cNvSpPr>
            <a:spLocks noGrp="1"/>
          </p:cNvSpPr>
          <p:nvPr>
            <p:ph sz="half" idx="1"/>
          </p:nvPr>
        </p:nvSpPr>
        <p:spPr>
          <a:xfrm>
            <a:off x="499621" y="1678329"/>
            <a:ext cx="5520179" cy="4402431"/>
          </a:xfrm>
          <a:prstGeom prst="rect">
            <a:avLst/>
          </a:prstGeom>
        </p:spPr>
        <p:txBody>
          <a:bodyPr/>
          <a:lstStyle>
            <a:lvl1pPr marL="0" indent="0">
              <a:buNone/>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D97C3FB-458B-4314-B96A-0894ADDCF336}"/>
              </a:ext>
            </a:extLst>
          </p:cNvPr>
          <p:cNvSpPr>
            <a:spLocks noGrp="1"/>
          </p:cNvSpPr>
          <p:nvPr>
            <p:ph sz="half" idx="2" hasCustomPrompt="1"/>
          </p:nvPr>
        </p:nvSpPr>
        <p:spPr>
          <a:xfrm>
            <a:off x="6172199" y="1678329"/>
            <a:ext cx="5441623" cy="4402431"/>
          </a:xfrm>
          <a:prstGeom prst="rect">
            <a:avLst/>
          </a:prstGeom>
          <a:solidFill>
            <a:schemeClr val="bg1">
              <a:lumMod val="95000"/>
            </a:schemeClr>
          </a:solidFill>
        </p:spPr>
        <p:txBody>
          <a:bodyPr/>
          <a:lstStyle>
            <a:lvl1pPr marL="0" indent="0">
              <a:buFontTx/>
              <a:buNone/>
              <a:defRPr/>
            </a:lvl1pPr>
          </a:lstStyle>
          <a:p>
            <a:pPr lvl="0"/>
            <a:r>
              <a:rPr lang="fi-FI"/>
              <a:t>Kuva</a:t>
            </a:r>
          </a:p>
        </p:txBody>
      </p:sp>
      <p:sp>
        <p:nvSpPr>
          <p:cNvPr id="5" name="Päivämäärän paikkamerkki 4">
            <a:extLst>
              <a:ext uri="{FF2B5EF4-FFF2-40B4-BE49-F238E27FC236}">
                <a16:creationId xmlns:a16="http://schemas.microsoft.com/office/drawing/2014/main" id="{0482FBE7-C14D-47FC-8ADC-660EAC1FC03F}"/>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6" name="Alatunnisteen paikkamerkki 5">
            <a:extLst>
              <a:ext uri="{FF2B5EF4-FFF2-40B4-BE49-F238E27FC236}">
                <a16:creationId xmlns:a16="http://schemas.microsoft.com/office/drawing/2014/main" id="{A47F2A1D-C3E7-4235-8AA1-91BF70B2A9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1FF258C-6C88-4542-9F0C-1F1C3DC8F17B}"/>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390939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12415A-DB9B-42E4-A5C3-97EE87347B8D}"/>
              </a:ext>
            </a:extLst>
          </p:cNvPr>
          <p:cNvSpPr>
            <a:spLocks noGrp="1"/>
          </p:cNvSpPr>
          <p:nvPr>
            <p:ph type="title"/>
          </p:nvPr>
        </p:nvSpPr>
        <p:spPr>
          <a:xfrm>
            <a:off x="499621" y="502285"/>
            <a:ext cx="11114202" cy="960559"/>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D403B99-7888-4784-B215-C78ED4857AAD}"/>
              </a:ext>
            </a:extLst>
          </p:cNvPr>
          <p:cNvSpPr>
            <a:spLocks noGrp="1"/>
          </p:cNvSpPr>
          <p:nvPr>
            <p:ph type="dt" sz="half" idx="10"/>
          </p:nvPr>
        </p:nvSpPr>
        <p:spPr/>
        <p:txBody>
          <a:bodyPr/>
          <a:lstStyle/>
          <a:p>
            <a:fld id="{7411DC33-F91A-4317-806A-E8D2A3D7D178}" type="datetimeFigureOut">
              <a:rPr lang="fi-FI" smtClean="0"/>
              <a:t>20.11.2023</a:t>
            </a:fld>
            <a:endParaRPr lang="fi-FI"/>
          </a:p>
        </p:txBody>
      </p:sp>
      <p:sp>
        <p:nvSpPr>
          <p:cNvPr id="4" name="Alatunnisteen paikkamerkki 3">
            <a:extLst>
              <a:ext uri="{FF2B5EF4-FFF2-40B4-BE49-F238E27FC236}">
                <a16:creationId xmlns:a16="http://schemas.microsoft.com/office/drawing/2014/main" id="{07E4F826-9079-4B80-8F0D-7B637F38807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10F81C7-8E9F-4520-82EE-B8DE027F9919}"/>
              </a:ext>
            </a:extLst>
          </p:cNvPr>
          <p:cNvSpPr>
            <a:spLocks noGrp="1"/>
          </p:cNvSpPr>
          <p:nvPr>
            <p:ph type="sldNum" sz="quarter" idx="12"/>
          </p:nvPr>
        </p:nvSpPr>
        <p:spPr/>
        <p:txBody>
          <a:bodyPr/>
          <a:lstStyle/>
          <a:p>
            <a:fld id="{AEB5B13B-25DF-4FAF-8E4E-F9C761B2CC8A}" type="slidenum">
              <a:rPr lang="fi-FI" smtClean="0"/>
              <a:t>‹#›</a:t>
            </a:fld>
            <a:endParaRPr lang="fi-FI"/>
          </a:p>
        </p:txBody>
      </p:sp>
    </p:spTree>
    <p:extLst>
      <p:ext uri="{BB962C8B-B14F-4D97-AF65-F5344CB8AC3E}">
        <p14:creationId xmlns:p14="http://schemas.microsoft.com/office/powerpoint/2010/main" val="1150518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9C38F43-DA14-4CCD-93C1-5D10008811FB}"/>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851044F-A89D-4DFC-A7B9-62F6E032C1DC}"/>
              </a:ext>
            </a:extLst>
          </p:cNvPr>
          <p:cNvSpPr>
            <a:spLocks noGrp="1"/>
          </p:cNvSpPr>
          <p:nvPr>
            <p:ph type="body" idx="1"/>
          </p:nvPr>
        </p:nvSpPr>
        <p:spPr>
          <a:xfrm>
            <a:off x="499621" y="1581784"/>
            <a:ext cx="11114202" cy="4422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74668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3041CEEB-AA6D-4DBD-82A0-CCECA65F4BEA}"/>
              </a:ext>
            </a:extLst>
          </p:cNvPr>
          <p:cNvSpPr>
            <a:spLocks noGrp="1"/>
          </p:cNvSpPr>
          <p:nvPr>
            <p:ph type="dt" sz="half" idx="2"/>
          </p:nvPr>
        </p:nvSpPr>
        <p:spPr>
          <a:xfrm>
            <a:off x="7956222" y="6443541"/>
            <a:ext cx="2394409" cy="247454"/>
          </a:xfrm>
          <a:prstGeom prst="rect">
            <a:avLst/>
          </a:prstGeom>
        </p:spPr>
        <p:txBody>
          <a:bodyPr vert="horz" lIns="91440" tIns="45720" rIns="91440" bIns="45720" rtlCol="0" anchor="ctr"/>
          <a:lstStyle>
            <a:lvl1pPr algn="l">
              <a:defRPr sz="1200">
                <a:solidFill>
                  <a:schemeClr val="tx1">
                    <a:tint val="75000"/>
                  </a:schemeClr>
                </a:solidFill>
              </a:defRPr>
            </a:lvl1pPr>
          </a:lstStyle>
          <a:p>
            <a:fld id="{7411DC33-F91A-4317-806A-E8D2A3D7D178}" type="datetimeFigureOut">
              <a:rPr lang="fi-FI" smtClean="0"/>
              <a:t>20.11.2023</a:t>
            </a:fld>
            <a:endParaRPr lang="fi-FI"/>
          </a:p>
        </p:txBody>
      </p:sp>
      <p:sp>
        <p:nvSpPr>
          <p:cNvPr id="5" name="Alatunnisteen paikkamerkki 4">
            <a:extLst>
              <a:ext uri="{FF2B5EF4-FFF2-40B4-BE49-F238E27FC236}">
                <a16:creationId xmlns:a16="http://schemas.microsoft.com/office/drawing/2014/main" id="{A82CC2FF-054F-44E0-AA0C-140EA4EDE749}"/>
              </a:ext>
            </a:extLst>
          </p:cNvPr>
          <p:cNvSpPr>
            <a:spLocks noGrp="1"/>
          </p:cNvSpPr>
          <p:nvPr>
            <p:ph type="ftr" sz="quarter" idx="3"/>
          </p:nvPr>
        </p:nvSpPr>
        <p:spPr>
          <a:xfrm>
            <a:off x="3689809" y="6443541"/>
            <a:ext cx="41148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CEC3861-1AEA-4C31-97BB-96C9521F7023}"/>
              </a:ext>
            </a:extLst>
          </p:cNvPr>
          <p:cNvSpPr>
            <a:spLocks noGrp="1"/>
          </p:cNvSpPr>
          <p:nvPr>
            <p:ph type="sldNum" sz="quarter" idx="4"/>
          </p:nvPr>
        </p:nvSpPr>
        <p:spPr>
          <a:xfrm>
            <a:off x="10502244" y="6443541"/>
            <a:ext cx="1111579" cy="247454"/>
          </a:xfrm>
          <a:prstGeom prst="rect">
            <a:avLst/>
          </a:prstGeom>
        </p:spPr>
        <p:txBody>
          <a:bodyPr vert="horz" lIns="91440" tIns="45720" rIns="91440" bIns="45720" rtlCol="0" anchor="ctr"/>
          <a:lstStyle>
            <a:lvl1pPr algn="r">
              <a:defRPr sz="1200">
                <a:solidFill>
                  <a:schemeClr val="tx1">
                    <a:tint val="75000"/>
                  </a:schemeClr>
                </a:solidFill>
              </a:defRPr>
            </a:lvl1pPr>
          </a:lstStyle>
          <a:p>
            <a:fld id="{AEB5B13B-25DF-4FAF-8E4E-F9C761B2CC8A}" type="slidenum">
              <a:rPr lang="fi-FI" smtClean="0"/>
              <a:t>‹#›</a:t>
            </a:fld>
            <a:endParaRPr lang="fi-FI"/>
          </a:p>
        </p:txBody>
      </p:sp>
      <p:sp>
        <p:nvSpPr>
          <p:cNvPr id="9" name="Otsikon paikkamerkki 1">
            <a:extLst>
              <a:ext uri="{FF2B5EF4-FFF2-40B4-BE49-F238E27FC236}">
                <a16:creationId xmlns:a16="http://schemas.microsoft.com/office/drawing/2014/main" id="{FF7F1B9B-0DF9-4B00-9000-59D731DA26A0}"/>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kstin paikkamerkki 2">
            <a:extLst>
              <a:ext uri="{FF2B5EF4-FFF2-40B4-BE49-F238E27FC236}">
                <a16:creationId xmlns:a16="http://schemas.microsoft.com/office/drawing/2014/main" id="{7518C29B-47B6-47BA-A0FB-7BD55916F0B0}"/>
              </a:ext>
            </a:extLst>
          </p:cNvPr>
          <p:cNvSpPr>
            <a:spLocks noGrp="1"/>
          </p:cNvSpPr>
          <p:nvPr>
            <p:ph type="body" idx="1"/>
          </p:nvPr>
        </p:nvSpPr>
        <p:spPr>
          <a:xfrm>
            <a:off x="499621" y="1581784"/>
            <a:ext cx="11114202" cy="442277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pic>
        <p:nvPicPr>
          <p:cNvPr id="12" name="Kuva 11">
            <a:extLst>
              <a:ext uri="{FF2B5EF4-FFF2-40B4-BE49-F238E27FC236}">
                <a16:creationId xmlns:a16="http://schemas.microsoft.com/office/drawing/2014/main" id="{F8B201EC-A4BD-DAC1-90A1-809520157E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1232" y="6208549"/>
            <a:ext cx="2712710" cy="430991"/>
          </a:xfrm>
          <a:prstGeom prst="rect">
            <a:avLst/>
          </a:prstGeom>
        </p:spPr>
      </p:pic>
    </p:spTree>
    <p:extLst>
      <p:ext uri="{BB962C8B-B14F-4D97-AF65-F5344CB8AC3E}">
        <p14:creationId xmlns:p14="http://schemas.microsoft.com/office/powerpoint/2010/main" val="684864064"/>
      </p:ext>
    </p:extLst>
  </p:cSld>
  <p:clrMap bg1="lt1" tx1="dk1" bg2="lt2" tx2="dk2" accent1="accent1" accent2="accent2" accent3="accent3" accent4="accent4" accent5="accent5" accent6="accent6" hlink="hlink" folHlink="folHlink"/>
  <p:sldLayoutIdLst>
    <p:sldLayoutId id="2147483667" r:id="rId1"/>
    <p:sldLayoutId id="2147483678"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9C38F43-DA14-4CCD-93C1-5D10008811FB}"/>
              </a:ext>
            </a:extLst>
          </p:cNvPr>
          <p:cNvSpPr>
            <a:spLocks noGrp="1"/>
          </p:cNvSpPr>
          <p:nvPr>
            <p:ph type="title"/>
          </p:nvPr>
        </p:nvSpPr>
        <p:spPr>
          <a:xfrm>
            <a:off x="499621" y="365125"/>
            <a:ext cx="11114202"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851044F-A89D-4DFC-A7B9-62F6E032C1DC}"/>
              </a:ext>
            </a:extLst>
          </p:cNvPr>
          <p:cNvSpPr>
            <a:spLocks noGrp="1"/>
          </p:cNvSpPr>
          <p:nvPr>
            <p:ph type="body" idx="1"/>
          </p:nvPr>
        </p:nvSpPr>
        <p:spPr>
          <a:xfrm>
            <a:off x="499621" y="1825625"/>
            <a:ext cx="11114202" cy="423581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39846350"/>
      </p:ext>
    </p:extLst>
  </p:cSld>
  <p:clrMap bg1="lt1" tx1="dk1" bg2="lt2" tx2="dk2" accent1="accent1" accent2="accent2" accent3="accent3" accent4="accent4" accent5="accent5" accent6="accent6" hlink="hlink" folHlink="folHlink"/>
  <p:sldLayoutIdLst>
    <p:sldLayoutId id="2147483677" r:id="rId1"/>
    <p:sldLayoutId id="2147483673" r:id="rId2"/>
    <p:sldLayoutId id="2147483674" r:id="rId3"/>
    <p:sldLayoutId id="2147483675" r:id="rId4"/>
    <p:sldLayoutId id="2147483676" r:id="rId5"/>
    <p:sldLayoutId id="2147483694" r:id="rId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9C38F43-DA14-4CCD-93C1-5D10008811FB}"/>
              </a:ext>
            </a:extLst>
          </p:cNvPr>
          <p:cNvSpPr>
            <a:spLocks noGrp="1"/>
          </p:cNvSpPr>
          <p:nvPr>
            <p:ph type="title"/>
          </p:nvPr>
        </p:nvSpPr>
        <p:spPr>
          <a:xfrm>
            <a:off x="499621" y="365125"/>
            <a:ext cx="11114202"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851044F-A89D-4DFC-A7B9-62F6E032C1DC}"/>
              </a:ext>
            </a:extLst>
          </p:cNvPr>
          <p:cNvSpPr>
            <a:spLocks noGrp="1"/>
          </p:cNvSpPr>
          <p:nvPr>
            <p:ph type="body" idx="1"/>
          </p:nvPr>
        </p:nvSpPr>
        <p:spPr>
          <a:xfrm>
            <a:off x="499621" y="1825625"/>
            <a:ext cx="11114202" cy="423581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561616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3041CEEB-AA6D-4DBD-82A0-CCECA65F4BEA}"/>
              </a:ext>
            </a:extLst>
          </p:cNvPr>
          <p:cNvSpPr>
            <a:spLocks noGrp="1"/>
          </p:cNvSpPr>
          <p:nvPr>
            <p:ph type="dt" sz="half" idx="2"/>
          </p:nvPr>
        </p:nvSpPr>
        <p:spPr>
          <a:xfrm>
            <a:off x="7956222" y="6443541"/>
            <a:ext cx="2394409" cy="247454"/>
          </a:xfrm>
          <a:prstGeom prst="rect">
            <a:avLst/>
          </a:prstGeom>
        </p:spPr>
        <p:txBody>
          <a:bodyPr vert="horz" lIns="91440" tIns="45720" rIns="91440" bIns="45720" rtlCol="0" anchor="ctr"/>
          <a:lstStyle>
            <a:lvl1pPr algn="l">
              <a:defRPr sz="1200">
                <a:solidFill>
                  <a:schemeClr val="tx1">
                    <a:tint val="75000"/>
                  </a:schemeClr>
                </a:solidFill>
              </a:defRPr>
            </a:lvl1pPr>
          </a:lstStyle>
          <a:p>
            <a:fld id="{7411DC33-F91A-4317-806A-E8D2A3D7D178}" type="datetimeFigureOut">
              <a:rPr lang="fi-FI" smtClean="0"/>
              <a:t>20.11.2023</a:t>
            </a:fld>
            <a:endParaRPr lang="fi-FI"/>
          </a:p>
        </p:txBody>
      </p:sp>
      <p:sp>
        <p:nvSpPr>
          <p:cNvPr id="5" name="Alatunnisteen paikkamerkki 4">
            <a:extLst>
              <a:ext uri="{FF2B5EF4-FFF2-40B4-BE49-F238E27FC236}">
                <a16:creationId xmlns:a16="http://schemas.microsoft.com/office/drawing/2014/main" id="{A82CC2FF-054F-44E0-AA0C-140EA4EDE749}"/>
              </a:ext>
            </a:extLst>
          </p:cNvPr>
          <p:cNvSpPr>
            <a:spLocks noGrp="1"/>
          </p:cNvSpPr>
          <p:nvPr>
            <p:ph type="ftr" sz="quarter" idx="3"/>
          </p:nvPr>
        </p:nvSpPr>
        <p:spPr>
          <a:xfrm>
            <a:off x="3689809" y="6443541"/>
            <a:ext cx="41148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CEC3861-1AEA-4C31-97BB-96C9521F7023}"/>
              </a:ext>
            </a:extLst>
          </p:cNvPr>
          <p:cNvSpPr>
            <a:spLocks noGrp="1"/>
          </p:cNvSpPr>
          <p:nvPr>
            <p:ph type="sldNum" sz="quarter" idx="4"/>
          </p:nvPr>
        </p:nvSpPr>
        <p:spPr>
          <a:xfrm>
            <a:off x="10502244" y="6443541"/>
            <a:ext cx="1111579" cy="247454"/>
          </a:xfrm>
          <a:prstGeom prst="rect">
            <a:avLst/>
          </a:prstGeom>
        </p:spPr>
        <p:txBody>
          <a:bodyPr vert="horz" lIns="91440" tIns="45720" rIns="91440" bIns="45720" rtlCol="0" anchor="ctr"/>
          <a:lstStyle>
            <a:lvl1pPr algn="r">
              <a:defRPr sz="1200">
                <a:solidFill>
                  <a:schemeClr val="tx1">
                    <a:tint val="75000"/>
                  </a:schemeClr>
                </a:solidFill>
              </a:defRPr>
            </a:lvl1pPr>
          </a:lstStyle>
          <a:p>
            <a:fld id="{AEB5B13B-25DF-4FAF-8E4E-F9C761B2CC8A}" type="slidenum">
              <a:rPr lang="fi-FI" smtClean="0"/>
              <a:t>‹#›</a:t>
            </a:fld>
            <a:endParaRPr lang="fi-FI"/>
          </a:p>
        </p:txBody>
      </p:sp>
      <p:sp>
        <p:nvSpPr>
          <p:cNvPr id="9" name="Otsikon paikkamerkki 1">
            <a:extLst>
              <a:ext uri="{FF2B5EF4-FFF2-40B4-BE49-F238E27FC236}">
                <a16:creationId xmlns:a16="http://schemas.microsoft.com/office/drawing/2014/main" id="{FF7F1B9B-0DF9-4B00-9000-59D731DA26A0}"/>
              </a:ext>
            </a:extLst>
          </p:cNvPr>
          <p:cNvSpPr>
            <a:spLocks noGrp="1"/>
          </p:cNvSpPr>
          <p:nvPr>
            <p:ph type="title"/>
          </p:nvPr>
        </p:nvSpPr>
        <p:spPr>
          <a:xfrm>
            <a:off x="499621" y="502285"/>
            <a:ext cx="11114202" cy="945515"/>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kstin paikkamerkki 2">
            <a:extLst>
              <a:ext uri="{FF2B5EF4-FFF2-40B4-BE49-F238E27FC236}">
                <a16:creationId xmlns:a16="http://schemas.microsoft.com/office/drawing/2014/main" id="{7518C29B-47B6-47BA-A0FB-7BD55916F0B0}"/>
              </a:ext>
            </a:extLst>
          </p:cNvPr>
          <p:cNvSpPr>
            <a:spLocks noGrp="1"/>
          </p:cNvSpPr>
          <p:nvPr>
            <p:ph type="body" idx="1"/>
          </p:nvPr>
        </p:nvSpPr>
        <p:spPr>
          <a:xfrm>
            <a:off x="499621" y="1581784"/>
            <a:ext cx="11114202" cy="442277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pic>
        <p:nvPicPr>
          <p:cNvPr id="12" name="Kuva 11">
            <a:extLst>
              <a:ext uri="{FF2B5EF4-FFF2-40B4-BE49-F238E27FC236}">
                <a16:creationId xmlns:a16="http://schemas.microsoft.com/office/drawing/2014/main" id="{F8B201EC-A4BD-DAC1-90A1-809520157E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21232" y="6208549"/>
            <a:ext cx="2712710" cy="430991"/>
          </a:xfrm>
          <a:prstGeom prst="rect">
            <a:avLst/>
          </a:prstGeom>
        </p:spPr>
      </p:pic>
    </p:spTree>
    <p:extLst>
      <p:ext uri="{BB962C8B-B14F-4D97-AF65-F5344CB8AC3E}">
        <p14:creationId xmlns:p14="http://schemas.microsoft.com/office/powerpoint/2010/main" val="373774171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2" r:id="rId6"/>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chart" Target="../charts/chart6.xml"/><Relationship Id="rId3" Type="http://schemas.openxmlformats.org/officeDocument/2006/relationships/chart" Target="../charts/chart5.xml"/><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chart" Target="../charts/chart4.xml"/><Relationship Id="rId16"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25.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notesSlide" Target="../notesSlides/notesSlide2.xml"/><Relationship Id="rId16"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chart" Target="../charts/chart2.xml"/><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chart" Target="../charts/chart1.xml"/><Relationship Id="rId9" Type="http://schemas.openxmlformats.org/officeDocument/2006/relationships/image" Target="../media/image24.sv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49.png"/><Relationship Id="rId3" Type="http://schemas.openxmlformats.org/officeDocument/2006/relationships/image" Target="../media/image37.jpe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18.sv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0.svg"/><Relationship Id="rId4" Type="http://schemas.openxmlformats.org/officeDocument/2006/relationships/image" Target="../media/image9.png"/><Relationship Id="rId9" Type="http://schemas.openxmlformats.org/officeDocument/2006/relationships/image" Target="../media/image42.sv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C7B79-960C-FBDA-B70F-6B9DA7A24F79}"/>
              </a:ext>
            </a:extLst>
          </p:cNvPr>
          <p:cNvSpPr>
            <a:spLocks noGrp="1"/>
          </p:cNvSpPr>
          <p:nvPr>
            <p:ph type="ctrTitle"/>
          </p:nvPr>
        </p:nvSpPr>
        <p:spPr/>
        <p:txBody>
          <a:bodyPr>
            <a:normAutofit/>
          </a:bodyPr>
          <a:lstStyle/>
          <a:p>
            <a:r>
              <a:rPr lang="fi-FI" sz="3200" dirty="0"/>
              <a:t>Metsäbiotalouden merkitys paikallisesti ja kansallisesti</a:t>
            </a:r>
          </a:p>
        </p:txBody>
      </p:sp>
      <p:sp>
        <p:nvSpPr>
          <p:cNvPr id="6" name="Subtitle 5">
            <a:extLst>
              <a:ext uri="{FF2B5EF4-FFF2-40B4-BE49-F238E27FC236}">
                <a16:creationId xmlns:a16="http://schemas.microsoft.com/office/drawing/2014/main" id="{07F14B92-7065-BEFC-1852-6B5BA887FFD6}"/>
              </a:ext>
            </a:extLst>
          </p:cNvPr>
          <p:cNvSpPr>
            <a:spLocks noGrp="1"/>
          </p:cNvSpPr>
          <p:nvPr>
            <p:ph type="subTitle" idx="1"/>
          </p:nvPr>
        </p:nvSpPr>
        <p:spPr>
          <a:xfrm>
            <a:off x="774224" y="5250802"/>
            <a:ext cx="5321776" cy="743719"/>
          </a:xfrm>
        </p:spPr>
        <p:txBody>
          <a:bodyPr>
            <a:noAutofit/>
          </a:bodyPr>
          <a:lstStyle/>
          <a:p>
            <a:r>
              <a:rPr lang="fi-FI" sz="1600" dirty="0">
                <a:solidFill>
                  <a:schemeClr val="tx1"/>
                </a:solidFill>
              </a:rPr>
              <a:t>Johanna </a:t>
            </a:r>
            <a:r>
              <a:rPr lang="fi-FI" sz="1600" dirty="0" err="1">
                <a:solidFill>
                  <a:schemeClr val="tx1"/>
                </a:solidFill>
              </a:rPr>
              <a:t>Buchert</a:t>
            </a:r>
            <a:endParaRPr lang="fi-FI" sz="1600" dirty="0">
              <a:solidFill>
                <a:schemeClr val="tx1"/>
              </a:solidFill>
            </a:endParaRPr>
          </a:p>
          <a:p>
            <a:r>
              <a:rPr lang="fi-FI" sz="1600" dirty="0">
                <a:solidFill>
                  <a:schemeClr val="tx1"/>
                </a:solidFill>
              </a:rPr>
              <a:t>Pääjohtaja, Luonnonvarakeskus</a:t>
            </a:r>
          </a:p>
          <a:p>
            <a:r>
              <a:rPr lang="fi-FI" sz="1600" dirty="0">
                <a:solidFill>
                  <a:schemeClr val="tx1"/>
                </a:solidFill>
              </a:rPr>
              <a:t>Metsämiesten säätiön 75 v juhlaseminaari 23.11.2023</a:t>
            </a:r>
          </a:p>
        </p:txBody>
      </p:sp>
      <p:pic>
        <p:nvPicPr>
          <p:cNvPr id="3" name="Picture Placeholder 2" descr="A close-up of a pine tree&#10;&#10;Description automatically generated">
            <a:extLst>
              <a:ext uri="{FF2B5EF4-FFF2-40B4-BE49-F238E27FC236}">
                <a16:creationId xmlns:a16="http://schemas.microsoft.com/office/drawing/2014/main" id="{6557410C-5606-94AE-1A07-2EC64D9982F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3115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B2B5-89F6-309E-A1FC-39BE7C330DDB}"/>
              </a:ext>
            </a:extLst>
          </p:cNvPr>
          <p:cNvSpPr>
            <a:spLocks noGrp="1"/>
          </p:cNvSpPr>
          <p:nvPr>
            <p:ph type="title"/>
          </p:nvPr>
        </p:nvSpPr>
        <p:spPr/>
        <p:txBody>
          <a:bodyPr>
            <a:normAutofit fontScale="90000"/>
          </a:bodyPr>
          <a:lstStyle/>
          <a:p>
            <a:r>
              <a:rPr lang="fi-FI" dirty="0"/>
              <a:t>Arvonlisä ja sen tuplaaminen</a:t>
            </a:r>
            <a:br>
              <a:rPr lang="fi-FI" dirty="0"/>
            </a:br>
            <a:r>
              <a:rPr lang="fi-FI" dirty="0"/>
              <a:t>Biotalouden tavoitetila 2035 – Suomen biotalousstrategia</a:t>
            </a:r>
          </a:p>
        </p:txBody>
      </p:sp>
      <p:grpSp>
        <p:nvGrpSpPr>
          <p:cNvPr id="58" name="Group 57" descr="Kansantalouden arvonlisäys 233,6 mrd. € josta biotalouden osuus on 13 %">
            <a:extLst>
              <a:ext uri="{FF2B5EF4-FFF2-40B4-BE49-F238E27FC236}">
                <a16:creationId xmlns:a16="http://schemas.microsoft.com/office/drawing/2014/main" id="{CF16146B-0A7E-7158-BBB7-12A4562C89CC}"/>
              </a:ext>
            </a:extLst>
          </p:cNvPr>
          <p:cNvGrpSpPr/>
          <p:nvPr/>
        </p:nvGrpSpPr>
        <p:grpSpPr>
          <a:xfrm>
            <a:off x="617458" y="2214539"/>
            <a:ext cx="1976596" cy="3435911"/>
            <a:chOff x="582334" y="2751445"/>
            <a:chExt cx="1976596" cy="3435911"/>
          </a:xfrm>
        </p:grpSpPr>
        <p:graphicFrame>
          <p:nvGraphicFramePr>
            <p:cNvPr id="5" name="Chart 4">
              <a:extLst>
                <a:ext uri="{FF2B5EF4-FFF2-40B4-BE49-F238E27FC236}">
                  <a16:creationId xmlns:a16="http://schemas.microsoft.com/office/drawing/2014/main" id="{8CA252C5-1785-BC4F-2F86-E2A6AE2A33A8}"/>
                </a:ext>
              </a:extLst>
            </p:cNvPr>
            <p:cNvGraphicFramePr/>
            <p:nvPr>
              <p:extLst>
                <p:ext uri="{D42A27DB-BD31-4B8C-83A1-F6EECF244321}">
                  <p14:modId xmlns:p14="http://schemas.microsoft.com/office/powerpoint/2010/main" val="1625689315"/>
                </p:ext>
              </p:extLst>
            </p:nvPr>
          </p:nvGraphicFramePr>
          <p:xfrm>
            <a:off x="638093" y="3220786"/>
            <a:ext cx="546568" cy="2966570"/>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502888E8-72F8-7FA6-F415-18AA80A972C6}"/>
                </a:ext>
              </a:extLst>
            </p:cNvPr>
            <p:cNvSpPr txBox="1"/>
            <p:nvPr/>
          </p:nvSpPr>
          <p:spPr>
            <a:xfrm>
              <a:off x="582334" y="2751445"/>
              <a:ext cx="1976596" cy="600164"/>
            </a:xfrm>
            <a:prstGeom prst="rect">
              <a:avLst/>
            </a:prstGeom>
            <a:noFill/>
          </p:spPr>
          <p:txBody>
            <a:bodyPr wrap="square" rtlCol="0">
              <a:spAutoFit/>
            </a:bodyPr>
            <a:lstStyle/>
            <a:p>
              <a:r>
                <a:rPr kumimoji="0" lang="fi-FI" sz="1100" b="1" i="0" u="none" strike="noStrike" kern="1200" cap="none" spc="0" normalizeH="0" baseline="0" noProof="0" dirty="0">
                  <a:ln>
                    <a:noFill/>
                  </a:ln>
                  <a:solidFill>
                    <a:srgbClr val="000000"/>
                  </a:solidFill>
                  <a:effectLst/>
                  <a:uLnTx/>
                  <a:uFillTx/>
                  <a:latin typeface="Segoe UI"/>
                  <a:ea typeface="+mn-ea"/>
                  <a:cs typeface="+mn-cs"/>
                </a:rPr>
                <a:t>Kansantalouden </a:t>
              </a:r>
              <a:r>
                <a:rPr lang="fi-FI" sz="1100" b="1" dirty="0">
                  <a:solidFill>
                    <a:srgbClr val="000000"/>
                  </a:solidFill>
                  <a:latin typeface="Segoe UI"/>
                </a:rPr>
                <a:t>arvonlisäys </a:t>
              </a:r>
            </a:p>
            <a:p>
              <a:r>
                <a:rPr kumimoji="0" lang="fi-FI" sz="1100" b="1"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rPr>
                <a:t>208</a:t>
              </a:r>
              <a:r>
                <a:rPr lang="fi-FI" sz="1100" b="1" dirty="0"/>
                <a:t> mrd. €</a:t>
              </a:r>
            </a:p>
          </p:txBody>
        </p:sp>
        <p:sp>
          <p:nvSpPr>
            <p:cNvPr id="26" name="TextBox 25">
              <a:extLst>
                <a:ext uri="{FF2B5EF4-FFF2-40B4-BE49-F238E27FC236}">
                  <a16:creationId xmlns:a16="http://schemas.microsoft.com/office/drawing/2014/main" id="{7A2ED6C4-BB56-F221-4781-D24413FCA223}"/>
                </a:ext>
              </a:extLst>
            </p:cNvPr>
            <p:cNvSpPr txBox="1"/>
            <p:nvPr/>
          </p:nvSpPr>
          <p:spPr>
            <a:xfrm>
              <a:off x="592572" y="5767072"/>
              <a:ext cx="862562" cy="415498"/>
            </a:xfrm>
            <a:prstGeom prst="rect">
              <a:avLst/>
            </a:prstGeom>
            <a:noFill/>
          </p:spPr>
          <p:txBody>
            <a:bodyPr wrap="square" rtlCol="0">
              <a:spAutoFit/>
            </a:bodyPr>
            <a:lstStyle/>
            <a:p>
              <a:r>
                <a:rPr kumimoji="0" lang="fi-FI" sz="1000" b="0" i="0" u="none" strike="noStrike" kern="1200" cap="none" spc="0" normalizeH="0" baseline="0" noProof="0" dirty="0">
                  <a:ln>
                    <a:noFill/>
                  </a:ln>
                  <a:effectLst/>
                  <a:uLnTx/>
                  <a:uFillTx/>
                  <a:latin typeface="Segoe UI"/>
                  <a:ea typeface="+mn-ea"/>
                  <a:cs typeface="+mn-cs"/>
                </a:rPr>
                <a:t>Biotalouden </a:t>
              </a:r>
            </a:p>
            <a:p>
              <a:r>
                <a:rPr kumimoji="0" lang="fi-FI" sz="1000" b="0" i="0" u="none" strike="noStrike" kern="1200" cap="none" spc="0" normalizeH="0" baseline="0" noProof="0" dirty="0">
                  <a:ln>
                    <a:noFill/>
                  </a:ln>
                  <a:effectLst/>
                  <a:uLnTx/>
                  <a:uFillTx/>
                  <a:latin typeface="Segoe UI"/>
                  <a:ea typeface="+mn-ea"/>
                  <a:cs typeface="+mn-cs"/>
                </a:rPr>
                <a:t>osuus</a:t>
              </a:r>
              <a:r>
                <a:rPr kumimoji="0" lang="fi-FI" sz="1100" b="1" i="0" u="none" strike="noStrike" kern="1200" cap="none" spc="0" normalizeH="0" baseline="0" noProof="0" dirty="0">
                  <a:ln>
                    <a:noFill/>
                  </a:ln>
                  <a:effectLst/>
                  <a:uLnTx/>
                  <a:uFillTx/>
                  <a:latin typeface="Segoe UI"/>
                  <a:ea typeface="+mn-ea"/>
                  <a:cs typeface="+mn-cs"/>
                </a:rPr>
                <a:t> </a:t>
              </a:r>
              <a:r>
                <a:rPr lang="fi-FI" sz="1100" b="1" dirty="0"/>
                <a:t>13%</a:t>
              </a:r>
              <a:endParaRPr lang="fi-FI" sz="1000" dirty="0"/>
            </a:p>
          </p:txBody>
        </p:sp>
      </p:grpSp>
      <p:grpSp>
        <p:nvGrpSpPr>
          <p:cNvPr id="56" name="Group 55" descr="Graafi biotalouden lähtötilanteesta vuonna 2019">
            <a:extLst>
              <a:ext uri="{FF2B5EF4-FFF2-40B4-BE49-F238E27FC236}">
                <a16:creationId xmlns:a16="http://schemas.microsoft.com/office/drawing/2014/main" id="{E06E713F-40BE-62C0-F27C-174CDF0F83F0}"/>
              </a:ext>
            </a:extLst>
          </p:cNvPr>
          <p:cNvGrpSpPr/>
          <p:nvPr/>
        </p:nvGrpSpPr>
        <p:grpSpPr>
          <a:xfrm>
            <a:off x="2015250" y="2010518"/>
            <a:ext cx="4773339" cy="4300761"/>
            <a:chOff x="1545307" y="2010518"/>
            <a:chExt cx="4773339" cy="4300761"/>
          </a:xfrm>
        </p:grpSpPr>
        <p:graphicFrame>
          <p:nvGraphicFramePr>
            <p:cNvPr id="7" name="Chart 6">
              <a:extLst>
                <a:ext uri="{FF2B5EF4-FFF2-40B4-BE49-F238E27FC236}">
                  <a16:creationId xmlns:a16="http://schemas.microsoft.com/office/drawing/2014/main" id="{BD23D59B-F4FE-9ED5-9D7A-8E08082DCE8B}"/>
                </a:ext>
              </a:extLst>
            </p:cNvPr>
            <p:cNvGraphicFramePr/>
            <p:nvPr>
              <p:extLst>
                <p:ext uri="{D42A27DB-BD31-4B8C-83A1-F6EECF244321}">
                  <p14:modId xmlns:p14="http://schemas.microsoft.com/office/powerpoint/2010/main" val="3741224602"/>
                </p:ext>
              </p:extLst>
            </p:nvPr>
          </p:nvGraphicFramePr>
          <p:xfrm>
            <a:off x="1915503" y="2506891"/>
            <a:ext cx="4067426" cy="34908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8DA8930-62BA-9291-0271-EA991EBAB6E1}"/>
                </a:ext>
              </a:extLst>
            </p:cNvPr>
            <p:cNvSpPr txBox="1"/>
            <p:nvPr/>
          </p:nvSpPr>
          <p:spPr>
            <a:xfrm>
              <a:off x="4868308" y="2461836"/>
              <a:ext cx="1450338" cy="553998"/>
            </a:xfrm>
            <a:prstGeom prst="rect">
              <a:avLst/>
            </a:prstGeom>
            <a:noFill/>
          </p:spPr>
          <p:txBody>
            <a:bodyPr wrap="square" rtlCol="0">
              <a:spAutoFit/>
            </a:bodyPr>
            <a:lstStyle/>
            <a:p>
              <a:pPr algn="ctr"/>
              <a:r>
                <a:rPr lang="fi-FI" sz="1200" b="1" dirty="0"/>
                <a:t>Metsäsektori</a:t>
              </a:r>
            </a:p>
            <a:p>
              <a:pPr algn="ctr"/>
              <a:r>
                <a:rPr lang="fi-FI" b="1" dirty="0"/>
                <a:t>9 mrd. €</a:t>
              </a:r>
            </a:p>
          </p:txBody>
        </p:sp>
        <p:pic>
          <p:nvPicPr>
            <p:cNvPr id="9" name="Graphic 8">
              <a:extLst>
                <a:ext uri="{FF2B5EF4-FFF2-40B4-BE49-F238E27FC236}">
                  <a16:creationId xmlns:a16="http://schemas.microsoft.com/office/drawing/2014/main" id="{9EAB5950-CC3F-03F3-98C0-36CEA66EFA9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071141" y="3112675"/>
              <a:ext cx="907633" cy="541091"/>
            </a:xfrm>
            <a:prstGeom prst="rect">
              <a:avLst/>
            </a:prstGeom>
          </p:spPr>
        </p:pic>
        <p:sp>
          <p:nvSpPr>
            <p:cNvPr id="10" name="TextBox 9">
              <a:extLst>
                <a:ext uri="{FF2B5EF4-FFF2-40B4-BE49-F238E27FC236}">
                  <a16:creationId xmlns:a16="http://schemas.microsoft.com/office/drawing/2014/main" id="{CAD3DAB5-7679-C6EF-D59A-16325FA44A46}"/>
                </a:ext>
              </a:extLst>
            </p:cNvPr>
            <p:cNvSpPr txBox="1"/>
            <p:nvPr/>
          </p:nvSpPr>
          <p:spPr>
            <a:xfrm>
              <a:off x="4020582" y="5895781"/>
              <a:ext cx="1155408" cy="415498"/>
            </a:xfrm>
            <a:prstGeom prst="rect">
              <a:avLst/>
            </a:prstGeom>
            <a:noFill/>
          </p:spPr>
          <p:txBody>
            <a:bodyPr wrap="square" rtlCol="0">
              <a:spAutoFit/>
            </a:bodyPr>
            <a:lstStyle/>
            <a:p>
              <a:pPr algn="ctr"/>
              <a:r>
                <a:rPr lang="fi-FI" sz="1050" dirty="0"/>
                <a:t>Rakentaminen</a:t>
              </a:r>
            </a:p>
            <a:p>
              <a:pPr algn="ctr"/>
              <a:r>
                <a:rPr lang="fi-FI" sz="1050" dirty="0"/>
                <a:t>4,6 mrd. €</a:t>
              </a:r>
            </a:p>
          </p:txBody>
        </p:sp>
        <p:pic>
          <p:nvPicPr>
            <p:cNvPr id="11" name="Graphic 10">
              <a:extLst>
                <a:ext uri="{FF2B5EF4-FFF2-40B4-BE49-F238E27FC236}">
                  <a16:creationId xmlns:a16="http://schemas.microsoft.com/office/drawing/2014/main" id="{0C465966-95BA-471B-E83C-91CADEBEEEA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01202" y="5218516"/>
              <a:ext cx="461196" cy="450217"/>
            </a:xfrm>
            <a:prstGeom prst="rect">
              <a:avLst/>
            </a:prstGeom>
          </p:spPr>
        </p:pic>
        <p:pic>
          <p:nvPicPr>
            <p:cNvPr id="12" name="Graphic 11">
              <a:extLst>
                <a:ext uri="{FF2B5EF4-FFF2-40B4-BE49-F238E27FC236}">
                  <a16:creationId xmlns:a16="http://schemas.microsoft.com/office/drawing/2014/main" id="{500B93C4-E0C2-B308-251C-40C363F5050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90299" y="5058546"/>
              <a:ext cx="321204" cy="408804"/>
            </a:xfrm>
            <a:prstGeom prst="rect">
              <a:avLst/>
            </a:prstGeom>
          </p:spPr>
        </p:pic>
        <p:sp>
          <p:nvSpPr>
            <p:cNvPr id="13" name="TextBox 12">
              <a:extLst>
                <a:ext uri="{FF2B5EF4-FFF2-40B4-BE49-F238E27FC236}">
                  <a16:creationId xmlns:a16="http://schemas.microsoft.com/office/drawing/2014/main" id="{AAEE6FC6-D856-8F42-26C0-1ECA17DB89C1}"/>
                </a:ext>
              </a:extLst>
            </p:cNvPr>
            <p:cNvSpPr txBox="1"/>
            <p:nvPr/>
          </p:nvSpPr>
          <p:spPr>
            <a:xfrm>
              <a:off x="1683270" y="5564598"/>
              <a:ext cx="1658600" cy="415498"/>
            </a:xfrm>
            <a:prstGeom prst="rect">
              <a:avLst/>
            </a:prstGeom>
            <a:noFill/>
          </p:spPr>
          <p:txBody>
            <a:bodyPr wrap="square" rtlCol="0">
              <a:spAutoFit/>
            </a:bodyPr>
            <a:lstStyle/>
            <a:p>
              <a:pPr algn="ctr"/>
              <a:r>
                <a:rPr lang="fi-FI" sz="1050" dirty="0"/>
                <a:t>Elintarvikesektori</a:t>
              </a:r>
            </a:p>
            <a:p>
              <a:pPr algn="ctr"/>
              <a:r>
                <a:rPr lang="fi-FI" sz="1050" dirty="0"/>
                <a:t>4,3 mrd. €</a:t>
              </a:r>
            </a:p>
          </p:txBody>
        </p:sp>
        <p:sp>
          <p:nvSpPr>
            <p:cNvPr id="14" name="TextBox 13">
              <a:extLst>
                <a:ext uri="{FF2B5EF4-FFF2-40B4-BE49-F238E27FC236}">
                  <a16:creationId xmlns:a16="http://schemas.microsoft.com/office/drawing/2014/main" id="{6CC3B633-5E8D-76BB-C804-8695D0FAAD40}"/>
                </a:ext>
              </a:extLst>
            </p:cNvPr>
            <p:cNvSpPr txBox="1"/>
            <p:nvPr/>
          </p:nvSpPr>
          <p:spPr>
            <a:xfrm>
              <a:off x="1545307" y="3958448"/>
              <a:ext cx="824350" cy="738664"/>
            </a:xfrm>
            <a:prstGeom prst="rect">
              <a:avLst/>
            </a:prstGeom>
            <a:noFill/>
          </p:spPr>
          <p:txBody>
            <a:bodyPr wrap="square" rtlCol="0">
              <a:spAutoFit/>
            </a:bodyPr>
            <a:lstStyle/>
            <a:p>
              <a:pPr algn="ctr"/>
              <a:r>
                <a:rPr lang="fi-FI" sz="1050" dirty="0"/>
                <a:t>Muut</a:t>
              </a:r>
              <a:br>
                <a:rPr lang="fi-FI" sz="1050" dirty="0"/>
              </a:br>
              <a:r>
                <a:rPr lang="fi-FI" sz="1050" dirty="0"/>
                <a:t>teollisuus-</a:t>
              </a:r>
              <a:br>
                <a:rPr lang="fi-FI" sz="1050" dirty="0"/>
              </a:br>
              <a:r>
                <a:rPr lang="fi-FI" sz="1050" dirty="0"/>
                <a:t>alat</a:t>
              </a:r>
            </a:p>
            <a:p>
              <a:pPr algn="ctr"/>
              <a:r>
                <a:rPr lang="fi-FI" sz="1050" dirty="0"/>
                <a:t>3,6 mrd. €</a:t>
              </a:r>
            </a:p>
          </p:txBody>
        </p:sp>
        <p:sp>
          <p:nvSpPr>
            <p:cNvPr id="15" name="TextBox 14">
              <a:extLst>
                <a:ext uri="{FF2B5EF4-FFF2-40B4-BE49-F238E27FC236}">
                  <a16:creationId xmlns:a16="http://schemas.microsoft.com/office/drawing/2014/main" id="{FAF8843D-ADBB-A666-7FA5-A321EA0BE53E}"/>
                </a:ext>
              </a:extLst>
            </p:cNvPr>
            <p:cNvSpPr txBox="1"/>
            <p:nvPr/>
          </p:nvSpPr>
          <p:spPr>
            <a:xfrm>
              <a:off x="1828267" y="2937449"/>
              <a:ext cx="1008134" cy="415498"/>
            </a:xfrm>
            <a:prstGeom prst="rect">
              <a:avLst/>
            </a:prstGeom>
            <a:noFill/>
          </p:spPr>
          <p:txBody>
            <a:bodyPr wrap="square" rtlCol="0">
              <a:spAutoFit/>
            </a:bodyPr>
            <a:lstStyle/>
            <a:p>
              <a:pPr algn="ctr"/>
              <a:r>
                <a:rPr lang="fi-FI" sz="1050" dirty="0"/>
                <a:t>Energia</a:t>
              </a:r>
            </a:p>
            <a:p>
              <a:pPr algn="ctr"/>
              <a:r>
                <a:rPr lang="fi-FI" sz="1050" dirty="0"/>
                <a:t>2,1 mrd. €</a:t>
              </a:r>
            </a:p>
          </p:txBody>
        </p:sp>
        <p:sp>
          <p:nvSpPr>
            <p:cNvPr id="16" name="TextBox 15">
              <a:extLst>
                <a:ext uri="{FF2B5EF4-FFF2-40B4-BE49-F238E27FC236}">
                  <a16:creationId xmlns:a16="http://schemas.microsoft.com/office/drawing/2014/main" id="{EFB55B6F-4315-FF2C-3E16-2B2E130A7636}"/>
                </a:ext>
              </a:extLst>
            </p:cNvPr>
            <p:cNvSpPr txBox="1"/>
            <p:nvPr/>
          </p:nvSpPr>
          <p:spPr>
            <a:xfrm>
              <a:off x="2530640" y="2165993"/>
              <a:ext cx="1008134" cy="577081"/>
            </a:xfrm>
            <a:prstGeom prst="rect">
              <a:avLst/>
            </a:prstGeom>
            <a:noFill/>
          </p:spPr>
          <p:txBody>
            <a:bodyPr wrap="square" rtlCol="0">
              <a:spAutoFit/>
            </a:bodyPr>
            <a:lstStyle/>
            <a:p>
              <a:pPr algn="ctr"/>
              <a:r>
                <a:rPr lang="fi-FI" sz="1050" dirty="0"/>
                <a:t>Biotalouden</a:t>
              </a:r>
              <a:br>
                <a:rPr lang="fi-FI" sz="1050" dirty="0"/>
              </a:br>
              <a:r>
                <a:rPr lang="fi-FI" sz="1050" dirty="0"/>
                <a:t>palvelut</a:t>
              </a:r>
            </a:p>
            <a:p>
              <a:pPr algn="ctr"/>
              <a:r>
                <a:rPr lang="fi-FI" sz="1050" dirty="0"/>
                <a:t>2,1 mrd. €</a:t>
              </a:r>
            </a:p>
          </p:txBody>
        </p:sp>
        <p:sp>
          <p:nvSpPr>
            <p:cNvPr id="17" name="TextBox 16">
              <a:extLst>
                <a:ext uri="{FF2B5EF4-FFF2-40B4-BE49-F238E27FC236}">
                  <a16:creationId xmlns:a16="http://schemas.microsoft.com/office/drawing/2014/main" id="{5FDF1388-B789-742A-93CD-94A1BCCB4005}"/>
                </a:ext>
              </a:extLst>
            </p:cNvPr>
            <p:cNvSpPr txBox="1"/>
            <p:nvPr/>
          </p:nvSpPr>
          <p:spPr>
            <a:xfrm>
              <a:off x="3351992" y="2010518"/>
              <a:ext cx="1892949" cy="577081"/>
            </a:xfrm>
            <a:prstGeom prst="rect">
              <a:avLst/>
            </a:prstGeom>
            <a:noFill/>
          </p:spPr>
          <p:txBody>
            <a:bodyPr wrap="square" rtlCol="0">
              <a:spAutoFit/>
            </a:bodyPr>
            <a:lstStyle/>
            <a:p>
              <a:pPr algn="ctr"/>
              <a:r>
                <a:rPr lang="fi-FI" sz="1050" dirty="0"/>
                <a:t>Veden puhdistus</a:t>
              </a:r>
              <a:br>
                <a:rPr lang="fi-FI" sz="1050" dirty="0"/>
              </a:br>
              <a:r>
                <a:rPr lang="fi-FI" sz="1050" dirty="0"/>
                <a:t>ja jakelu</a:t>
              </a:r>
            </a:p>
            <a:p>
              <a:pPr algn="ctr"/>
              <a:r>
                <a:rPr lang="fi-FI" sz="1050" dirty="0"/>
                <a:t>0,5 mrd. €</a:t>
              </a:r>
            </a:p>
          </p:txBody>
        </p:sp>
        <p:pic>
          <p:nvPicPr>
            <p:cNvPr id="18" name="Graphic 17">
              <a:extLst>
                <a:ext uri="{FF2B5EF4-FFF2-40B4-BE49-F238E27FC236}">
                  <a16:creationId xmlns:a16="http://schemas.microsoft.com/office/drawing/2014/main" id="{1295C94B-B80E-30CE-D3D0-59D6D884674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2456893" y="4051721"/>
              <a:ext cx="379509" cy="310507"/>
            </a:xfrm>
            <a:prstGeom prst="rect">
              <a:avLst/>
            </a:prstGeom>
          </p:spPr>
        </p:pic>
        <p:pic>
          <p:nvPicPr>
            <p:cNvPr id="19" name="Graphic 18">
              <a:extLst>
                <a:ext uri="{FF2B5EF4-FFF2-40B4-BE49-F238E27FC236}">
                  <a16:creationId xmlns:a16="http://schemas.microsoft.com/office/drawing/2014/main" id="{7E4572F1-0144-8F7A-CEE2-763A09F6545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80804" y="3094874"/>
              <a:ext cx="339113" cy="339113"/>
            </a:xfrm>
            <a:prstGeom prst="rect">
              <a:avLst/>
            </a:prstGeom>
          </p:spPr>
        </p:pic>
        <p:pic>
          <p:nvPicPr>
            <p:cNvPr id="20" name="Graphic 19">
              <a:extLst>
                <a:ext uri="{FF2B5EF4-FFF2-40B4-BE49-F238E27FC236}">
                  <a16:creationId xmlns:a16="http://schemas.microsoft.com/office/drawing/2014/main" id="{6ADB919E-70E4-33E7-910B-96BA184DB055}"/>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42547" y="2655034"/>
              <a:ext cx="399925" cy="431920"/>
            </a:xfrm>
            <a:prstGeom prst="rect">
              <a:avLst/>
            </a:prstGeom>
          </p:spPr>
        </p:pic>
        <p:pic>
          <p:nvPicPr>
            <p:cNvPr id="21" name="Graphic 20">
              <a:extLst>
                <a:ext uri="{FF2B5EF4-FFF2-40B4-BE49-F238E27FC236}">
                  <a16:creationId xmlns:a16="http://schemas.microsoft.com/office/drawing/2014/main" id="{9E514C6C-4795-BC33-4364-43C657F6DCD4}"/>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757998" y="2459581"/>
              <a:ext cx="262584" cy="334197"/>
            </a:xfrm>
            <a:prstGeom prst="rect">
              <a:avLst/>
            </a:prstGeom>
          </p:spPr>
        </p:pic>
        <p:sp>
          <p:nvSpPr>
            <p:cNvPr id="41" name="Tekstiruutu 54">
              <a:extLst>
                <a:ext uri="{FF2B5EF4-FFF2-40B4-BE49-F238E27FC236}">
                  <a16:creationId xmlns:a16="http://schemas.microsoft.com/office/drawing/2014/main" id="{962BA7E5-E71A-0C86-DF36-DC6AA160DADB}"/>
                </a:ext>
              </a:extLst>
            </p:cNvPr>
            <p:cNvSpPr txBox="1"/>
            <p:nvPr/>
          </p:nvSpPr>
          <p:spPr>
            <a:xfrm>
              <a:off x="2886361" y="3590320"/>
              <a:ext cx="2030505" cy="132343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000000"/>
                  </a:solidFill>
                  <a:effectLst/>
                  <a:uLnTx/>
                  <a:uFillTx/>
                  <a:latin typeface="Segoe UI"/>
                  <a:ea typeface="ＭＳ Ｐゴシック" pitchFamily="34" charset="-128"/>
                  <a:cs typeface="Arial" charset="0"/>
                </a:rPr>
                <a:t>Koko biotalous</a:t>
              </a:r>
            </a:p>
            <a:p>
              <a:pPr algn="ctr" defTabSz="914377">
                <a:defRPr/>
              </a:pPr>
              <a:r>
                <a:rPr kumimoji="0" lang="fi-FI" sz="4800" b="1"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rPr>
                <a:t>26</a:t>
              </a:r>
              <a:br>
                <a:rPr kumimoji="0" lang="fi-FI" sz="1400" b="1"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rPr>
              </a:br>
              <a:r>
                <a:rPr kumimoji="0" lang="fi-FI" sz="1600" b="0"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rPr>
                <a:t>mrd. €</a:t>
              </a:r>
              <a:endParaRPr kumimoji="0" lang="fi-FI" sz="1400" b="0"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endParaRPr>
            </a:p>
          </p:txBody>
        </p:sp>
      </p:grpSp>
      <p:grpSp>
        <p:nvGrpSpPr>
          <p:cNvPr id="57" name="Group 56" descr="Koko biotalous 50 mrd. €, metsäsektori 17 mrd. €, muut 32 mrd. €">
            <a:extLst>
              <a:ext uri="{FF2B5EF4-FFF2-40B4-BE49-F238E27FC236}">
                <a16:creationId xmlns:a16="http://schemas.microsoft.com/office/drawing/2014/main" id="{B75A9DCC-1403-21AB-9DEA-CD5F01D0A702}"/>
              </a:ext>
            </a:extLst>
          </p:cNvPr>
          <p:cNvGrpSpPr/>
          <p:nvPr/>
        </p:nvGrpSpPr>
        <p:grpSpPr>
          <a:xfrm>
            <a:off x="6842261" y="2461836"/>
            <a:ext cx="4658648" cy="3535875"/>
            <a:chOff x="6842261" y="2461836"/>
            <a:chExt cx="4658648" cy="3535875"/>
          </a:xfrm>
        </p:grpSpPr>
        <p:graphicFrame>
          <p:nvGraphicFramePr>
            <p:cNvPr id="36" name="Chart 35">
              <a:extLst>
                <a:ext uri="{FF2B5EF4-FFF2-40B4-BE49-F238E27FC236}">
                  <a16:creationId xmlns:a16="http://schemas.microsoft.com/office/drawing/2014/main" id="{E2CB2A72-64C5-ABF1-EE1E-B11EF560D24B}"/>
                </a:ext>
              </a:extLst>
            </p:cNvPr>
            <p:cNvGraphicFramePr/>
            <p:nvPr>
              <p:extLst>
                <p:ext uri="{D42A27DB-BD31-4B8C-83A1-F6EECF244321}">
                  <p14:modId xmlns:p14="http://schemas.microsoft.com/office/powerpoint/2010/main" val="3818826126"/>
                </p:ext>
              </p:extLst>
            </p:nvPr>
          </p:nvGraphicFramePr>
          <p:xfrm>
            <a:off x="7246033" y="2506891"/>
            <a:ext cx="4067426" cy="3490820"/>
          </p:xfrm>
          <a:graphic>
            <a:graphicData uri="http://schemas.openxmlformats.org/drawingml/2006/chart">
              <c:chart xmlns:c="http://schemas.openxmlformats.org/drawingml/2006/chart" xmlns:r="http://schemas.openxmlformats.org/officeDocument/2006/relationships" r:id="rId18"/>
            </a:graphicData>
          </a:graphic>
        </p:graphicFrame>
        <p:sp>
          <p:nvSpPr>
            <p:cNvPr id="37" name="TextBox 36">
              <a:extLst>
                <a:ext uri="{FF2B5EF4-FFF2-40B4-BE49-F238E27FC236}">
                  <a16:creationId xmlns:a16="http://schemas.microsoft.com/office/drawing/2014/main" id="{7AB62320-723F-7600-2B74-89D5C3007FBD}"/>
                </a:ext>
              </a:extLst>
            </p:cNvPr>
            <p:cNvSpPr txBox="1"/>
            <p:nvPr/>
          </p:nvSpPr>
          <p:spPr>
            <a:xfrm>
              <a:off x="10242787" y="2461836"/>
              <a:ext cx="1258122" cy="553998"/>
            </a:xfrm>
            <a:prstGeom prst="rect">
              <a:avLst/>
            </a:prstGeom>
            <a:noFill/>
          </p:spPr>
          <p:txBody>
            <a:bodyPr wrap="square" rtlCol="0">
              <a:spAutoFit/>
            </a:bodyPr>
            <a:lstStyle/>
            <a:p>
              <a:pPr algn="ctr"/>
              <a:r>
                <a:rPr lang="fi-FI" sz="1200" b="1" dirty="0"/>
                <a:t>Metsäsektori</a:t>
              </a:r>
            </a:p>
            <a:p>
              <a:pPr algn="ctr"/>
              <a:r>
                <a:rPr lang="fi-FI" b="1" dirty="0"/>
                <a:t>17 mrd. €</a:t>
              </a:r>
            </a:p>
          </p:txBody>
        </p:sp>
        <p:pic>
          <p:nvPicPr>
            <p:cNvPr id="38" name="Graphic 37">
              <a:extLst>
                <a:ext uri="{FF2B5EF4-FFF2-40B4-BE49-F238E27FC236}">
                  <a16:creationId xmlns:a16="http://schemas.microsoft.com/office/drawing/2014/main" id="{4F63CE28-2889-AC05-F218-76B72AE8447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382043" y="3112675"/>
              <a:ext cx="907633" cy="541091"/>
            </a:xfrm>
            <a:prstGeom prst="rect">
              <a:avLst/>
            </a:prstGeom>
          </p:spPr>
        </p:pic>
        <p:sp>
          <p:nvSpPr>
            <p:cNvPr id="34" name="Tekstiruutu 54">
              <a:extLst>
                <a:ext uri="{FF2B5EF4-FFF2-40B4-BE49-F238E27FC236}">
                  <a16:creationId xmlns:a16="http://schemas.microsoft.com/office/drawing/2014/main" id="{A56BC138-E5CC-A09F-A659-C252689EEEC9}"/>
                </a:ext>
              </a:extLst>
            </p:cNvPr>
            <p:cNvSpPr txBox="1"/>
            <p:nvPr/>
          </p:nvSpPr>
          <p:spPr>
            <a:xfrm>
              <a:off x="8212282" y="3590320"/>
              <a:ext cx="2030505" cy="132343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000000"/>
                  </a:solidFill>
                  <a:effectLst/>
                  <a:uLnTx/>
                  <a:uFillTx/>
                  <a:latin typeface="Segoe UI"/>
                  <a:ea typeface="ＭＳ Ｐゴシック" pitchFamily="34" charset="-128"/>
                  <a:cs typeface="Arial" charset="0"/>
                </a:rPr>
                <a:t>Koko biotalous</a:t>
              </a:r>
            </a:p>
            <a:p>
              <a:pPr algn="ctr" defTabSz="914377">
                <a:defRPr/>
              </a:pPr>
              <a:r>
                <a:rPr kumimoji="0" lang="fi-FI" sz="4800" b="1"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rPr>
                <a:t>50</a:t>
              </a:r>
              <a:br>
                <a:rPr kumimoji="0" lang="fi-FI" sz="1400" b="1"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rPr>
              </a:br>
              <a:r>
                <a:rPr kumimoji="0" lang="fi-FI" sz="1600" b="0"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rPr>
                <a:t>mrd. €</a:t>
              </a:r>
              <a:endParaRPr kumimoji="0" lang="fi-FI" sz="1400" b="0" i="0" u="none" strike="noStrike" kern="1200" cap="none" spc="0" normalizeH="0" baseline="0" noProof="0" dirty="0">
                <a:ln>
                  <a:noFill/>
                </a:ln>
                <a:solidFill>
                  <a:srgbClr val="000000"/>
                </a:solidFill>
                <a:effectLst/>
                <a:uLnTx/>
                <a:uFillTx/>
                <a:latin typeface="Segoe UI"/>
                <a:ea typeface="Segoe UI Black" panose="020B0A02040204020203" pitchFamily="34" charset="0"/>
                <a:cs typeface="Arial" charset="0"/>
              </a:endParaRPr>
            </a:p>
          </p:txBody>
        </p:sp>
        <p:sp>
          <p:nvSpPr>
            <p:cNvPr id="48" name="TextBox 47">
              <a:extLst>
                <a:ext uri="{FF2B5EF4-FFF2-40B4-BE49-F238E27FC236}">
                  <a16:creationId xmlns:a16="http://schemas.microsoft.com/office/drawing/2014/main" id="{19D76BCD-E889-1B20-9820-AA8201E401F4}"/>
                </a:ext>
              </a:extLst>
            </p:cNvPr>
            <p:cNvSpPr txBox="1"/>
            <p:nvPr/>
          </p:nvSpPr>
          <p:spPr>
            <a:xfrm>
              <a:off x="6842261" y="4902634"/>
              <a:ext cx="1155408" cy="415498"/>
            </a:xfrm>
            <a:prstGeom prst="rect">
              <a:avLst/>
            </a:prstGeom>
            <a:noFill/>
          </p:spPr>
          <p:txBody>
            <a:bodyPr wrap="square" rtlCol="0">
              <a:spAutoFit/>
            </a:bodyPr>
            <a:lstStyle/>
            <a:p>
              <a:pPr algn="ctr"/>
              <a:r>
                <a:rPr lang="fi-FI" sz="1050" dirty="0"/>
                <a:t>Muut</a:t>
              </a:r>
            </a:p>
            <a:p>
              <a:pPr algn="ctr"/>
              <a:r>
                <a:rPr lang="fi-FI" sz="1050" dirty="0"/>
                <a:t>32 mrd. €</a:t>
              </a:r>
            </a:p>
          </p:txBody>
        </p:sp>
      </p:grpSp>
      <p:cxnSp>
        <p:nvCxnSpPr>
          <p:cNvPr id="49" name="Straight Arrow Connector 48">
            <a:extLst>
              <a:ext uri="{FF2B5EF4-FFF2-40B4-BE49-F238E27FC236}">
                <a16:creationId xmlns:a16="http://schemas.microsoft.com/office/drawing/2014/main" id="{9181B18C-34DA-193A-F7D0-D7D23D79F518}"/>
              </a:ext>
              <a:ext uri="{C183D7F6-B498-43B3-948B-1728B52AA6E4}">
                <adec:decorative xmlns:adec="http://schemas.microsoft.com/office/drawing/2017/decorative" val="1"/>
              </a:ext>
            </a:extLst>
          </p:cNvPr>
          <p:cNvCxnSpPr>
            <a:cxnSpLocks/>
          </p:cNvCxnSpPr>
          <p:nvPr/>
        </p:nvCxnSpPr>
        <p:spPr>
          <a:xfrm>
            <a:off x="2802277" y="1822002"/>
            <a:ext cx="523608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8E48ECE-EA8A-BAD8-F6FA-AD58156B7064}"/>
              </a:ext>
            </a:extLst>
          </p:cNvPr>
          <p:cNvSpPr txBox="1"/>
          <p:nvPr/>
        </p:nvSpPr>
        <p:spPr>
          <a:xfrm>
            <a:off x="548627" y="1623955"/>
            <a:ext cx="2599329" cy="369332"/>
          </a:xfrm>
          <a:prstGeom prst="rect">
            <a:avLst/>
          </a:prstGeom>
          <a:noFill/>
        </p:spPr>
        <p:txBody>
          <a:bodyPr wrap="square">
            <a:spAutoFit/>
          </a:bodyPr>
          <a:lstStyle/>
          <a:p>
            <a:r>
              <a:rPr lang="fi-FI" b="1" dirty="0"/>
              <a:t>Lähtötilanne 2019</a:t>
            </a:r>
          </a:p>
        </p:txBody>
      </p:sp>
      <p:sp>
        <p:nvSpPr>
          <p:cNvPr id="52" name="TextBox 51">
            <a:extLst>
              <a:ext uri="{FF2B5EF4-FFF2-40B4-BE49-F238E27FC236}">
                <a16:creationId xmlns:a16="http://schemas.microsoft.com/office/drawing/2014/main" id="{97AB41B5-8ECC-8AD6-7445-6EC88E83485D}"/>
              </a:ext>
            </a:extLst>
          </p:cNvPr>
          <p:cNvSpPr txBox="1"/>
          <p:nvPr/>
        </p:nvSpPr>
        <p:spPr>
          <a:xfrm>
            <a:off x="8194795" y="1623955"/>
            <a:ext cx="2599329" cy="369332"/>
          </a:xfrm>
          <a:prstGeom prst="rect">
            <a:avLst/>
          </a:prstGeom>
          <a:noFill/>
        </p:spPr>
        <p:txBody>
          <a:bodyPr wrap="square">
            <a:spAutoFit/>
          </a:bodyPr>
          <a:lstStyle/>
          <a:p>
            <a:r>
              <a:rPr lang="fi-FI" b="1" dirty="0"/>
              <a:t>Tavoitetila 2035</a:t>
            </a:r>
          </a:p>
        </p:txBody>
      </p:sp>
    </p:spTree>
    <p:extLst>
      <p:ext uri="{BB962C8B-B14F-4D97-AF65-F5344CB8AC3E}">
        <p14:creationId xmlns:p14="http://schemas.microsoft.com/office/powerpoint/2010/main" val="239484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CE18-C4BE-80E9-F02E-8F769E95C48E}"/>
              </a:ext>
            </a:extLst>
          </p:cNvPr>
          <p:cNvSpPr>
            <a:spLocks noGrp="1"/>
          </p:cNvSpPr>
          <p:nvPr>
            <p:ph type="title"/>
          </p:nvPr>
        </p:nvSpPr>
        <p:spPr/>
        <p:txBody>
          <a:bodyPr/>
          <a:lstStyle/>
          <a:p>
            <a:r>
              <a:rPr lang="fi-FI" dirty="0"/>
              <a:t>Metsäbiotalouden arvonlisän nosto – mahdollisuudet</a:t>
            </a:r>
          </a:p>
        </p:txBody>
      </p:sp>
      <p:sp>
        <p:nvSpPr>
          <p:cNvPr id="4" name="TextBox 3">
            <a:extLst>
              <a:ext uri="{FF2B5EF4-FFF2-40B4-BE49-F238E27FC236}">
                <a16:creationId xmlns:a16="http://schemas.microsoft.com/office/drawing/2014/main" id="{5B3126E4-49EB-6721-A2AC-0CBE28C714AB}"/>
              </a:ext>
            </a:extLst>
          </p:cNvPr>
          <p:cNvSpPr txBox="1"/>
          <p:nvPr/>
        </p:nvSpPr>
        <p:spPr>
          <a:xfrm>
            <a:off x="3079423" y="6355715"/>
            <a:ext cx="8534400" cy="369332"/>
          </a:xfrm>
          <a:prstGeom prst="rect">
            <a:avLst/>
          </a:prstGeom>
          <a:noFill/>
        </p:spPr>
        <p:txBody>
          <a:bodyPr wrap="square" rtlCol="0">
            <a:spAutoFit/>
          </a:bodyPr>
          <a:lstStyle/>
          <a:p>
            <a:pPr algn="r"/>
            <a:r>
              <a:rPr lang="fi-FI" sz="900" dirty="0"/>
              <a:t>Suomi elää metsästä myös 2035 – Keskustelunavaus metsäsektorin arvonlisän kaksinkertaistamiseen</a:t>
            </a:r>
          </a:p>
          <a:p>
            <a:pPr algn="r"/>
            <a:r>
              <a:rPr lang="fi-FI" sz="900" dirty="0"/>
              <a:t>Lintunen, J; Kohl, J; </a:t>
            </a:r>
            <a:r>
              <a:rPr lang="fi-FI" sz="900" dirty="0" err="1"/>
              <a:t>Buchert</a:t>
            </a:r>
            <a:r>
              <a:rPr lang="fi-FI" sz="900" dirty="0"/>
              <a:t>, J; Asikainen, A; Jyske, T; Maunuksela, J; Lehto, J (2023)</a:t>
            </a:r>
          </a:p>
        </p:txBody>
      </p:sp>
      <p:sp>
        <p:nvSpPr>
          <p:cNvPr id="6" name="Rounded Rectangle 5">
            <a:extLst>
              <a:ext uri="{FF2B5EF4-FFF2-40B4-BE49-F238E27FC236}">
                <a16:creationId xmlns:a16="http://schemas.microsoft.com/office/drawing/2014/main" id="{8AE2FFFC-C705-6F0C-0DAC-FC6316B860F2}"/>
              </a:ext>
            </a:extLst>
          </p:cNvPr>
          <p:cNvSpPr/>
          <p:nvPr/>
        </p:nvSpPr>
        <p:spPr>
          <a:xfrm>
            <a:off x="2268254" y="2108200"/>
            <a:ext cx="2095500" cy="495300"/>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Mekaaninen</a:t>
            </a:r>
            <a:endParaRPr lang="fi-FI" dirty="0"/>
          </a:p>
        </p:txBody>
      </p:sp>
      <p:sp>
        <p:nvSpPr>
          <p:cNvPr id="11" name="Rounded Rectangle 10">
            <a:extLst>
              <a:ext uri="{FF2B5EF4-FFF2-40B4-BE49-F238E27FC236}">
                <a16:creationId xmlns:a16="http://schemas.microsoft.com/office/drawing/2014/main" id="{44B5B425-FEFF-2A14-FD12-D156D997B126}"/>
              </a:ext>
            </a:extLst>
          </p:cNvPr>
          <p:cNvSpPr/>
          <p:nvPr/>
        </p:nvSpPr>
        <p:spPr>
          <a:xfrm>
            <a:off x="1421056" y="3627512"/>
            <a:ext cx="1364923" cy="404112"/>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t>Puutuotteet</a:t>
            </a:r>
          </a:p>
        </p:txBody>
      </p:sp>
      <p:sp>
        <p:nvSpPr>
          <p:cNvPr id="14" name="Rounded Rectangle 13">
            <a:extLst>
              <a:ext uri="{FF2B5EF4-FFF2-40B4-BE49-F238E27FC236}">
                <a16:creationId xmlns:a16="http://schemas.microsoft.com/office/drawing/2014/main" id="{59B7D596-D0FC-4B60-9D34-F3A94ED9B5A3}"/>
              </a:ext>
            </a:extLst>
          </p:cNvPr>
          <p:cNvSpPr/>
          <p:nvPr/>
        </p:nvSpPr>
        <p:spPr>
          <a:xfrm>
            <a:off x="695160" y="5025030"/>
            <a:ext cx="1364923" cy="404112"/>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CLT</a:t>
            </a:r>
          </a:p>
        </p:txBody>
      </p:sp>
      <p:sp>
        <p:nvSpPr>
          <p:cNvPr id="15" name="Rounded Rectangle 14">
            <a:extLst>
              <a:ext uri="{FF2B5EF4-FFF2-40B4-BE49-F238E27FC236}">
                <a16:creationId xmlns:a16="http://schemas.microsoft.com/office/drawing/2014/main" id="{2FD7197F-E422-3B57-9EA5-837897E18F8E}"/>
              </a:ext>
            </a:extLst>
          </p:cNvPr>
          <p:cNvSpPr/>
          <p:nvPr/>
        </p:nvSpPr>
        <p:spPr>
          <a:xfrm>
            <a:off x="2146952" y="5025030"/>
            <a:ext cx="1364923" cy="404112"/>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Sahatavara</a:t>
            </a:r>
          </a:p>
        </p:txBody>
      </p:sp>
      <p:sp>
        <p:nvSpPr>
          <p:cNvPr id="16" name="Rounded Rectangle 15">
            <a:extLst>
              <a:ext uri="{FF2B5EF4-FFF2-40B4-BE49-F238E27FC236}">
                <a16:creationId xmlns:a16="http://schemas.microsoft.com/office/drawing/2014/main" id="{39288F9A-EC57-C03A-009E-F6BB8A75B15B}"/>
              </a:ext>
            </a:extLst>
          </p:cNvPr>
          <p:cNvSpPr/>
          <p:nvPr/>
        </p:nvSpPr>
        <p:spPr>
          <a:xfrm>
            <a:off x="3845496" y="3627512"/>
            <a:ext cx="1364923" cy="404112"/>
          </a:xfrm>
          <a:prstGeom prst="roundRect">
            <a:avLst>
              <a:gd name="adj" fmla="val 50000"/>
            </a:avLst>
          </a:prstGeom>
          <a:solidFill>
            <a:srgbClr val="528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t>Sivutuotteet</a:t>
            </a:r>
          </a:p>
        </p:txBody>
      </p:sp>
      <p:sp>
        <p:nvSpPr>
          <p:cNvPr id="17" name="Rounded Rectangle 16">
            <a:extLst>
              <a:ext uri="{FF2B5EF4-FFF2-40B4-BE49-F238E27FC236}">
                <a16:creationId xmlns:a16="http://schemas.microsoft.com/office/drawing/2014/main" id="{817C5234-1326-B450-94FC-43B3D09ECFE8}"/>
              </a:ext>
            </a:extLst>
          </p:cNvPr>
          <p:cNvSpPr/>
          <p:nvPr/>
        </p:nvSpPr>
        <p:spPr>
          <a:xfrm>
            <a:off x="3845496" y="5025030"/>
            <a:ext cx="1364923" cy="404112"/>
          </a:xfrm>
          <a:prstGeom prst="roundRect">
            <a:avLst>
              <a:gd name="adj" fmla="val 50000"/>
            </a:avLst>
          </a:prstGeom>
          <a:solidFill>
            <a:srgbClr val="528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Hemiselluloosa</a:t>
            </a:r>
          </a:p>
        </p:txBody>
      </p:sp>
      <p:sp>
        <p:nvSpPr>
          <p:cNvPr id="19" name="Rounded Rectangle 18">
            <a:extLst>
              <a:ext uri="{FF2B5EF4-FFF2-40B4-BE49-F238E27FC236}">
                <a16:creationId xmlns:a16="http://schemas.microsoft.com/office/drawing/2014/main" id="{4451110D-52F3-12DC-AA4E-BB44E1FB0422}"/>
              </a:ext>
            </a:extLst>
          </p:cNvPr>
          <p:cNvSpPr/>
          <p:nvPr/>
        </p:nvSpPr>
        <p:spPr>
          <a:xfrm>
            <a:off x="7893702" y="2108200"/>
            <a:ext cx="2095500" cy="495300"/>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Kuiduttava</a:t>
            </a:r>
          </a:p>
        </p:txBody>
      </p:sp>
      <p:sp>
        <p:nvSpPr>
          <p:cNvPr id="22" name="Rounded Rectangle 21">
            <a:extLst>
              <a:ext uri="{FF2B5EF4-FFF2-40B4-BE49-F238E27FC236}">
                <a16:creationId xmlns:a16="http://schemas.microsoft.com/office/drawing/2014/main" id="{41604C9F-E49C-37A9-6595-2B7A77A96148}"/>
              </a:ext>
            </a:extLst>
          </p:cNvPr>
          <p:cNvSpPr/>
          <p:nvPr/>
        </p:nvSpPr>
        <p:spPr>
          <a:xfrm>
            <a:off x="7069586" y="3627512"/>
            <a:ext cx="1364923" cy="404112"/>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t>Sellu</a:t>
            </a:r>
          </a:p>
        </p:txBody>
      </p:sp>
      <p:sp>
        <p:nvSpPr>
          <p:cNvPr id="23" name="Rounded Rectangle 22">
            <a:extLst>
              <a:ext uri="{FF2B5EF4-FFF2-40B4-BE49-F238E27FC236}">
                <a16:creationId xmlns:a16="http://schemas.microsoft.com/office/drawing/2014/main" id="{93496C0A-268D-4D05-3F6B-C609A3AE4B1E}"/>
              </a:ext>
            </a:extLst>
          </p:cNvPr>
          <p:cNvSpPr/>
          <p:nvPr/>
        </p:nvSpPr>
        <p:spPr>
          <a:xfrm>
            <a:off x="10293677" y="3627512"/>
            <a:ext cx="1364923" cy="404112"/>
          </a:xfrm>
          <a:prstGeom prst="roundRect">
            <a:avLst>
              <a:gd name="adj" fmla="val 50000"/>
            </a:avLst>
          </a:prstGeom>
          <a:solidFill>
            <a:srgbClr val="528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t>Sivutuotteet</a:t>
            </a:r>
          </a:p>
        </p:txBody>
      </p:sp>
      <p:sp>
        <p:nvSpPr>
          <p:cNvPr id="24" name="Rounded Rectangle 23">
            <a:extLst>
              <a:ext uri="{FF2B5EF4-FFF2-40B4-BE49-F238E27FC236}">
                <a16:creationId xmlns:a16="http://schemas.microsoft.com/office/drawing/2014/main" id="{29B7D48B-DA5E-204E-BBBA-FD069911AE27}"/>
              </a:ext>
            </a:extLst>
          </p:cNvPr>
          <p:cNvSpPr/>
          <p:nvPr/>
        </p:nvSpPr>
        <p:spPr>
          <a:xfrm>
            <a:off x="5562523" y="5025030"/>
            <a:ext cx="1072496" cy="404112"/>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Pakkaus-</a:t>
            </a:r>
            <a:br>
              <a:rPr lang="fi-FI" sz="1100" dirty="0"/>
            </a:br>
            <a:r>
              <a:rPr lang="fi-FI" sz="1100" dirty="0"/>
              <a:t>materiaalit</a:t>
            </a:r>
          </a:p>
        </p:txBody>
      </p:sp>
      <p:sp>
        <p:nvSpPr>
          <p:cNvPr id="25" name="Rounded Rectangle 24">
            <a:extLst>
              <a:ext uri="{FF2B5EF4-FFF2-40B4-BE49-F238E27FC236}">
                <a16:creationId xmlns:a16="http://schemas.microsoft.com/office/drawing/2014/main" id="{5746417F-EE19-E72A-A6AA-5E5D2A757314}"/>
              </a:ext>
            </a:extLst>
          </p:cNvPr>
          <p:cNvSpPr/>
          <p:nvPr/>
        </p:nvSpPr>
        <p:spPr>
          <a:xfrm>
            <a:off x="6677097" y="5025030"/>
            <a:ext cx="1072496" cy="404112"/>
          </a:xfrm>
          <a:prstGeom prst="roundRect">
            <a:avLst>
              <a:gd name="adj" fmla="val 50000"/>
            </a:avLst>
          </a:prstGeom>
          <a:solidFill>
            <a:srgbClr val="528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Tekstiilikuitu</a:t>
            </a:r>
          </a:p>
        </p:txBody>
      </p:sp>
      <p:sp>
        <p:nvSpPr>
          <p:cNvPr id="26" name="Rounded Rectangle 25">
            <a:extLst>
              <a:ext uri="{FF2B5EF4-FFF2-40B4-BE49-F238E27FC236}">
                <a16:creationId xmlns:a16="http://schemas.microsoft.com/office/drawing/2014/main" id="{AFD6409E-39CF-2BEA-26FA-5B16FE83C095}"/>
              </a:ext>
            </a:extLst>
          </p:cNvPr>
          <p:cNvSpPr/>
          <p:nvPr/>
        </p:nvSpPr>
        <p:spPr>
          <a:xfrm>
            <a:off x="7793250" y="5025030"/>
            <a:ext cx="1072496" cy="404112"/>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Paperi</a:t>
            </a:r>
          </a:p>
        </p:txBody>
      </p:sp>
      <p:sp>
        <p:nvSpPr>
          <p:cNvPr id="27" name="Rounded Rectangle 26">
            <a:extLst>
              <a:ext uri="{FF2B5EF4-FFF2-40B4-BE49-F238E27FC236}">
                <a16:creationId xmlns:a16="http://schemas.microsoft.com/office/drawing/2014/main" id="{27CF3CA3-90E4-D633-63AD-67D6968B9720}"/>
              </a:ext>
            </a:extLst>
          </p:cNvPr>
          <p:cNvSpPr/>
          <p:nvPr/>
        </p:nvSpPr>
        <p:spPr>
          <a:xfrm>
            <a:off x="8909403" y="5025030"/>
            <a:ext cx="1069200" cy="404112"/>
          </a:xfrm>
          <a:prstGeom prst="roundRect">
            <a:avLst>
              <a:gd name="adj" fmla="val 50000"/>
            </a:avLst>
          </a:prstGeom>
          <a:solidFill>
            <a:srgbClr val="0044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Pehmo-</a:t>
            </a:r>
            <a:br>
              <a:rPr lang="fi-FI" sz="1100" dirty="0"/>
            </a:br>
            <a:r>
              <a:rPr lang="fi-FI" sz="1100" dirty="0"/>
              <a:t>paperi</a:t>
            </a:r>
          </a:p>
        </p:txBody>
      </p:sp>
      <p:sp>
        <p:nvSpPr>
          <p:cNvPr id="29" name="Rounded Rectangle 28">
            <a:extLst>
              <a:ext uri="{FF2B5EF4-FFF2-40B4-BE49-F238E27FC236}">
                <a16:creationId xmlns:a16="http://schemas.microsoft.com/office/drawing/2014/main" id="{794D83BA-D4B0-3AE3-0793-16DB8CBF876F}"/>
              </a:ext>
            </a:extLst>
          </p:cNvPr>
          <p:cNvSpPr/>
          <p:nvPr/>
        </p:nvSpPr>
        <p:spPr>
          <a:xfrm>
            <a:off x="10293677" y="5025030"/>
            <a:ext cx="1364923" cy="404112"/>
          </a:xfrm>
          <a:prstGeom prst="roundRect">
            <a:avLst>
              <a:gd name="adj" fmla="val 50000"/>
            </a:avLst>
          </a:prstGeom>
          <a:solidFill>
            <a:srgbClr val="528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Ligniinijalosteet</a:t>
            </a:r>
          </a:p>
        </p:txBody>
      </p:sp>
      <p:cxnSp>
        <p:nvCxnSpPr>
          <p:cNvPr id="30" name="Straight Arrow Connector 29">
            <a:extLst>
              <a:ext uri="{FF2B5EF4-FFF2-40B4-BE49-F238E27FC236}">
                <a16:creationId xmlns:a16="http://schemas.microsoft.com/office/drawing/2014/main" id="{28D3403B-0B95-996B-4A1A-85B4E817CDC9}"/>
              </a:ext>
              <a:ext uri="{C183D7F6-B498-43B3-948B-1728B52AA6E4}">
                <adec:decorative xmlns:adec="http://schemas.microsoft.com/office/drawing/2017/decorative" val="1"/>
              </a:ext>
            </a:extLst>
          </p:cNvPr>
          <p:cNvCxnSpPr>
            <a:cxnSpLocks/>
          </p:cNvCxnSpPr>
          <p:nvPr/>
        </p:nvCxnSpPr>
        <p:spPr>
          <a:xfrm>
            <a:off x="10134600" y="2355850"/>
            <a:ext cx="3175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E4BFF4BB-C75A-8A65-BA4C-2AF4F79D18F8}"/>
              </a:ext>
            </a:extLst>
          </p:cNvPr>
          <p:cNvSpPr/>
          <p:nvPr/>
        </p:nvSpPr>
        <p:spPr>
          <a:xfrm>
            <a:off x="10589400" y="2167012"/>
            <a:ext cx="1069200" cy="404112"/>
          </a:xfrm>
          <a:prstGeom prst="roundRect">
            <a:avLst>
              <a:gd name="adj" fmla="val 50000"/>
            </a:avLst>
          </a:prstGeom>
          <a:solidFill>
            <a:srgbClr val="528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t>CO</a:t>
            </a:r>
            <a:r>
              <a:rPr lang="fi-FI" sz="1400" baseline="-25000" dirty="0"/>
              <a:t>2</a:t>
            </a:r>
          </a:p>
        </p:txBody>
      </p:sp>
      <p:cxnSp>
        <p:nvCxnSpPr>
          <p:cNvPr id="39" name="Straight Arrow Connector 38">
            <a:extLst>
              <a:ext uri="{FF2B5EF4-FFF2-40B4-BE49-F238E27FC236}">
                <a16:creationId xmlns:a16="http://schemas.microsoft.com/office/drawing/2014/main" id="{AA2D05DA-4D2D-A9F1-CC21-D5ECFF7BAB82}"/>
              </a:ext>
              <a:ext uri="{C183D7F6-B498-43B3-948B-1728B52AA6E4}">
                <adec:decorative xmlns:adec="http://schemas.microsoft.com/office/drawing/2017/decorative" val="1"/>
              </a:ext>
            </a:extLst>
          </p:cNvPr>
          <p:cNvCxnSpPr>
            <a:cxnSpLocks/>
          </p:cNvCxnSpPr>
          <p:nvPr/>
        </p:nvCxnSpPr>
        <p:spPr>
          <a:xfrm>
            <a:off x="4527957" y="3053149"/>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C7C3327-D4A5-B725-7CCF-ADC9B1B67851}"/>
              </a:ext>
              <a:ext uri="{C183D7F6-B498-43B3-948B-1728B52AA6E4}">
                <adec:decorative xmlns:adec="http://schemas.microsoft.com/office/drawing/2017/decorative" val="1"/>
              </a:ext>
            </a:extLst>
          </p:cNvPr>
          <p:cNvCxnSpPr>
            <a:cxnSpLocks/>
          </p:cNvCxnSpPr>
          <p:nvPr/>
        </p:nvCxnSpPr>
        <p:spPr>
          <a:xfrm>
            <a:off x="2103517" y="3053149"/>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6AEB382-D332-75CD-4179-B5A39A9072E8}"/>
              </a:ext>
              <a:ext uri="{C183D7F6-B498-43B3-948B-1728B52AA6E4}">
                <adec:decorative xmlns:adec="http://schemas.microsoft.com/office/drawing/2017/decorative" val="1"/>
              </a:ext>
            </a:extLst>
          </p:cNvPr>
          <p:cNvCxnSpPr>
            <a:cxnSpLocks/>
          </p:cNvCxnSpPr>
          <p:nvPr/>
        </p:nvCxnSpPr>
        <p:spPr>
          <a:xfrm>
            <a:off x="2829413" y="4463367"/>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79BC8FC-7312-471E-E0AD-1DA279E9F265}"/>
              </a:ext>
              <a:ext uri="{C183D7F6-B498-43B3-948B-1728B52AA6E4}">
                <adec:decorative xmlns:adec="http://schemas.microsoft.com/office/drawing/2017/decorative" val="1"/>
              </a:ext>
            </a:extLst>
          </p:cNvPr>
          <p:cNvCxnSpPr>
            <a:cxnSpLocks/>
          </p:cNvCxnSpPr>
          <p:nvPr/>
        </p:nvCxnSpPr>
        <p:spPr>
          <a:xfrm>
            <a:off x="1377621" y="4463367"/>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242DE17-A733-B354-E2E8-60F7E2764D4C}"/>
              </a:ext>
              <a:ext uri="{C183D7F6-B498-43B3-948B-1728B52AA6E4}">
                <adec:decorative xmlns:adec="http://schemas.microsoft.com/office/drawing/2017/decorative" val="1"/>
              </a:ext>
            </a:extLst>
          </p:cNvPr>
          <p:cNvCxnSpPr>
            <a:cxnSpLocks/>
          </p:cNvCxnSpPr>
          <p:nvPr/>
        </p:nvCxnSpPr>
        <p:spPr>
          <a:xfrm>
            <a:off x="6098771" y="4463367"/>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3920450-C561-1379-0D66-562F6997B4B8}"/>
              </a:ext>
              <a:ext uri="{C183D7F6-B498-43B3-948B-1728B52AA6E4}">
                <adec:decorative xmlns:adec="http://schemas.microsoft.com/office/drawing/2017/decorative" val="1"/>
              </a:ext>
            </a:extLst>
          </p:cNvPr>
          <p:cNvCxnSpPr>
            <a:cxnSpLocks/>
          </p:cNvCxnSpPr>
          <p:nvPr/>
        </p:nvCxnSpPr>
        <p:spPr>
          <a:xfrm>
            <a:off x="7213345" y="4463367"/>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1905BB8-B867-510E-F973-5979EA8064B2}"/>
              </a:ext>
              <a:ext uri="{C183D7F6-B498-43B3-948B-1728B52AA6E4}">
                <adec:decorative xmlns:adec="http://schemas.microsoft.com/office/drawing/2017/decorative" val="1"/>
              </a:ext>
            </a:extLst>
          </p:cNvPr>
          <p:cNvCxnSpPr>
            <a:cxnSpLocks/>
          </p:cNvCxnSpPr>
          <p:nvPr/>
        </p:nvCxnSpPr>
        <p:spPr>
          <a:xfrm>
            <a:off x="8329498" y="4463367"/>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7873E2E-4445-CED6-2B61-BE0E709E8165}"/>
              </a:ext>
              <a:ext uri="{C183D7F6-B498-43B3-948B-1728B52AA6E4}">
                <adec:decorative xmlns:adec="http://schemas.microsoft.com/office/drawing/2017/decorative" val="1"/>
              </a:ext>
            </a:extLst>
          </p:cNvPr>
          <p:cNvCxnSpPr>
            <a:cxnSpLocks/>
          </p:cNvCxnSpPr>
          <p:nvPr/>
        </p:nvCxnSpPr>
        <p:spPr>
          <a:xfrm>
            <a:off x="9445651" y="4463367"/>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15769E1-1A73-A32F-5CB0-F5C60DAF50C4}"/>
              </a:ext>
              <a:ext uri="{C183D7F6-B498-43B3-948B-1728B52AA6E4}">
                <adec:decorative xmlns:adec="http://schemas.microsoft.com/office/drawing/2017/decorative" val="1"/>
              </a:ext>
            </a:extLst>
          </p:cNvPr>
          <p:cNvCxnSpPr>
            <a:cxnSpLocks/>
          </p:cNvCxnSpPr>
          <p:nvPr/>
        </p:nvCxnSpPr>
        <p:spPr>
          <a:xfrm>
            <a:off x="2103518" y="4098459"/>
            <a:ext cx="0" cy="351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3F6758C-BC07-D21E-6219-B959F1D8B915}"/>
              </a:ext>
              <a:ext uri="{C183D7F6-B498-43B3-948B-1728B52AA6E4}">
                <adec:decorative xmlns:adec="http://schemas.microsoft.com/office/drawing/2017/decorative" val="1"/>
              </a:ext>
            </a:extLst>
          </p:cNvPr>
          <p:cNvCxnSpPr>
            <a:cxnSpLocks/>
          </p:cNvCxnSpPr>
          <p:nvPr/>
        </p:nvCxnSpPr>
        <p:spPr>
          <a:xfrm>
            <a:off x="4527957" y="4098457"/>
            <a:ext cx="0" cy="8527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92C35D7-B9AC-735F-6807-58779BC56A52}"/>
              </a:ext>
              <a:ext uri="{C183D7F6-B498-43B3-948B-1728B52AA6E4}">
                <adec:decorative xmlns:adec="http://schemas.microsoft.com/office/drawing/2017/decorative" val="1"/>
              </a:ext>
            </a:extLst>
          </p:cNvPr>
          <p:cNvCxnSpPr>
            <a:cxnSpLocks/>
          </p:cNvCxnSpPr>
          <p:nvPr/>
        </p:nvCxnSpPr>
        <p:spPr>
          <a:xfrm>
            <a:off x="10976138" y="4098457"/>
            <a:ext cx="0" cy="8527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A0F368-A78E-9D58-EEE4-E86A7589673A}"/>
              </a:ext>
              <a:ext uri="{C183D7F6-B498-43B3-948B-1728B52AA6E4}">
                <adec:decorative xmlns:adec="http://schemas.microsoft.com/office/drawing/2017/decorative" val="1"/>
              </a:ext>
            </a:extLst>
          </p:cNvPr>
          <p:cNvCxnSpPr>
            <a:cxnSpLocks/>
          </p:cNvCxnSpPr>
          <p:nvPr/>
        </p:nvCxnSpPr>
        <p:spPr>
          <a:xfrm>
            <a:off x="2103517" y="3053149"/>
            <a:ext cx="2424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BF75A8-F26A-FAE1-CA3A-AB8E453F71F9}"/>
              </a:ext>
              <a:ext uri="{C183D7F6-B498-43B3-948B-1728B52AA6E4}">
                <adec:decorative xmlns:adec="http://schemas.microsoft.com/office/drawing/2017/decorative" val="1"/>
              </a:ext>
            </a:extLst>
          </p:cNvPr>
          <p:cNvCxnSpPr>
            <a:cxnSpLocks/>
          </p:cNvCxnSpPr>
          <p:nvPr/>
        </p:nvCxnSpPr>
        <p:spPr>
          <a:xfrm>
            <a:off x="1377621" y="4450149"/>
            <a:ext cx="1451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E4BD11E-6D11-47D8-6B9B-F4D2D40C4416}"/>
              </a:ext>
              <a:ext uri="{C183D7F6-B498-43B3-948B-1728B52AA6E4}">
                <adec:decorative xmlns:adec="http://schemas.microsoft.com/office/drawing/2017/decorative" val="1"/>
              </a:ext>
            </a:extLst>
          </p:cNvPr>
          <p:cNvCxnSpPr>
            <a:cxnSpLocks/>
          </p:cNvCxnSpPr>
          <p:nvPr/>
        </p:nvCxnSpPr>
        <p:spPr>
          <a:xfrm>
            <a:off x="6098771" y="4450149"/>
            <a:ext cx="3346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1AACD57-27FB-5BBC-A5A8-AC6CCA943E61}"/>
              </a:ext>
              <a:ext uri="{C183D7F6-B498-43B3-948B-1728B52AA6E4}">
                <adec:decorative xmlns:adec="http://schemas.microsoft.com/office/drawing/2017/decorative" val="1"/>
              </a:ext>
            </a:extLst>
          </p:cNvPr>
          <p:cNvCxnSpPr>
            <a:cxnSpLocks/>
          </p:cNvCxnSpPr>
          <p:nvPr/>
        </p:nvCxnSpPr>
        <p:spPr>
          <a:xfrm>
            <a:off x="3315352" y="2688760"/>
            <a:ext cx="0" cy="351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8CF75DE-49F4-EC19-E740-CD9020B7DE0A}"/>
              </a:ext>
              <a:ext uri="{C183D7F6-B498-43B3-948B-1728B52AA6E4}">
                <adec:decorative xmlns:adec="http://schemas.microsoft.com/office/drawing/2017/decorative" val="1"/>
              </a:ext>
            </a:extLst>
          </p:cNvPr>
          <p:cNvCxnSpPr>
            <a:cxnSpLocks/>
          </p:cNvCxnSpPr>
          <p:nvPr/>
        </p:nvCxnSpPr>
        <p:spPr>
          <a:xfrm>
            <a:off x="10976138" y="3053149"/>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D687123-81FC-9B20-E92E-18A0F9C5D071}"/>
              </a:ext>
              <a:ext uri="{C183D7F6-B498-43B3-948B-1728B52AA6E4}">
                <adec:decorative xmlns:adec="http://schemas.microsoft.com/office/drawing/2017/decorative" val="1"/>
              </a:ext>
            </a:extLst>
          </p:cNvPr>
          <p:cNvCxnSpPr>
            <a:cxnSpLocks/>
          </p:cNvCxnSpPr>
          <p:nvPr/>
        </p:nvCxnSpPr>
        <p:spPr>
          <a:xfrm>
            <a:off x="7729617" y="3053149"/>
            <a:ext cx="0" cy="487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85A9E1-58AF-9879-6509-52FE7A068689}"/>
              </a:ext>
              <a:ext uri="{C183D7F6-B498-43B3-948B-1728B52AA6E4}">
                <adec:decorative xmlns:adec="http://schemas.microsoft.com/office/drawing/2017/decorative" val="1"/>
              </a:ext>
            </a:extLst>
          </p:cNvPr>
          <p:cNvCxnSpPr>
            <a:cxnSpLocks/>
          </p:cNvCxnSpPr>
          <p:nvPr/>
        </p:nvCxnSpPr>
        <p:spPr>
          <a:xfrm>
            <a:off x="7729617" y="3053149"/>
            <a:ext cx="32465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0A23C4F-9DA2-135B-4B88-99D1202727D6}"/>
              </a:ext>
              <a:ext uri="{C183D7F6-B498-43B3-948B-1728B52AA6E4}">
                <adec:decorative xmlns:adec="http://schemas.microsoft.com/office/drawing/2017/decorative" val="1"/>
              </a:ext>
            </a:extLst>
          </p:cNvPr>
          <p:cNvCxnSpPr>
            <a:cxnSpLocks/>
          </p:cNvCxnSpPr>
          <p:nvPr/>
        </p:nvCxnSpPr>
        <p:spPr>
          <a:xfrm>
            <a:off x="8941452" y="2688760"/>
            <a:ext cx="0" cy="351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55">
            <a:extLst>
              <a:ext uri="{FF2B5EF4-FFF2-40B4-BE49-F238E27FC236}">
                <a16:creationId xmlns:a16="http://schemas.microsoft.com/office/drawing/2014/main" id="{D3E51823-CC66-03F2-ED8A-00D9B7D78407}"/>
              </a:ext>
              <a:ext uri="{C183D7F6-B498-43B3-948B-1728B52AA6E4}">
                <adec:decorative xmlns:adec="http://schemas.microsoft.com/office/drawing/2017/decorative" val="1"/>
              </a:ext>
            </a:extLst>
          </p:cNvPr>
          <p:cNvCxnSpPr>
            <a:cxnSpLocks/>
          </p:cNvCxnSpPr>
          <p:nvPr/>
        </p:nvCxnSpPr>
        <p:spPr>
          <a:xfrm>
            <a:off x="7729617" y="4031624"/>
            <a:ext cx="0" cy="351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04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Kuva, joka sisältää kohteen taivas, savu, pilvet, ilmansaasteet&#10;&#10;Kuvaus luotu automaattisesti">
            <a:extLst>
              <a:ext uri="{FF2B5EF4-FFF2-40B4-BE49-F238E27FC236}">
                <a16:creationId xmlns:a16="http://schemas.microsoft.com/office/drawing/2014/main" id="{2D82F7FB-D946-4187-80D1-61651B8B57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6536" y="4115816"/>
            <a:ext cx="3029941" cy="2035661"/>
          </a:xfrm>
          <a:prstGeom prst="rect">
            <a:avLst/>
          </a:prstGeom>
        </p:spPr>
      </p:pic>
      <p:pic>
        <p:nvPicPr>
          <p:cNvPr id="12" name="Kuva 11" descr="Kuva, joka sisältää kohteen vaate, henkilö, yläosa, rento pukukoodi&#10;&#10;Kuvaus luotu automaattisesti">
            <a:extLst>
              <a:ext uri="{FF2B5EF4-FFF2-40B4-BE49-F238E27FC236}">
                <a16:creationId xmlns:a16="http://schemas.microsoft.com/office/drawing/2014/main" id="{DB2655CA-E8C3-4B14-950F-52719D3394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50481" y="4529365"/>
            <a:ext cx="2906656" cy="2147481"/>
          </a:xfrm>
          <a:prstGeom prst="rect">
            <a:avLst/>
          </a:prstGeom>
        </p:spPr>
      </p:pic>
      <p:pic>
        <p:nvPicPr>
          <p:cNvPr id="14" name="Kuva 13">
            <a:extLst>
              <a:ext uri="{FF2B5EF4-FFF2-40B4-BE49-F238E27FC236}">
                <a16:creationId xmlns:a16="http://schemas.microsoft.com/office/drawing/2014/main" id="{1BA302E8-2F44-487B-8328-887B8B63D67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06112" y="2541013"/>
            <a:ext cx="4109949" cy="779031"/>
          </a:xfrm>
          <a:prstGeom prst="rect">
            <a:avLst/>
          </a:prstGeom>
        </p:spPr>
      </p:pic>
      <p:sp>
        <p:nvSpPr>
          <p:cNvPr id="17" name="Tekstiruutu 16">
            <a:extLst>
              <a:ext uri="{FF2B5EF4-FFF2-40B4-BE49-F238E27FC236}">
                <a16:creationId xmlns:a16="http://schemas.microsoft.com/office/drawing/2014/main" id="{9A16723E-43CE-4F66-91AD-B8BB52D40CB7}"/>
              </a:ext>
            </a:extLst>
          </p:cNvPr>
          <p:cNvSpPr txBox="1"/>
          <p:nvPr/>
        </p:nvSpPr>
        <p:spPr>
          <a:xfrm>
            <a:off x="4931218" y="2632424"/>
            <a:ext cx="1913014" cy="1084507"/>
          </a:xfrm>
          <a:prstGeom prst="rect">
            <a:avLst/>
          </a:prstGeom>
          <a:noFill/>
        </p:spPr>
        <p:txBody>
          <a:bodyPr wrap="square" rtlCol="0">
            <a:spAutoFit/>
          </a:bodyPr>
          <a:lstStyle/>
          <a:p>
            <a:pPr marL="0" marR="0" lvl="0" indent="0" algn="l" defTabSz="914377"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66666"/>
                </a:solidFill>
                <a:effectLst/>
                <a:uLnTx/>
                <a:uFillTx/>
                <a:ea typeface="ＭＳ Ｐゴシック" pitchFamily="34" charset="-128"/>
                <a:cs typeface="Times New Roman" panose="02020603050405020304" pitchFamily="18" charset="0"/>
              </a:rPr>
              <a:t>From left Mikael </a:t>
            </a:r>
            <a:r>
              <a:rPr kumimoji="0" lang="en-GB" sz="900" b="0" i="0" u="none" strike="noStrike" kern="1200" cap="none" spc="0" normalizeH="0" baseline="0" dirty="0" err="1">
                <a:ln>
                  <a:noFill/>
                </a:ln>
                <a:solidFill>
                  <a:srgbClr val="666666"/>
                </a:solidFill>
                <a:effectLst/>
                <a:uLnTx/>
                <a:uFillTx/>
                <a:ea typeface="ＭＳ Ｐゴシック" pitchFamily="34" charset="-128"/>
                <a:cs typeface="Times New Roman" panose="02020603050405020304" pitchFamily="18" charset="0"/>
              </a:rPr>
              <a:t>Hannus</a:t>
            </a:r>
            <a:r>
              <a:rPr kumimoji="0" lang="en-GB" sz="900" b="0" i="0" u="none" strike="noStrike" kern="1200" cap="none" spc="0" normalizeH="0" baseline="0" dirty="0">
                <a:ln>
                  <a:noFill/>
                </a:ln>
                <a:solidFill>
                  <a:srgbClr val="666666"/>
                </a:solidFill>
                <a:effectLst/>
                <a:uLnTx/>
                <a:uFillTx/>
                <a:ea typeface="ＭＳ Ｐゴシック" pitchFamily="34" charset="-128"/>
                <a:cs typeface="Times New Roman" panose="02020603050405020304" pitchFamily="18" charset="0"/>
              </a:rPr>
              <a:t>, Marcus Wallenberg Foundation, Herbert Sixta, Aalto University, </a:t>
            </a:r>
            <a:r>
              <a:rPr kumimoji="0" lang="en-GB" sz="900" b="0" i="0" u="none" strike="noStrike" kern="1200" cap="none" spc="0" normalizeH="0" baseline="0" dirty="0" err="1">
                <a:ln>
                  <a:noFill/>
                </a:ln>
                <a:solidFill>
                  <a:srgbClr val="666666"/>
                </a:solidFill>
                <a:effectLst/>
                <a:uLnTx/>
                <a:uFillTx/>
                <a:ea typeface="ＭＳ Ｐゴシック" pitchFamily="34" charset="-128"/>
                <a:cs typeface="Times New Roman" panose="02020603050405020304" pitchFamily="18" charset="0"/>
              </a:rPr>
              <a:t>Ilkka</a:t>
            </a:r>
            <a:r>
              <a:rPr kumimoji="0" lang="en-GB" sz="900" b="0" i="0" u="none" strike="noStrike" kern="1200" cap="none" spc="0" normalizeH="0" baseline="0" dirty="0">
                <a:ln>
                  <a:noFill/>
                </a:ln>
                <a:solidFill>
                  <a:srgbClr val="666666"/>
                </a:solidFill>
                <a:effectLst/>
                <a:uLnTx/>
                <a:uFillTx/>
                <a:ea typeface="ＭＳ Ｐゴシック" pitchFamily="34" charset="-128"/>
                <a:cs typeface="Times New Roman" panose="02020603050405020304" pitchFamily="18" charset="0"/>
              </a:rPr>
              <a:t> </a:t>
            </a:r>
            <a:r>
              <a:rPr kumimoji="0" lang="en-GB" sz="900" b="0" i="0" u="none" strike="noStrike" kern="1200" cap="none" spc="0" normalizeH="0" baseline="0" dirty="0" err="1">
                <a:ln>
                  <a:noFill/>
                </a:ln>
                <a:solidFill>
                  <a:srgbClr val="666666"/>
                </a:solidFill>
                <a:effectLst/>
                <a:uLnTx/>
                <a:uFillTx/>
                <a:ea typeface="ＭＳ Ｐゴシック" pitchFamily="34" charset="-128"/>
                <a:cs typeface="Times New Roman" panose="02020603050405020304" pitchFamily="18" charset="0"/>
              </a:rPr>
              <a:t>Kilpeläinen</a:t>
            </a:r>
            <a:r>
              <a:rPr kumimoji="0" lang="en-GB" sz="900" b="0" i="0" u="none" strike="noStrike" kern="1200" cap="none" spc="0" normalizeH="0" baseline="0" dirty="0">
                <a:ln>
                  <a:noFill/>
                </a:ln>
                <a:solidFill>
                  <a:srgbClr val="666666"/>
                </a:solidFill>
                <a:effectLst/>
                <a:uLnTx/>
                <a:uFillTx/>
                <a:ea typeface="ＭＳ Ｐゴシック" pitchFamily="34" charset="-128"/>
                <a:cs typeface="Times New Roman" panose="02020603050405020304" pitchFamily="18" charset="0"/>
              </a:rPr>
              <a:t>, University of Helsinki and Johanna </a:t>
            </a:r>
            <a:r>
              <a:rPr kumimoji="0" lang="en-GB" sz="900" b="0" i="0" u="none" strike="noStrike" kern="1200" cap="none" spc="0" normalizeH="0" baseline="0" dirty="0" err="1">
                <a:ln>
                  <a:noFill/>
                </a:ln>
                <a:solidFill>
                  <a:srgbClr val="666666"/>
                </a:solidFill>
                <a:effectLst/>
                <a:uLnTx/>
                <a:uFillTx/>
                <a:ea typeface="ＭＳ Ｐゴシック" pitchFamily="34" charset="-128"/>
                <a:cs typeface="Times New Roman" panose="02020603050405020304" pitchFamily="18" charset="0"/>
              </a:rPr>
              <a:t>Buchert</a:t>
            </a:r>
            <a:r>
              <a:rPr kumimoji="0" lang="en-GB" sz="900" b="0" i="0" u="none" strike="noStrike" kern="1200" cap="none" spc="0" normalizeH="0" baseline="0" dirty="0">
                <a:ln>
                  <a:noFill/>
                </a:ln>
                <a:solidFill>
                  <a:srgbClr val="666666"/>
                </a:solidFill>
                <a:effectLst/>
                <a:uLnTx/>
                <a:uFillTx/>
                <a:ea typeface="ＭＳ Ｐゴシック" pitchFamily="34" charset="-128"/>
                <a:cs typeface="Times New Roman" panose="02020603050405020304" pitchFamily="18" charset="0"/>
              </a:rPr>
              <a:t>, Marcus Wallenberg Foundation. Photo: Aalto University/</a:t>
            </a:r>
            <a:r>
              <a:rPr kumimoji="0" lang="en-GB" sz="900" b="0" i="0" u="none" strike="noStrike" kern="1200" cap="none" spc="0" normalizeH="0" baseline="0" dirty="0" err="1">
                <a:ln>
                  <a:noFill/>
                </a:ln>
                <a:solidFill>
                  <a:srgbClr val="666666"/>
                </a:solidFill>
                <a:effectLst/>
                <a:uLnTx/>
                <a:uFillTx/>
                <a:ea typeface="ＭＳ Ｐゴシック" pitchFamily="34" charset="-128"/>
                <a:cs typeface="Times New Roman" panose="02020603050405020304" pitchFamily="18" charset="0"/>
              </a:rPr>
              <a:t>Mikko</a:t>
            </a:r>
            <a:r>
              <a:rPr kumimoji="0" lang="en-GB" sz="900" b="0" i="0" u="none" strike="noStrike" kern="1200" cap="none" spc="0" normalizeH="0" baseline="0" dirty="0">
                <a:ln>
                  <a:noFill/>
                </a:ln>
                <a:solidFill>
                  <a:srgbClr val="666666"/>
                </a:solidFill>
                <a:effectLst/>
                <a:uLnTx/>
                <a:uFillTx/>
                <a:ea typeface="ＭＳ Ｐゴシック" pitchFamily="34" charset="-128"/>
                <a:cs typeface="Times New Roman" panose="02020603050405020304" pitchFamily="18" charset="0"/>
              </a:rPr>
              <a:t> </a:t>
            </a:r>
            <a:r>
              <a:rPr kumimoji="0" lang="en-GB" sz="900" b="0" i="0" u="none" strike="noStrike" kern="1200" cap="none" spc="0" normalizeH="0" baseline="0" dirty="0" err="1">
                <a:ln>
                  <a:noFill/>
                </a:ln>
                <a:solidFill>
                  <a:srgbClr val="666666"/>
                </a:solidFill>
                <a:effectLst/>
                <a:uLnTx/>
                <a:uFillTx/>
                <a:ea typeface="ＭＳ Ｐゴシック" pitchFamily="34" charset="-128"/>
                <a:cs typeface="Times New Roman" panose="02020603050405020304" pitchFamily="18" charset="0"/>
              </a:rPr>
              <a:t>Raskinen</a:t>
            </a:r>
            <a:endParaRPr kumimoji="0" lang="en-GB" sz="900" b="0" i="0" u="none" strike="noStrike" kern="1200" cap="none" spc="0" normalizeH="0" baseline="0" dirty="0">
              <a:ln>
                <a:noFill/>
              </a:ln>
              <a:solidFill>
                <a:srgbClr val="666666"/>
              </a:solidFill>
              <a:effectLst/>
              <a:uLnTx/>
              <a:uFillTx/>
              <a:ea typeface="ＭＳ Ｐゴシック" pitchFamily="34" charset="-128"/>
              <a:cs typeface="Times New Roman" panose="02020603050405020304" pitchFamily="18" charset="0"/>
            </a:endParaRPr>
          </a:p>
        </p:txBody>
      </p:sp>
      <p:grpSp>
        <p:nvGrpSpPr>
          <p:cNvPr id="3" name="Ryhmä 2" descr="Ryhmäkuva The Marcus Wallenberg Prize palkitut">
            <a:extLst>
              <a:ext uri="{FF2B5EF4-FFF2-40B4-BE49-F238E27FC236}">
                <a16:creationId xmlns:a16="http://schemas.microsoft.com/office/drawing/2014/main" id="{B7CBEF5A-41C9-47D1-A267-C386D72B34B0}"/>
              </a:ext>
            </a:extLst>
          </p:cNvPr>
          <p:cNvGrpSpPr/>
          <p:nvPr/>
        </p:nvGrpSpPr>
        <p:grpSpPr>
          <a:xfrm>
            <a:off x="627699" y="1435847"/>
            <a:ext cx="4230387" cy="2277879"/>
            <a:chOff x="402406" y="180920"/>
            <a:chExt cx="4389074" cy="2363325"/>
          </a:xfrm>
        </p:grpSpPr>
        <p:pic>
          <p:nvPicPr>
            <p:cNvPr id="20" name="Kuva 19" descr="Kuva, joka sisältää kohteen henkilö, puku, seisominen, henkilöt&#10;&#10;Kuvaus luotu automaattisesti">
              <a:extLst>
                <a:ext uri="{FF2B5EF4-FFF2-40B4-BE49-F238E27FC236}">
                  <a16:creationId xmlns:a16="http://schemas.microsoft.com/office/drawing/2014/main" id="{CA4A2C28-1009-4685-85B2-8CA951DD84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406" y="618539"/>
              <a:ext cx="4389074" cy="1925706"/>
            </a:xfrm>
            <a:prstGeom prst="rect">
              <a:avLst/>
            </a:prstGeom>
          </p:spPr>
        </p:pic>
        <p:pic>
          <p:nvPicPr>
            <p:cNvPr id="22" name="Kuva 21">
              <a:extLst>
                <a:ext uri="{FF2B5EF4-FFF2-40B4-BE49-F238E27FC236}">
                  <a16:creationId xmlns:a16="http://schemas.microsoft.com/office/drawing/2014/main" id="{85BCB8AC-96E7-45C8-AF3C-2E59552BC0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406" y="180920"/>
              <a:ext cx="4389074" cy="437865"/>
            </a:xfrm>
            <a:prstGeom prst="rect">
              <a:avLst/>
            </a:prstGeom>
          </p:spPr>
        </p:pic>
      </p:grpSp>
      <p:cxnSp>
        <p:nvCxnSpPr>
          <p:cNvPr id="27" name="Suora yhdysviiva 26">
            <a:extLst>
              <a:ext uri="{FF2B5EF4-FFF2-40B4-BE49-F238E27FC236}">
                <a16:creationId xmlns:a16="http://schemas.microsoft.com/office/drawing/2014/main" id="{0F962124-DE07-4EF9-9305-BC94A0A4F6C6}"/>
              </a:ext>
              <a:ext uri="{C183D7F6-B498-43B3-948B-1728B52AA6E4}">
                <adec:decorative xmlns:adec="http://schemas.microsoft.com/office/drawing/2017/decorative" val="1"/>
              </a:ext>
            </a:extLst>
          </p:cNvPr>
          <p:cNvCxnSpPr>
            <a:cxnSpLocks/>
          </p:cNvCxnSpPr>
          <p:nvPr/>
        </p:nvCxnSpPr>
        <p:spPr>
          <a:xfrm>
            <a:off x="627699" y="3898179"/>
            <a:ext cx="6216533"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98B71100-D935-4D7B-83B6-AD87248A6A29}"/>
              </a:ext>
              <a:ext uri="{C183D7F6-B498-43B3-948B-1728B52AA6E4}">
                <adec:decorative xmlns:adec="http://schemas.microsoft.com/office/drawing/2017/decorative" val="1"/>
              </a:ext>
            </a:extLst>
          </p:cNvPr>
          <p:cNvCxnSpPr>
            <a:cxnSpLocks/>
          </p:cNvCxnSpPr>
          <p:nvPr/>
        </p:nvCxnSpPr>
        <p:spPr>
          <a:xfrm flipV="1">
            <a:off x="6968481" y="1206500"/>
            <a:ext cx="0" cy="530907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E76DCF-A558-F455-2C9D-9904BD0E496F}"/>
              </a:ext>
            </a:extLst>
          </p:cNvPr>
          <p:cNvSpPr>
            <a:spLocks noGrp="1"/>
          </p:cNvSpPr>
          <p:nvPr>
            <p:ph type="title"/>
          </p:nvPr>
        </p:nvSpPr>
        <p:spPr>
          <a:xfrm>
            <a:off x="499621" y="502285"/>
            <a:ext cx="9657515" cy="960559"/>
          </a:xfrm>
        </p:spPr>
        <p:txBody>
          <a:bodyPr>
            <a:normAutofit fontScale="90000"/>
          </a:bodyPr>
          <a:lstStyle/>
          <a:p>
            <a:r>
              <a:rPr kumimoji="0" lang="fi-FI" sz="3200" b="1" i="0" u="none" strike="noStrike" kern="1200" cap="none" spc="0" normalizeH="0" baseline="0" dirty="0">
                <a:ln>
                  <a:noFill/>
                </a:ln>
                <a:solidFill>
                  <a:srgbClr val="000000"/>
                </a:solidFill>
                <a:effectLst/>
                <a:uLnTx/>
                <a:uFillTx/>
                <a:latin typeface="Segoe UI"/>
                <a:ea typeface="+mj-ea"/>
                <a:cs typeface="+mj-cs"/>
              </a:rPr>
              <a:t>Useita tekstiili-innovaatioita kehitteillä Suomessa – puuvillan ja tekokuitujen korvaaminen</a:t>
            </a:r>
            <a:endParaRPr lang="fi-FI" dirty="0"/>
          </a:p>
        </p:txBody>
      </p:sp>
      <p:cxnSp>
        <p:nvCxnSpPr>
          <p:cNvPr id="5" name="Suora yhdysviiva 26">
            <a:extLst>
              <a:ext uri="{FF2B5EF4-FFF2-40B4-BE49-F238E27FC236}">
                <a16:creationId xmlns:a16="http://schemas.microsoft.com/office/drawing/2014/main" id="{F41CA6C1-9F69-C299-E9AA-5921C4A44B5A}"/>
              </a:ext>
              <a:ext uri="{C183D7F6-B498-43B3-948B-1728B52AA6E4}">
                <adec:decorative xmlns:adec="http://schemas.microsoft.com/office/drawing/2017/decorative" val="1"/>
              </a:ext>
            </a:extLst>
          </p:cNvPr>
          <p:cNvCxnSpPr>
            <a:cxnSpLocks/>
          </p:cNvCxnSpPr>
          <p:nvPr/>
        </p:nvCxnSpPr>
        <p:spPr>
          <a:xfrm>
            <a:off x="7216981" y="3451195"/>
            <a:ext cx="4673017"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D7C93C33-5B43-BEF6-B6C9-2A9C54255FD2}"/>
              </a:ext>
            </a:extLst>
          </p:cNvPr>
          <p:cNvSpPr txBox="1"/>
          <p:nvPr/>
        </p:nvSpPr>
        <p:spPr>
          <a:xfrm>
            <a:off x="550786" y="3956659"/>
            <a:ext cx="2537552" cy="707886"/>
          </a:xfrm>
          <a:prstGeom prst="rect">
            <a:avLst/>
          </a:prstGeom>
          <a:noFill/>
        </p:spPr>
        <p:txBody>
          <a:bodyPr wrap="square" rtlCol="0">
            <a:spAutoFit/>
          </a:bodyPr>
          <a:lstStyle/>
          <a:p>
            <a:r>
              <a:rPr lang="fi-FI" sz="2000" dirty="0"/>
              <a:t>Metsä </a:t>
            </a:r>
            <a:r>
              <a:rPr lang="fi-FI" sz="2000" dirty="0" err="1"/>
              <a:t>Group’s</a:t>
            </a:r>
            <a:r>
              <a:rPr lang="fi-FI" sz="2000" dirty="0"/>
              <a:t> </a:t>
            </a:r>
            <a:r>
              <a:rPr lang="fi-FI" sz="2000" dirty="0" err="1"/>
              <a:t>new</a:t>
            </a:r>
            <a:r>
              <a:rPr lang="fi-FI" sz="2000" dirty="0"/>
              <a:t> </a:t>
            </a:r>
            <a:r>
              <a:rPr lang="fi-FI" sz="2000" dirty="0" err="1"/>
              <a:t>textile</a:t>
            </a:r>
            <a:r>
              <a:rPr lang="fi-FI" sz="2000" dirty="0"/>
              <a:t> </a:t>
            </a:r>
            <a:r>
              <a:rPr lang="fi-FI" sz="2000" dirty="0" err="1"/>
              <a:t>fibre</a:t>
            </a:r>
            <a:r>
              <a:rPr lang="fi-FI" sz="2000" dirty="0"/>
              <a:t> is Kuura</a:t>
            </a:r>
            <a:endParaRPr lang="en-US" sz="2000" dirty="0"/>
          </a:p>
        </p:txBody>
      </p:sp>
      <p:sp>
        <p:nvSpPr>
          <p:cNvPr id="6" name="Tekstiruutu 5">
            <a:extLst>
              <a:ext uri="{FF2B5EF4-FFF2-40B4-BE49-F238E27FC236}">
                <a16:creationId xmlns:a16="http://schemas.microsoft.com/office/drawing/2014/main" id="{83DFAD12-493C-9AC3-DC3F-2935F3EAB01C}"/>
              </a:ext>
            </a:extLst>
          </p:cNvPr>
          <p:cNvSpPr txBox="1"/>
          <p:nvPr/>
        </p:nvSpPr>
        <p:spPr>
          <a:xfrm>
            <a:off x="7306112" y="3582347"/>
            <a:ext cx="4673013" cy="738664"/>
          </a:xfrm>
          <a:prstGeom prst="rect">
            <a:avLst/>
          </a:prstGeom>
          <a:noFill/>
        </p:spPr>
        <p:txBody>
          <a:bodyPr wrap="square" rtlCol="0">
            <a:spAutoFit/>
          </a:bodyPr>
          <a:lstStyle/>
          <a:p>
            <a:r>
              <a:rPr lang="fi-FI" sz="1400" dirty="0" err="1"/>
              <a:t>Pilot</a:t>
            </a:r>
            <a:r>
              <a:rPr lang="fi-FI" sz="1400" dirty="0"/>
              <a:t> </a:t>
            </a:r>
            <a:r>
              <a:rPr lang="fi-FI" sz="1400" dirty="0" err="1"/>
              <a:t>production</a:t>
            </a:r>
            <a:r>
              <a:rPr lang="fi-FI" sz="1400" dirty="0"/>
              <a:t> </a:t>
            </a:r>
            <a:r>
              <a:rPr lang="fi-FI" sz="1400" dirty="0" err="1"/>
              <a:t>line</a:t>
            </a:r>
            <a:r>
              <a:rPr lang="fi-FI" sz="1400" dirty="0"/>
              <a:t> for </a:t>
            </a:r>
            <a:r>
              <a:rPr lang="fi-FI" sz="1400" dirty="0" err="1"/>
              <a:t>loncell</a:t>
            </a:r>
            <a:r>
              <a:rPr lang="fi-FI" sz="1400" dirty="0"/>
              <a:t> </a:t>
            </a:r>
            <a:r>
              <a:rPr lang="fi-FI" sz="1400" dirty="0" err="1"/>
              <a:t>lauched</a:t>
            </a:r>
            <a:r>
              <a:rPr lang="fi-FI" sz="1400" dirty="0"/>
              <a:t> – a top made </a:t>
            </a:r>
            <a:r>
              <a:rPr lang="fi-FI" sz="1400" dirty="0" err="1"/>
              <a:t>with</a:t>
            </a:r>
            <a:r>
              <a:rPr lang="fi-FI" sz="1400" dirty="0"/>
              <a:t> </a:t>
            </a:r>
            <a:r>
              <a:rPr lang="fi-FI" sz="1400" dirty="0" err="1"/>
              <a:t>the</a:t>
            </a:r>
            <a:r>
              <a:rPr lang="fi-FI" sz="1400" dirty="0"/>
              <a:t> </a:t>
            </a:r>
            <a:r>
              <a:rPr lang="fi-FI" sz="1400" dirty="0" err="1"/>
              <a:t>stronger-than-cotton</a:t>
            </a:r>
            <a:r>
              <a:rPr lang="fi-FI" sz="1400" dirty="0"/>
              <a:t> </a:t>
            </a:r>
            <a:r>
              <a:rPr lang="fi-FI" sz="1400" dirty="0" err="1"/>
              <a:t>ecofibre</a:t>
            </a:r>
            <a:r>
              <a:rPr lang="fi-FI" sz="1400" dirty="0"/>
              <a:t> </a:t>
            </a:r>
            <a:r>
              <a:rPr lang="fi-FI" sz="1400" dirty="0" err="1"/>
              <a:t>gets</a:t>
            </a:r>
            <a:r>
              <a:rPr lang="fi-FI" sz="1400" dirty="0"/>
              <a:t> </a:t>
            </a:r>
            <a:r>
              <a:rPr lang="fi-FI" sz="1400" dirty="0" err="1"/>
              <a:t>its</a:t>
            </a:r>
            <a:r>
              <a:rPr lang="fi-FI" sz="1400" dirty="0"/>
              <a:t> </a:t>
            </a:r>
            <a:r>
              <a:rPr lang="fi-FI" sz="1400" dirty="0" err="1"/>
              <a:t>colour</a:t>
            </a:r>
            <a:r>
              <a:rPr lang="fi-FI" sz="1400" dirty="0"/>
              <a:t> from </a:t>
            </a:r>
            <a:r>
              <a:rPr lang="fi-FI" sz="1400" dirty="0" err="1"/>
              <a:t>Finnish</a:t>
            </a:r>
            <a:r>
              <a:rPr lang="fi-FI" sz="1400" dirty="0"/>
              <a:t> </a:t>
            </a:r>
            <a:r>
              <a:rPr lang="fi-FI" sz="1400" dirty="0" err="1"/>
              <a:t>fields</a:t>
            </a:r>
            <a:endParaRPr lang="en-US" sz="1400" dirty="0"/>
          </a:p>
        </p:txBody>
      </p:sp>
      <p:sp>
        <p:nvSpPr>
          <p:cNvPr id="7" name="Tekstiruutu 6">
            <a:extLst>
              <a:ext uri="{FF2B5EF4-FFF2-40B4-BE49-F238E27FC236}">
                <a16:creationId xmlns:a16="http://schemas.microsoft.com/office/drawing/2014/main" id="{59BBA416-8BFC-13DE-E12E-BD7168DC9C59}"/>
              </a:ext>
            </a:extLst>
          </p:cNvPr>
          <p:cNvSpPr txBox="1"/>
          <p:nvPr/>
        </p:nvSpPr>
        <p:spPr>
          <a:xfrm>
            <a:off x="7462381" y="1062764"/>
            <a:ext cx="3797409" cy="1569660"/>
          </a:xfrm>
          <a:prstGeom prst="rect">
            <a:avLst/>
          </a:prstGeom>
          <a:noFill/>
        </p:spPr>
        <p:txBody>
          <a:bodyPr wrap="square" rtlCol="0">
            <a:spAutoFit/>
          </a:bodyPr>
          <a:lstStyle/>
          <a:p>
            <a:pPr algn="ctr"/>
            <a:r>
              <a:rPr lang="fi-FI" sz="2400" dirty="0"/>
              <a:t>Spinnova-</a:t>
            </a:r>
            <a:r>
              <a:rPr lang="fi-FI" sz="2400" dirty="0" err="1"/>
              <a:t>Suzano</a:t>
            </a:r>
            <a:r>
              <a:rPr lang="fi-FI" sz="2400" dirty="0"/>
              <a:t> </a:t>
            </a:r>
            <a:r>
              <a:rPr lang="fi-FI" sz="2400" dirty="0" err="1"/>
              <a:t>factory</a:t>
            </a:r>
            <a:r>
              <a:rPr lang="fi-FI" sz="2400" dirty="0"/>
              <a:t> </a:t>
            </a:r>
            <a:r>
              <a:rPr lang="fi-FI" sz="2400" dirty="0" err="1"/>
              <a:t>construction</a:t>
            </a:r>
            <a:r>
              <a:rPr lang="fi-FI" sz="2400" dirty="0"/>
              <a:t> </a:t>
            </a:r>
            <a:r>
              <a:rPr lang="fi-FI" sz="2400" dirty="0" err="1"/>
              <a:t>makes</a:t>
            </a:r>
            <a:r>
              <a:rPr lang="fi-FI" sz="2400" dirty="0"/>
              <a:t> </a:t>
            </a:r>
            <a:r>
              <a:rPr lang="fi-FI" sz="2400" dirty="0" err="1"/>
              <a:t>headway</a:t>
            </a:r>
            <a:r>
              <a:rPr lang="fi-FI" sz="2400" dirty="0"/>
              <a:t> as </a:t>
            </a:r>
            <a:r>
              <a:rPr lang="fi-FI" sz="2400" dirty="0" err="1"/>
              <a:t>planned</a:t>
            </a:r>
            <a:r>
              <a:rPr lang="fi-FI" sz="2400" dirty="0"/>
              <a:t> in Finland</a:t>
            </a:r>
            <a:endParaRPr lang="en-US" sz="2400" dirty="0"/>
          </a:p>
        </p:txBody>
      </p:sp>
      <p:sp>
        <p:nvSpPr>
          <p:cNvPr id="9" name="Tekstiruutu 8">
            <a:extLst>
              <a:ext uri="{FF2B5EF4-FFF2-40B4-BE49-F238E27FC236}">
                <a16:creationId xmlns:a16="http://schemas.microsoft.com/office/drawing/2014/main" id="{B03B95CA-BEDF-DE1F-7FD8-CADA0C06A648}"/>
              </a:ext>
            </a:extLst>
          </p:cNvPr>
          <p:cNvSpPr txBox="1"/>
          <p:nvPr/>
        </p:nvSpPr>
        <p:spPr>
          <a:xfrm>
            <a:off x="550786" y="4760433"/>
            <a:ext cx="2238891" cy="1323439"/>
          </a:xfrm>
          <a:prstGeom prst="rect">
            <a:avLst/>
          </a:prstGeom>
          <a:noFill/>
        </p:spPr>
        <p:txBody>
          <a:bodyPr wrap="square" rtlCol="0">
            <a:spAutoFit/>
          </a:bodyPr>
          <a:lstStyle/>
          <a:p>
            <a:r>
              <a:rPr lang="fi-FI" sz="500" dirty="0">
                <a:latin typeface="Segoe UI Semibold" panose="020B0702040204020203" pitchFamily="34" charset="0"/>
                <a:cs typeface="Segoe UI Semibold" panose="020B0702040204020203" pitchFamily="34" charset="0"/>
              </a:rPr>
              <a:t>16-Mar-2021/PRESS RELEASE</a:t>
            </a:r>
          </a:p>
          <a:p>
            <a:r>
              <a:rPr lang="fi-FI" sz="800" dirty="0">
                <a:latin typeface="Segoe UI Semibold" panose="020B0702040204020203" pitchFamily="34" charset="0"/>
                <a:cs typeface="Segoe UI Semibold" panose="020B0702040204020203" pitchFamily="34" charset="0"/>
              </a:rPr>
              <a:t>Kuura, </a:t>
            </a:r>
            <a:r>
              <a:rPr lang="fi-FI" sz="800" dirty="0" err="1">
                <a:latin typeface="Segoe UI Semibold" panose="020B0702040204020203" pitchFamily="34" charset="0"/>
                <a:cs typeface="Segoe UI Semibold" panose="020B0702040204020203" pitchFamily="34" charset="0"/>
              </a:rPr>
              <a:t>the</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new</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textile</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fibre</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brand</a:t>
            </a:r>
            <a:r>
              <a:rPr lang="fi-FI" sz="800" dirty="0">
                <a:latin typeface="Segoe UI Semibold" panose="020B0702040204020203" pitchFamily="34" charset="0"/>
                <a:cs typeface="Segoe UI Semibold" panose="020B0702040204020203" pitchFamily="34" charset="0"/>
              </a:rPr>
              <a:t> of Metsä </a:t>
            </a:r>
            <a:r>
              <a:rPr lang="fi-FI" sz="800" dirty="0" err="1">
                <a:latin typeface="Segoe UI Semibold" panose="020B0702040204020203" pitchFamily="34" charset="0"/>
                <a:cs typeface="Segoe UI Semibold" panose="020B0702040204020203" pitchFamily="34" charset="0"/>
              </a:rPr>
              <a:t>Group’s</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innovation</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company</a:t>
            </a:r>
            <a:r>
              <a:rPr lang="fi-FI" sz="800" dirty="0">
                <a:latin typeface="Segoe UI Semibold" panose="020B0702040204020203" pitchFamily="34" charset="0"/>
                <a:cs typeface="Segoe UI Semibold" panose="020B0702040204020203" pitchFamily="34" charset="0"/>
              </a:rPr>
              <a:t> Metsä </a:t>
            </a:r>
            <a:r>
              <a:rPr lang="fi-FI" sz="800" dirty="0" err="1">
                <a:latin typeface="Segoe UI Semibold" panose="020B0702040204020203" pitchFamily="34" charset="0"/>
                <a:cs typeface="Segoe UI Semibold" panose="020B0702040204020203" pitchFamily="34" charset="0"/>
              </a:rPr>
              <a:t>Spring</a:t>
            </a:r>
            <a:r>
              <a:rPr lang="fi-FI" sz="800" dirty="0">
                <a:latin typeface="Segoe UI Semibold" panose="020B0702040204020203" pitchFamily="34" charset="0"/>
                <a:cs typeface="Segoe UI Semibold" panose="020B0702040204020203" pitchFamily="34" charset="0"/>
              </a:rPr>
              <a:t>, is </a:t>
            </a:r>
            <a:r>
              <a:rPr lang="fi-FI" sz="800" dirty="0" err="1">
                <a:latin typeface="Segoe UI Semibold" panose="020B0702040204020203" pitchFamily="34" charset="0"/>
                <a:cs typeface="Segoe UI Semibold" panose="020B0702040204020203" pitchFamily="34" charset="0"/>
              </a:rPr>
              <a:t>presented</a:t>
            </a:r>
            <a:r>
              <a:rPr lang="fi-FI" sz="800" dirty="0">
                <a:latin typeface="Segoe UI Semibold" panose="020B0702040204020203" pitchFamily="34" charset="0"/>
                <a:cs typeface="Segoe UI Semibold" panose="020B0702040204020203" pitchFamily="34" charset="0"/>
              </a:rPr>
              <a:t> to </a:t>
            </a:r>
            <a:r>
              <a:rPr lang="fi-FI" sz="800" dirty="0" err="1">
                <a:latin typeface="Segoe UI Semibold" panose="020B0702040204020203" pitchFamily="34" charset="0"/>
                <a:cs typeface="Segoe UI Semibold" panose="020B0702040204020203" pitchFamily="34" charset="0"/>
              </a:rPr>
              <a:t>the</a:t>
            </a:r>
            <a:r>
              <a:rPr lang="fi-FI" sz="800" dirty="0">
                <a:latin typeface="Segoe UI Semibold" panose="020B0702040204020203" pitchFamily="34" charset="0"/>
                <a:cs typeface="Segoe UI Semibold" panose="020B0702040204020203" pitchFamily="34" charset="0"/>
              </a:rPr>
              <a:t> general </a:t>
            </a:r>
            <a:r>
              <a:rPr lang="fi-FI" sz="800" dirty="0" err="1">
                <a:latin typeface="Segoe UI Semibold" panose="020B0702040204020203" pitchFamily="34" charset="0"/>
                <a:cs typeface="Segoe UI Semibold" panose="020B0702040204020203" pitchFamily="34" charset="0"/>
              </a:rPr>
              <a:t>public</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during</a:t>
            </a:r>
            <a:r>
              <a:rPr lang="fi-FI" sz="800" dirty="0">
                <a:latin typeface="Segoe UI Semibold" panose="020B0702040204020203" pitchFamily="34" charset="0"/>
                <a:cs typeface="Segoe UI Semibold" panose="020B0702040204020203" pitchFamily="34" charset="0"/>
              </a:rPr>
              <a:t> Japan </a:t>
            </a:r>
            <a:r>
              <a:rPr lang="fi-FI" sz="800" dirty="0" err="1">
                <a:latin typeface="Segoe UI Semibold" panose="020B0702040204020203" pitchFamily="34" charset="0"/>
                <a:cs typeface="Segoe UI Semibold" panose="020B0702040204020203" pitchFamily="34" charset="0"/>
              </a:rPr>
              <a:t>Fashion</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Week</a:t>
            </a:r>
            <a:r>
              <a:rPr lang="fi-FI" sz="800" dirty="0">
                <a:latin typeface="Segoe UI Semibold" panose="020B0702040204020203" pitchFamily="34" charset="0"/>
                <a:cs typeface="Segoe UI Semibold" panose="020B0702040204020203" pitchFamily="34" charset="0"/>
              </a:rPr>
              <a:t>. Made from </a:t>
            </a:r>
            <a:r>
              <a:rPr lang="fi-FI" sz="800" dirty="0" err="1">
                <a:latin typeface="Segoe UI Semibold" panose="020B0702040204020203" pitchFamily="34" charset="0"/>
                <a:cs typeface="Segoe UI Semibold" panose="020B0702040204020203" pitchFamily="34" charset="0"/>
              </a:rPr>
              <a:t>the</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pulp</a:t>
            </a:r>
            <a:r>
              <a:rPr lang="fi-FI" sz="800" dirty="0">
                <a:latin typeface="Segoe UI Semibold" panose="020B0702040204020203" pitchFamily="34" charset="0"/>
                <a:cs typeface="Segoe UI Semibold" panose="020B0702040204020203" pitchFamily="34" charset="0"/>
              </a:rPr>
              <a:t> of </a:t>
            </a:r>
            <a:r>
              <a:rPr lang="fi-FI" sz="800" dirty="0" err="1">
                <a:latin typeface="Segoe UI Semibold" panose="020B0702040204020203" pitchFamily="34" charset="0"/>
                <a:cs typeface="Segoe UI Semibold" panose="020B0702040204020203" pitchFamily="34" charset="0"/>
              </a:rPr>
              <a:t>the</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Finnish</a:t>
            </a:r>
            <a:r>
              <a:rPr lang="fi-FI" sz="800" dirty="0">
                <a:latin typeface="Segoe UI Semibold" panose="020B0702040204020203" pitchFamily="34" charset="0"/>
                <a:cs typeface="Segoe UI Semibold" panose="020B0702040204020203" pitchFamily="34" charset="0"/>
              </a:rPr>
              <a:t> Äänekoski </a:t>
            </a:r>
            <a:r>
              <a:rPr lang="fi-FI" sz="800" dirty="0" err="1">
                <a:latin typeface="Segoe UI Semibold" panose="020B0702040204020203" pitchFamily="34" charset="0"/>
                <a:cs typeface="Segoe UI Semibold" panose="020B0702040204020203" pitchFamily="34" charset="0"/>
              </a:rPr>
              <a:t>bioproduct</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mill</a:t>
            </a:r>
            <a:r>
              <a:rPr lang="fi-FI" sz="800" dirty="0">
                <a:latin typeface="Segoe UI Semibold" panose="020B0702040204020203" pitchFamily="34" charset="0"/>
                <a:cs typeface="Segoe UI Semibold" panose="020B0702040204020203" pitchFamily="34" charset="0"/>
              </a:rPr>
              <a:t>, Kuura </a:t>
            </a:r>
            <a:r>
              <a:rPr lang="fi-FI" sz="800" dirty="0" err="1">
                <a:latin typeface="Segoe UI Semibold" panose="020B0702040204020203" pitchFamily="34" charset="0"/>
                <a:cs typeface="Segoe UI Semibold" panose="020B0702040204020203" pitchFamily="34" charset="0"/>
              </a:rPr>
              <a:t>fibre</a:t>
            </a:r>
            <a:r>
              <a:rPr lang="fi-FI" sz="800" dirty="0">
                <a:latin typeface="Segoe UI Semibold" panose="020B0702040204020203" pitchFamily="34" charset="0"/>
                <a:cs typeface="Segoe UI Semibold" panose="020B0702040204020203" pitchFamily="34" charset="0"/>
              </a:rPr>
              <a:t> is </a:t>
            </a:r>
            <a:r>
              <a:rPr lang="fi-FI" sz="800" dirty="0" err="1">
                <a:latin typeface="Segoe UI Semibold" panose="020B0702040204020203" pitchFamily="34" charset="0"/>
                <a:cs typeface="Segoe UI Semibold" panose="020B0702040204020203" pitchFamily="34" charset="0"/>
              </a:rPr>
              <a:t>lauched</a:t>
            </a:r>
            <a:r>
              <a:rPr lang="fi-FI" sz="800" dirty="0">
                <a:latin typeface="Segoe UI Semibold" panose="020B0702040204020203" pitchFamily="34" charset="0"/>
                <a:cs typeface="Segoe UI Semibold" panose="020B0702040204020203" pitchFamily="34" charset="0"/>
              </a:rPr>
              <a:t> at </a:t>
            </a:r>
            <a:r>
              <a:rPr lang="fi-FI" sz="800" dirty="0" err="1">
                <a:latin typeface="Segoe UI Semibold" panose="020B0702040204020203" pitchFamily="34" charset="0"/>
                <a:cs typeface="Segoe UI Semibold" panose="020B0702040204020203" pitchFamily="34" charset="0"/>
              </a:rPr>
              <a:t>the</a:t>
            </a:r>
            <a:r>
              <a:rPr lang="fi-FI" sz="800" dirty="0">
                <a:latin typeface="Segoe UI Semibold" panose="020B0702040204020203" pitchFamily="34" charset="0"/>
                <a:cs typeface="Segoe UI Semibold" panose="020B0702040204020203" pitchFamily="34" charset="0"/>
              </a:rPr>
              <a:t> top </a:t>
            </a:r>
            <a:r>
              <a:rPr lang="fi-FI" sz="800" dirty="0" err="1">
                <a:latin typeface="Segoe UI Semibold" panose="020B0702040204020203" pitchFamily="34" charset="0"/>
                <a:cs typeface="Segoe UI Semibold" panose="020B0702040204020203" pitchFamily="34" charset="0"/>
              </a:rPr>
              <a:t>fashion</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evnt</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this</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week</a:t>
            </a:r>
            <a:r>
              <a:rPr lang="fi-FI" sz="800" dirty="0">
                <a:latin typeface="Segoe UI Semibold" panose="020B0702040204020203" pitchFamily="34" charset="0"/>
                <a:cs typeface="Segoe UI Semibold" panose="020B0702040204020203" pitchFamily="34" charset="0"/>
              </a:rPr>
              <a:t> in </a:t>
            </a:r>
            <a:r>
              <a:rPr lang="fi-FI" sz="800" dirty="0" err="1">
                <a:latin typeface="Segoe UI Semibold" panose="020B0702040204020203" pitchFamily="34" charset="0"/>
                <a:cs typeface="Segoe UI Semibold" panose="020B0702040204020203" pitchFamily="34" charset="0"/>
              </a:rPr>
              <a:t>cooperation</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with</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Japanese</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trading</a:t>
            </a:r>
            <a:r>
              <a:rPr lang="fi-FI" sz="800" dirty="0">
                <a:latin typeface="Segoe UI Semibold" panose="020B0702040204020203" pitchFamily="34" charset="0"/>
                <a:cs typeface="Segoe UI Semibold" panose="020B0702040204020203" pitchFamily="34" charset="0"/>
              </a:rPr>
              <a:t> house ITOCHU Corporation and </a:t>
            </a:r>
            <a:r>
              <a:rPr lang="fi-FI" sz="800" dirty="0" err="1">
                <a:latin typeface="Segoe UI Semibold" panose="020B0702040204020203" pitchFamily="34" charset="0"/>
                <a:cs typeface="Segoe UI Semibold" panose="020B0702040204020203" pitchFamily="34" charset="0"/>
              </a:rPr>
              <a:t>the</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clothing</a:t>
            </a:r>
            <a:r>
              <a:rPr lang="fi-FI" sz="800" dirty="0">
                <a:latin typeface="Segoe UI Semibold" panose="020B0702040204020203" pitchFamily="34" charset="0"/>
                <a:cs typeface="Segoe UI Semibold" panose="020B0702040204020203" pitchFamily="34" charset="0"/>
              </a:rPr>
              <a:t> </a:t>
            </a:r>
            <a:r>
              <a:rPr lang="fi-FI" sz="800" dirty="0" err="1">
                <a:latin typeface="Segoe UI Semibold" panose="020B0702040204020203" pitchFamily="34" charset="0"/>
                <a:cs typeface="Segoe UI Semibold" panose="020B0702040204020203" pitchFamily="34" charset="0"/>
              </a:rPr>
              <a:t>brand</a:t>
            </a:r>
            <a:r>
              <a:rPr lang="fi-FI" sz="800" dirty="0">
                <a:latin typeface="Segoe UI Semibold" panose="020B0702040204020203" pitchFamily="34" charset="0"/>
                <a:cs typeface="Segoe UI Semibold" panose="020B0702040204020203" pitchFamily="34" charset="0"/>
              </a:rPr>
              <a:t> THE RERACS.</a:t>
            </a:r>
            <a:endParaRPr lang="en-US" sz="8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50522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B0D30-FD88-430E-B7C2-2A601CAF67E4}"/>
              </a:ext>
            </a:extLst>
          </p:cNvPr>
          <p:cNvSpPr>
            <a:spLocks noGrp="1"/>
          </p:cNvSpPr>
          <p:nvPr>
            <p:ph type="title"/>
          </p:nvPr>
        </p:nvSpPr>
        <p:spPr/>
        <p:txBody>
          <a:bodyPr>
            <a:normAutofit fontScale="90000"/>
          </a:bodyPr>
          <a:lstStyle/>
          <a:p>
            <a:r>
              <a:rPr lang="fi-FI" dirty="0"/>
              <a:t>Pystymmekö kaksinkertaistamaan metsäteollisuuden arvonlisän?</a:t>
            </a:r>
          </a:p>
        </p:txBody>
      </p:sp>
      <p:pic>
        <p:nvPicPr>
          <p:cNvPr id="6" name="Kuvan paikkamerkki 5" descr="Kuva, joka sisältää kohteen lumi, puu, ulko, katettu&#10;&#10;Kuvaus luotu automaattisesti">
            <a:extLst>
              <a:ext uri="{FF2B5EF4-FFF2-40B4-BE49-F238E27FC236}">
                <a16:creationId xmlns:a16="http://schemas.microsoft.com/office/drawing/2014/main" id="{EBA8319E-CE6B-4D27-9494-39E5DF8D999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p:pic>
      <p:graphicFrame>
        <p:nvGraphicFramePr>
          <p:cNvPr id="8" name="Kaavio 7">
            <a:extLst>
              <a:ext uri="{FF2B5EF4-FFF2-40B4-BE49-F238E27FC236}">
                <a16:creationId xmlns:a16="http://schemas.microsoft.com/office/drawing/2014/main" id="{35BADECF-5503-4C56-B9F6-F7588B0E83D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34380293"/>
              </p:ext>
            </p:extLst>
          </p:nvPr>
        </p:nvGraphicFramePr>
        <p:xfrm>
          <a:off x="2300061" y="1532373"/>
          <a:ext cx="5040540" cy="434772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iruutu 9">
            <a:extLst>
              <a:ext uri="{FF2B5EF4-FFF2-40B4-BE49-F238E27FC236}">
                <a16:creationId xmlns:a16="http://schemas.microsoft.com/office/drawing/2014/main" id="{ECE8DA54-10AA-4012-AB72-A0BB7263D21C}"/>
              </a:ext>
            </a:extLst>
          </p:cNvPr>
          <p:cNvSpPr txBox="1"/>
          <p:nvPr/>
        </p:nvSpPr>
        <p:spPr>
          <a:xfrm>
            <a:off x="713166" y="5134737"/>
            <a:ext cx="1880315" cy="584775"/>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000000"/>
                </a:solidFill>
                <a:effectLst/>
                <a:uLnTx/>
                <a:uFillTx/>
                <a:latin typeface="Segoe UI"/>
                <a:ea typeface="ＭＳ Ｐゴシック" pitchFamily="34" charset="-128"/>
                <a:cs typeface="Arial" charset="0"/>
              </a:rPr>
              <a:t>Metsätalous ja puunkorjuu</a:t>
            </a:r>
          </a:p>
        </p:txBody>
      </p:sp>
      <p:sp>
        <p:nvSpPr>
          <p:cNvPr id="15" name="Tekstiruutu 14">
            <a:extLst>
              <a:ext uri="{FF2B5EF4-FFF2-40B4-BE49-F238E27FC236}">
                <a16:creationId xmlns:a16="http://schemas.microsoft.com/office/drawing/2014/main" id="{FB4CF16F-FE1D-42CE-A50A-03D92677CCE4}"/>
              </a:ext>
            </a:extLst>
          </p:cNvPr>
          <p:cNvSpPr txBox="1"/>
          <p:nvPr/>
        </p:nvSpPr>
        <p:spPr>
          <a:xfrm>
            <a:off x="231387" y="4649876"/>
            <a:ext cx="2362095" cy="338554"/>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000000"/>
                </a:solidFill>
                <a:effectLst/>
                <a:uLnTx/>
                <a:uFillTx/>
                <a:latin typeface="Segoe UI"/>
                <a:ea typeface="ＭＳ Ｐゴシック" pitchFamily="34" charset="-128"/>
                <a:cs typeface="Arial" charset="0"/>
              </a:rPr>
              <a:t>Puutuoteteollisuus</a:t>
            </a:r>
          </a:p>
        </p:txBody>
      </p:sp>
      <p:sp>
        <p:nvSpPr>
          <p:cNvPr id="16" name="Tekstiruutu 15">
            <a:extLst>
              <a:ext uri="{FF2B5EF4-FFF2-40B4-BE49-F238E27FC236}">
                <a16:creationId xmlns:a16="http://schemas.microsoft.com/office/drawing/2014/main" id="{12341525-D3C5-4951-A5E7-95387593A773}"/>
              </a:ext>
            </a:extLst>
          </p:cNvPr>
          <p:cNvSpPr txBox="1"/>
          <p:nvPr/>
        </p:nvSpPr>
        <p:spPr>
          <a:xfrm>
            <a:off x="231387" y="4165015"/>
            <a:ext cx="2362095" cy="338554"/>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000000"/>
                </a:solidFill>
                <a:effectLst/>
                <a:uLnTx/>
                <a:uFillTx/>
                <a:latin typeface="Segoe UI"/>
                <a:ea typeface="ＭＳ Ｐゴシック" pitchFamily="34" charset="-128"/>
                <a:cs typeface="Arial" charset="0"/>
              </a:rPr>
              <a:t>Kuiduttava teollisuus</a:t>
            </a:r>
          </a:p>
        </p:txBody>
      </p:sp>
      <p:sp>
        <p:nvSpPr>
          <p:cNvPr id="3" name="Tekstiruutu 2">
            <a:extLst>
              <a:ext uri="{FF2B5EF4-FFF2-40B4-BE49-F238E27FC236}">
                <a16:creationId xmlns:a16="http://schemas.microsoft.com/office/drawing/2014/main" id="{766D0B60-506D-4F17-88A7-AF68F46B2493}"/>
              </a:ext>
            </a:extLst>
          </p:cNvPr>
          <p:cNvSpPr txBox="1"/>
          <p:nvPr/>
        </p:nvSpPr>
        <p:spPr>
          <a:xfrm>
            <a:off x="4381438" y="6355714"/>
            <a:ext cx="1125859" cy="23558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Segoe UI"/>
                <a:ea typeface="ＭＳ Ｐゴシック" pitchFamily="34" charset="-128"/>
                <a:cs typeface="Arial" charset="0"/>
              </a:rPr>
              <a:t>* ennakkotieto</a:t>
            </a:r>
          </a:p>
        </p:txBody>
      </p:sp>
      <p:sp>
        <p:nvSpPr>
          <p:cNvPr id="12" name="TextBox 11">
            <a:extLst>
              <a:ext uri="{FF2B5EF4-FFF2-40B4-BE49-F238E27FC236}">
                <a16:creationId xmlns:a16="http://schemas.microsoft.com/office/drawing/2014/main" id="{B34353D7-4608-8D53-88F1-5D750E1B6667}"/>
              </a:ext>
            </a:extLst>
          </p:cNvPr>
          <p:cNvSpPr txBox="1"/>
          <p:nvPr/>
        </p:nvSpPr>
        <p:spPr>
          <a:xfrm>
            <a:off x="6095999" y="6355715"/>
            <a:ext cx="5517823" cy="369332"/>
          </a:xfrm>
          <a:prstGeom prst="rect">
            <a:avLst/>
          </a:prstGeom>
          <a:noFill/>
        </p:spPr>
        <p:txBody>
          <a:bodyPr wrap="square" rtlCol="0">
            <a:spAutoFit/>
          </a:bodyPr>
          <a:lstStyle/>
          <a:p>
            <a:pPr algn="r"/>
            <a:r>
              <a:rPr lang="fi-FI" sz="900" dirty="0"/>
              <a:t>Suomi elää metsästä myös 2035 – Keskustelunavaus metsäsektorin arvonlisän kaksinkertaistamiseen</a:t>
            </a:r>
          </a:p>
          <a:p>
            <a:pPr algn="r"/>
            <a:r>
              <a:rPr lang="fi-FI" sz="900" dirty="0"/>
              <a:t>Lintunen, J; Kohl, J; </a:t>
            </a:r>
            <a:r>
              <a:rPr lang="fi-FI" sz="900" dirty="0" err="1"/>
              <a:t>Buchert</a:t>
            </a:r>
            <a:r>
              <a:rPr lang="fi-FI" sz="900" dirty="0"/>
              <a:t>, J; Asikainen, A; Jyske, T; Maunuksela, J; Lehto, J (2023)</a:t>
            </a:r>
          </a:p>
        </p:txBody>
      </p:sp>
      <p:sp>
        <p:nvSpPr>
          <p:cNvPr id="13" name="Rectangle 12">
            <a:extLst>
              <a:ext uri="{FF2B5EF4-FFF2-40B4-BE49-F238E27FC236}">
                <a16:creationId xmlns:a16="http://schemas.microsoft.com/office/drawing/2014/main" id="{1DD1AB4C-D018-E3FF-2DFF-2E6F7FBAABBA}"/>
              </a:ext>
            </a:extLst>
          </p:cNvPr>
          <p:cNvSpPr/>
          <p:nvPr/>
        </p:nvSpPr>
        <p:spPr>
          <a:xfrm>
            <a:off x="7467554" y="2029837"/>
            <a:ext cx="2919884" cy="180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1200" cap="none" spc="0" normalizeH="0" baseline="0" noProof="0" dirty="0">
                <a:ln>
                  <a:noFill/>
                </a:ln>
                <a:solidFill>
                  <a:schemeClr val="tx1"/>
                </a:solidFill>
                <a:effectLst/>
                <a:uLnTx/>
                <a:uFillTx/>
                <a:latin typeface="Segoe UI"/>
                <a:ea typeface="Segoe UI Black" panose="020B0A02040204020203" pitchFamily="34" charset="0"/>
                <a:cs typeface="+mn-cs"/>
              </a:rPr>
              <a:t>Vientisellu tekstiilikuiduksi </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chemeClr val="tx1"/>
                </a:solidFill>
                <a:effectLst/>
                <a:uLnTx/>
                <a:uFillTx/>
                <a:latin typeface="Segoe UI"/>
                <a:ea typeface="Segoe UI Black" panose="020B0A02040204020203" pitchFamily="34" charset="0"/>
                <a:cs typeface="+mn-cs"/>
              </a:rPr>
              <a:t>Funktionaalisia pakkausmateriaaleja</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chemeClr val="tx1"/>
                </a:solidFill>
                <a:effectLst/>
                <a:uLnTx/>
                <a:uFillTx/>
                <a:latin typeface="Segoe UI"/>
                <a:ea typeface="Segoe UI Black" panose="020B0A02040204020203" pitchFamily="34" charset="0"/>
                <a:cs typeface="+mn-cs"/>
              </a:rPr>
              <a:t>Ligniini paksunnosaineeksi </a:t>
            </a:r>
            <a:br>
              <a:rPr kumimoji="0" lang="fi-FI" sz="1600" b="0" i="0" u="none" strike="noStrike" kern="1200" cap="none" spc="0" normalizeH="0" baseline="0" noProof="0" dirty="0">
                <a:ln>
                  <a:noFill/>
                </a:ln>
                <a:solidFill>
                  <a:schemeClr val="tx1"/>
                </a:solidFill>
                <a:effectLst/>
                <a:uLnTx/>
                <a:uFillTx/>
                <a:latin typeface="Segoe UI"/>
                <a:ea typeface="+mn-ea"/>
                <a:cs typeface="+mn-cs"/>
              </a:rPr>
            </a:br>
            <a:endParaRPr kumimoji="0" lang="fi-FI" sz="1600" b="0" i="0" u="none" strike="noStrike" kern="1200" cap="none" spc="0" normalizeH="0" baseline="0" noProof="0" dirty="0">
              <a:ln>
                <a:noFill/>
              </a:ln>
              <a:solidFill>
                <a:schemeClr val="tx1"/>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9FC9BE96-6BF5-296E-7194-6792AA48B6A1}"/>
              </a:ext>
            </a:extLst>
          </p:cNvPr>
          <p:cNvSpPr/>
          <p:nvPr/>
        </p:nvSpPr>
        <p:spPr>
          <a:xfrm>
            <a:off x="7467554" y="4099782"/>
            <a:ext cx="2919884" cy="180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chemeClr val="tx1"/>
                </a:solidFill>
                <a:effectLst/>
                <a:uLnTx/>
                <a:uFillTx/>
                <a:latin typeface="Segoe UI"/>
                <a:ea typeface="Segoe UI Black" panose="020B0A02040204020203" pitchFamily="34" charset="0"/>
                <a:cs typeface="+mn-cs"/>
              </a:rPr>
              <a:t>Sahateollisuuden sivuvirroista elintarvikelisäaineita</a:t>
            </a:r>
          </a:p>
          <a:p>
            <a:pPr marL="285750" marR="0" lvl="0" indent="-285750"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chemeClr val="tx1"/>
                </a:solidFill>
                <a:effectLst/>
                <a:uLnTx/>
                <a:uFillTx/>
                <a:latin typeface="Segoe UI"/>
                <a:ea typeface="Segoe UI Black" panose="020B0A02040204020203" pitchFamily="34" charset="0"/>
                <a:cs typeface="+mn-cs"/>
              </a:rPr>
              <a:t>Puutuoteteollisuuden jatkojalosteet</a:t>
            </a:r>
            <a:endParaRPr kumimoji="0" lang="fi-FI" sz="1600" b="0" i="0" u="none" strike="noStrike" kern="1200" cap="none" spc="0" normalizeH="0" baseline="0" noProof="0" dirty="0">
              <a:ln>
                <a:noFill/>
              </a:ln>
              <a:solidFill>
                <a:schemeClr val="tx1"/>
              </a:solidFill>
              <a:effectLst/>
              <a:uLnTx/>
              <a:uFillTx/>
              <a:latin typeface="Segoe UI"/>
              <a:ea typeface="+mn-ea"/>
              <a:cs typeface="+mn-cs"/>
            </a:endParaRPr>
          </a:p>
        </p:txBody>
      </p:sp>
    </p:spTree>
    <p:extLst>
      <p:ext uri="{BB962C8B-B14F-4D97-AF65-F5344CB8AC3E}">
        <p14:creationId xmlns:p14="http://schemas.microsoft.com/office/powerpoint/2010/main" val="33588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5640BD-C562-4923-AF85-187AC447749A}"/>
              </a:ext>
            </a:extLst>
          </p:cNvPr>
          <p:cNvSpPr>
            <a:spLocks noGrp="1"/>
          </p:cNvSpPr>
          <p:nvPr>
            <p:ph type="title"/>
          </p:nvPr>
        </p:nvSpPr>
        <p:spPr>
          <a:xfrm>
            <a:off x="499621" y="502285"/>
            <a:ext cx="7163051" cy="945515"/>
          </a:xfrm>
        </p:spPr>
        <p:txBody>
          <a:bodyPr>
            <a:normAutofit fontScale="90000"/>
          </a:bodyPr>
          <a:lstStyle/>
          <a:p>
            <a:r>
              <a:rPr lang="fi-FI" dirty="0"/>
              <a:t>Tutkimus luo uutta liiketoimintapotentiaalia</a:t>
            </a:r>
          </a:p>
        </p:txBody>
      </p:sp>
      <p:sp>
        <p:nvSpPr>
          <p:cNvPr id="3" name="Sisällön paikkamerkki 2">
            <a:extLst>
              <a:ext uri="{FF2B5EF4-FFF2-40B4-BE49-F238E27FC236}">
                <a16:creationId xmlns:a16="http://schemas.microsoft.com/office/drawing/2014/main" id="{77285587-CBE9-4C6B-99A7-1AD85ACABB44}"/>
              </a:ext>
            </a:extLst>
          </p:cNvPr>
          <p:cNvSpPr>
            <a:spLocks noGrp="1"/>
          </p:cNvSpPr>
          <p:nvPr>
            <p:ph idx="1"/>
          </p:nvPr>
        </p:nvSpPr>
        <p:spPr>
          <a:xfrm>
            <a:off x="499621" y="1666754"/>
            <a:ext cx="7163051" cy="4337805"/>
          </a:xfrm>
        </p:spPr>
        <p:txBody>
          <a:bodyPr vert="horz" lIns="91440" tIns="45720" rIns="91440" bIns="45720" rtlCol="0" anchor="t">
            <a:noAutofit/>
          </a:bodyPr>
          <a:lstStyle/>
          <a:p>
            <a:pPr marL="342900" indent="-342900">
              <a:buFont typeface="Arial" panose="020B0604020202020204" pitchFamily="34" charset="0"/>
              <a:buChar char="•"/>
            </a:pPr>
            <a:r>
              <a:rPr lang="fi-FI" dirty="0"/>
              <a:t>Puu- ja kuitupohjaisilla tuotteilla iso rooli vihreässä siirtymässä</a:t>
            </a:r>
          </a:p>
          <a:p>
            <a:pPr marL="342900" indent="-342900">
              <a:buFont typeface="Arial" panose="020B0604020202020204" pitchFamily="34" charset="0"/>
              <a:buChar char="•"/>
            </a:pPr>
            <a:r>
              <a:rPr lang="fi-FI" dirty="0"/>
              <a:t>Fossiilisten tuotteiden korvaaminen </a:t>
            </a:r>
          </a:p>
          <a:p>
            <a:pPr lvl="1"/>
            <a:r>
              <a:rPr lang="fi-FI" dirty="0"/>
              <a:t>Pakkausmateriaalit</a:t>
            </a:r>
          </a:p>
          <a:p>
            <a:pPr marL="342900" indent="-342900">
              <a:buFont typeface="Arial" panose="020B0604020202020204" pitchFamily="34" charset="0"/>
              <a:buChar char="•"/>
            </a:pPr>
            <a:r>
              <a:rPr lang="fi-FI" dirty="0"/>
              <a:t>Tekstiiliarvoketju potentiaalinen</a:t>
            </a:r>
          </a:p>
          <a:p>
            <a:pPr lvl="1"/>
            <a:r>
              <a:rPr lang="fi-FI" dirty="0"/>
              <a:t>Puuvillan ja tekokuitujen korvaaminen</a:t>
            </a:r>
          </a:p>
          <a:p>
            <a:pPr marL="342900" indent="-342900">
              <a:buFont typeface="Arial" panose="020B0604020202020204" pitchFamily="34" charset="0"/>
              <a:buChar char="•"/>
            </a:pPr>
            <a:r>
              <a:rPr lang="fi-FI" dirty="0"/>
              <a:t>Sivuvirroissa myös potentiaalia</a:t>
            </a:r>
          </a:p>
          <a:p>
            <a:pPr lvl="1"/>
            <a:r>
              <a:rPr lang="fi-FI" dirty="0"/>
              <a:t>Biogeeninen hiilidioksidi (tekniset nielut)</a:t>
            </a:r>
          </a:p>
          <a:p>
            <a:pPr lvl="1"/>
            <a:r>
              <a:rPr lang="fi-FI" dirty="0"/>
              <a:t>Ligniinin erotus ja jatkojalostus selluprosessista</a:t>
            </a:r>
          </a:p>
          <a:p>
            <a:pPr marL="342900" indent="-342900">
              <a:buFont typeface="Arial" panose="020B0604020202020204" pitchFamily="34" charset="0"/>
              <a:buChar char="•"/>
            </a:pPr>
            <a:r>
              <a:rPr lang="fi-FI" dirty="0"/>
              <a:t>Puurakentamisen lisääminen</a:t>
            </a:r>
          </a:p>
          <a:p>
            <a:pPr lvl="1"/>
            <a:r>
              <a:rPr lang="fi-FI" dirty="0"/>
              <a:t>Innovaatiot</a:t>
            </a:r>
          </a:p>
          <a:p>
            <a:pPr lvl="1"/>
            <a:r>
              <a:rPr lang="fi-FI" dirty="0"/>
              <a:t>Regulaatio</a:t>
            </a:r>
          </a:p>
        </p:txBody>
      </p:sp>
      <p:pic>
        <p:nvPicPr>
          <p:cNvPr id="6" name="Kuvan paikkamerkki 5" descr="Kuva, joka sisältää kohteen puu, kasvi, ulko, poppeli&#10;&#10;Kuvaus luotu automaattisesti">
            <a:extLst>
              <a:ext uri="{FF2B5EF4-FFF2-40B4-BE49-F238E27FC236}">
                <a16:creationId xmlns:a16="http://schemas.microsoft.com/office/drawing/2014/main" id="{05A40A2D-1B5A-47C7-ACB0-84D0EC93ED5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p:blipFill>
        <p:spPr>
          <a:xfrm>
            <a:off x="8338211" y="-16764"/>
            <a:ext cx="3864313" cy="6885398"/>
          </a:xfrm>
        </p:spPr>
      </p:pic>
    </p:spTree>
    <p:extLst>
      <p:ext uri="{BB962C8B-B14F-4D97-AF65-F5344CB8AC3E}">
        <p14:creationId xmlns:p14="http://schemas.microsoft.com/office/powerpoint/2010/main" val="93445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BF06-6E98-174A-797E-D7FCBE050917}"/>
              </a:ext>
            </a:extLst>
          </p:cNvPr>
          <p:cNvSpPr>
            <a:spLocks noGrp="1"/>
          </p:cNvSpPr>
          <p:nvPr>
            <p:ph type="title"/>
          </p:nvPr>
        </p:nvSpPr>
        <p:spPr/>
        <p:txBody>
          <a:bodyPr/>
          <a:lstStyle/>
          <a:p>
            <a:r>
              <a:rPr lang="fi-FI" b="1" dirty="0">
                <a:solidFill>
                  <a:schemeClr val="tx1"/>
                </a:solidFill>
              </a:rPr>
              <a:t>Haasteet kansallisesti ja alueellisesti</a:t>
            </a:r>
            <a:endParaRPr lang="fi-FI" dirty="0"/>
          </a:p>
        </p:txBody>
      </p:sp>
      <p:sp>
        <p:nvSpPr>
          <p:cNvPr id="3" name="Content Placeholder 2">
            <a:extLst>
              <a:ext uri="{FF2B5EF4-FFF2-40B4-BE49-F238E27FC236}">
                <a16:creationId xmlns:a16="http://schemas.microsoft.com/office/drawing/2014/main" id="{352F530E-D8E7-A609-23B3-0B8C802EB4ED}"/>
              </a:ext>
            </a:extLst>
          </p:cNvPr>
          <p:cNvSpPr>
            <a:spLocks noGrp="1"/>
          </p:cNvSpPr>
          <p:nvPr>
            <p:ph idx="1"/>
          </p:nvPr>
        </p:nvSpPr>
        <p:spPr>
          <a:xfrm>
            <a:off x="651641" y="1355834"/>
            <a:ext cx="7686570" cy="4648725"/>
          </a:xfrm>
        </p:spPr>
        <p:txBody>
          <a:bodyPr>
            <a:noAutofit/>
          </a:bodyPr>
          <a:lstStyle/>
          <a:p>
            <a:pPr>
              <a:spcBef>
                <a:spcPts val="0"/>
              </a:spcBef>
              <a:spcAft>
                <a:spcPts val="300"/>
              </a:spcAft>
            </a:pPr>
            <a:r>
              <a:rPr lang="fi-FI" sz="1600" b="1" dirty="0">
                <a:solidFill>
                  <a:schemeClr val="tx1"/>
                </a:solidFill>
              </a:rPr>
              <a:t>Teollisuuden uudistuminen</a:t>
            </a:r>
          </a:p>
          <a:p>
            <a:pPr marL="285750" indent="-285750">
              <a:spcBef>
                <a:spcPts val="0"/>
              </a:spcBef>
              <a:spcAft>
                <a:spcPts val="300"/>
              </a:spcAft>
              <a:buFont typeface="Arial" panose="020B0604020202020204" pitchFamily="34" charset="0"/>
              <a:buChar char="•"/>
            </a:pPr>
            <a:r>
              <a:rPr lang="fi-FI" sz="1200" dirty="0">
                <a:solidFill>
                  <a:schemeClr val="tx1"/>
                </a:solidFill>
              </a:rPr>
              <a:t>Olemme vielä liikaa arvoketjun alkupäässä: pyrittävä arvoketjun pidentämiseen ja arvonluontiin kotimaassa</a:t>
            </a:r>
          </a:p>
          <a:p>
            <a:pPr marL="285750" indent="-285750">
              <a:spcBef>
                <a:spcPts val="0"/>
              </a:spcBef>
              <a:spcAft>
                <a:spcPts val="300"/>
              </a:spcAft>
              <a:buFont typeface="Arial" panose="020B0604020202020204" pitchFamily="34" charset="0"/>
              <a:buChar char="•"/>
            </a:pPr>
            <a:r>
              <a:rPr lang="fi-FI" sz="1200" dirty="0">
                <a:solidFill>
                  <a:schemeClr val="tx1"/>
                </a:solidFill>
              </a:rPr>
              <a:t>Kehityspolut ovat pitkiä</a:t>
            </a:r>
          </a:p>
          <a:p>
            <a:pPr marL="285750" indent="-285750">
              <a:spcBef>
                <a:spcPts val="0"/>
              </a:spcBef>
              <a:spcAft>
                <a:spcPts val="300"/>
              </a:spcAft>
              <a:buFont typeface="Arial" panose="020B0604020202020204" pitchFamily="34" charset="0"/>
              <a:buChar char="•"/>
            </a:pPr>
            <a:r>
              <a:rPr lang="fi-FI" sz="1200" dirty="0">
                <a:solidFill>
                  <a:schemeClr val="tx1"/>
                </a:solidFill>
              </a:rPr>
              <a:t>Pienen volyymin ja suuren jalostusarvon teollisuuden generointi bulkkiteollisuuden rinnalle</a:t>
            </a:r>
          </a:p>
          <a:p>
            <a:pPr marL="285750" indent="-285750">
              <a:spcBef>
                <a:spcPts val="0"/>
              </a:spcBef>
              <a:spcAft>
                <a:spcPts val="300"/>
              </a:spcAft>
              <a:buFont typeface="Arial" panose="020B0604020202020204" pitchFamily="34" charset="0"/>
              <a:buChar char="•"/>
            </a:pPr>
            <a:r>
              <a:rPr lang="fi-FI" sz="1200" dirty="0">
                <a:solidFill>
                  <a:schemeClr val="tx1"/>
                </a:solidFill>
              </a:rPr>
              <a:t>Kuluttajien valinnat vaikuttavat vahvasti</a:t>
            </a:r>
          </a:p>
          <a:p>
            <a:pPr marL="457200" lvl="1" indent="0">
              <a:spcBef>
                <a:spcPts val="0"/>
              </a:spcBef>
              <a:spcAft>
                <a:spcPts val="300"/>
              </a:spcAft>
              <a:buNone/>
            </a:pPr>
            <a:endParaRPr lang="fi-FI" sz="1600" dirty="0">
              <a:solidFill>
                <a:schemeClr val="tx1"/>
              </a:solidFill>
            </a:endParaRPr>
          </a:p>
          <a:p>
            <a:pPr>
              <a:spcBef>
                <a:spcPts val="0"/>
              </a:spcBef>
              <a:spcAft>
                <a:spcPts val="300"/>
              </a:spcAft>
            </a:pPr>
            <a:r>
              <a:rPr lang="fi-FI" sz="1600" b="1" dirty="0">
                <a:solidFill>
                  <a:schemeClr val="tx1"/>
                </a:solidFill>
              </a:rPr>
              <a:t>Raaka-aineen saatavuus ja käytön hyväksyttävyys</a:t>
            </a:r>
          </a:p>
          <a:p>
            <a:pPr marL="285750" indent="-285750">
              <a:spcBef>
                <a:spcPts val="0"/>
              </a:spcBef>
              <a:spcAft>
                <a:spcPts val="300"/>
              </a:spcAft>
              <a:buFont typeface="Arial" panose="020B0604020202020204" pitchFamily="34" charset="0"/>
              <a:buChar char="•"/>
            </a:pPr>
            <a:r>
              <a:rPr lang="fi-FI" sz="1200" dirty="0">
                <a:solidFill>
                  <a:schemeClr val="tx1"/>
                </a:solidFill>
              </a:rPr>
              <a:t>Metsien kasvu ja hyvä hoito</a:t>
            </a:r>
          </a:p>
          <a:p>
            <a:pPr marL="285750" indent="-285750">
              <a:spcBef>
                <a:spcPts val="0"/>
              </a:spcBef>
              <a:spcAft>
                <a:spcPts val="300"/>
              </a:spcAft>
              <a:buFont typeface="Arial" panose="020B0604020202020204" pitchFamily="34" charset="0"/>
              <a:buChar char="•"/>
            </a:pPr>
            <a:r>
              <a:rPr lang="fi-FI" sz="1200" dirty="0">
                <a:solidFill>
                  <a:schemeClr val="tx1"/>
                </a:solidFill>
              </a:rPr>
              <a:t>Hyväksyttävyys (BD-toimet)</a:t>
            </a:r>
          </a:p>
          <a:p>
            <a:pPr marL="285750" indent="-285750">
              <a:spcBef>
                <a:spcPts val="0"/>
              </a:spcBef>
              <a:spcAft>
                <a:spcPts val="300"/>
              </a:spcAft>
              <a:buFont typeface="Arial" panose="020B0604020202020204" pitchFamily="34" charset="0"/>
              <a:buChar char="•"/>
            </a:pPr>
            <a:r>
              <a:rPr lang="fi-FI" sz="1200" dirty="0" err="1">
                <a:solidFill>
                  <a:schemeClr val="tx1"/>
                </a:solidFill>
              </a:rPr>
              <a:t>Eu</a:t>
            </a:r>
            <a:r>
              <a:rPr lang="fi-FI" sz="1200" dirty="0">
                <a:solidFill>
                  <a:schemeClr val="tx1"/>
                </a:solidFill>
              </a:rPr>
              <a:t>-politiikat</a:t>
            </a:r>
          </a:p>
          <a:p>
            <a:pPr lvl="1">
              <a:spcBef>
                <a:spcPts val="0"/>
              </a:spcBef>
              <a:spcAft>
                <a:spcPts val="300"/>
              </a:spcAft>
            </a:pPr>
            <a:endParaRPr lang="fi-FI" sz="1600" dirty="0">
              <a:solidFill>
                <a:schemeClr val="tx1"/>
              </a:solidFill>
            </a:endParaRPr>
          </a:p>
          <a:p>
            <a:pPr>
              <a:spcBef>
                <a:spcPts val="0"/>
              </a:spcBef>
              <a:spcAft>
                <a:spcPts val="300"/>
              </a:spcAft>
            </a:pPr>
            <a:r>
              <a:rPr lang="fi-FI" sz="1600" b="1" dirty="0">
                <a:solidFill>
                  <a:schemeClr val="tx1"/>
                </a:solidFill>
              </a:rPr>
              <a:t>Uudenlaisteet ansaintalogiikoiden syntyminen metsänomistajille</a:t>
            </a:r>
          </a:p>
          <a:p>
            <a:pPr marL="285750" indent="-285750">
              <a:spcBef>
                <a:spcPts val="0"/>
              </a:spcBef>
              <a:spcAft>
                <a:spcPts val="300"/>
              </a:spcAft>
              <a:buFont typeface="Arial" panose="020B0604020202020204" pitchFamily="34" charset="0"/>
              <a:buChar char="•"/>
            </a:pPr>
            <a:r>
              <a:rPr lang="fi-FI" sz="1200" dirty="0">
                <a:solidFill>
                  <a:schemeClr val="tx1"/>
                </a:solidFill>
              </a:rPr>
              <a:t>Biodiversiteettitoimet</a:t>
            </a:r>
          </a:p>
          <a:p>
            <a:pPr marL="285750" indent="-285750">
              <a:spcBef>
                <a:spcPts val="0"/>
              </a:spcBef>
              <a:spcAft>
                <a:spcPts val="300"/>
              </a:spcAft>
              <a:buFont typeface="Arial" panose="020B0604020202020204" pitchFamily="34" charset="0"/>
              <a:buChar char="•"/>
            </a:pPr>
            <a:r>
              <a:rPr lang="fi-FI" sz="1200" dirty="0">
                <a:solidFill>
                  <a:schemeClr val="tx1"/>
                </a:solidFill>
              </a:rPr>
              <a:t>hiilensidonta</a:t>
            </a:r>
          </a:p>
          <a:p>
            <a:pPr>
              <a:spcBef>
                <a:spcPts val="0"/>
              </a:spcBef>
              <a:spcAft>
                <a:spcPts val="300"/>
              </a:spcAft>
            </a:pPr>
            <a:endParaRPr lang="fi-FI" sz="1600" dirty="0">
              <a:solidFill>
                <a:schemeClr val="tx1"/>
              </a:solidFill>
            </a:endParaRPr>
          </a:p>
          <a:p>
            <a:pPr>
              <a:spcBef>
                <a:spcPts val="0"/>
              </a:spcBef>
              <a:spcAft>
                <a:spcPts val="300"/>
              </a:spcAft>
            </a:pPr>
            <a:r>
              <a:rPr lang="fi-FI" sz="1600" b="1" dirty="0">
                <a:solidFill>
                  <a:schemeClr val="tx1"/>
                </a:solidFill>
              </a:rPr>
              <a:t>Vahva kansallinen panostus tutkimus- ja innovaatiotoimintaan</a:t>
            </a:r>
          </a:p>
          <a:p>
            <a:pPr>
              <a:spcBef>
                <a:spcPts val="0"/>
              </a:spcBef>
              <a:spcAft>
                <a:spcPts val="300"/>
              </a:spcAft>
            </a:pPr>
            <a:endParaRPr lang="fi-FI" sz="1600" dirty="0">
              <a:solidFill>
                <a:schemeClr val="tx1"/>
              </a:solidFill>
            </a:endParaRPr>
          </a:p>
          <a:p>
            <a:pPr>
              <a:spcBef>
                <a:spcPts val="0"/>
              </a:spcBef>
              <a:spcAft>
                <a:spcPts val="300"/>
              </a:spcAft>
            </a:pPr>
            <a:r>
              <a:rPr lang="fi-FI" sz="1600" b="1" dirty="0">
                <a:solidFill>
                  <a:schemeClr val="tx1"/>
                </a:solidFill>
              </a:rPr>
              <a:t>Vahva innovaatio- ja teollisuuspolitiikka investointien kotiuttamiseen</a:t>
            </a:r>
          </a:p>
          <a:p>
            <a:pPr>
              <a:spcBef>
                <a:spcPts val="0"/>
              </a:spcBef>
              <a:spcAft>
                <a:spcPts val="300"/>
              </a:spcAft>
            </a:pPr>
            <a:endParaRPr lang="fi-FI" dirty="0">
              <a:solidFill>
                <a:schemeClr val="tx1"/>
              </a:solidFill>
            </a:endParaRPr>
          </a:p>
        </p:txBody>
      </p:sp>
      <p:pic>
        <p:nvPicPr>
          <p:cNvPr id="11" name="Picture Placeholder 10" descr="Rows of small plants in a tray&#10;&#10;Description automatically generated with medium confidence">
            <a:extLst>
              <a:ext uri="{FF2B5EF4-FFF2-40B4-BE49-F238E27FC236}">
                <a16:creationId xmlns:a16="http://schemas.microsoft.com/office/drawing/2014/main" id="{8CC304A1-A15D-F296-FFC1-293D3DC3C41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7099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7B614C-4CBA-D4BA-29B9-4BCA415A5397}"/>
              </a:ext>
            </a:extLst>
          </p:cNvPr>
          <p:cNvSpPr>
            <a:spLocks noGrp="1"/>
          </p:cNvSpPr>
          <p:nvPr>
            <p:ph type="ctrTitle"/>
          </p:nvPr>
        </p:nvSpPr>
        <p:spPr/>
        <p:txBody>
          <a:bodyPr/>
          <a:lstStyle/>
          <a:p>
            <a:r>
              <a:rPr lang="fi-FI" dirty="0"/>
              <a:t>Kiitos!</a:t>
            </a:r>
          </a:p>
        </p:txBody>
      </p:sp>
      <p:pic>
        <p:nvPicPr>
          <p:cNvPr id="13" name="Picture Placeholder 12" descr="A close-up of a pine tree&#10;&#10;Description automatically generated">
            <a:extLst>
              <a:ext uri="{FF2B5EF4-FFF2-40B4-BE49-F238E27FC236}">
                <a16:creationId xmlns:a16="http://schemas.microsoft.com/office/drawing/2014/main" id="{B86144DA-F72E-A863-6E66-66AD39CD8FC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7923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A028E28-5C2E-B57A-4414-415F672414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853121">
            <a:off x="3622472" y="719353"/>
            <a:ext cx="5074057" cy="4851687"/>
          </a:xfrm>
          <a:prstGeom prst="rect">
            <a:avLst/>
          </a:prstGeom>
        </p:spPr>
      </p:pic>
      <p:sp>
        <p:nvSpPr>
          <p:cNvPr id="439" name="Otsikko 438">
            <a:extLst>
              <a:ext uri="{FF2B5EF4-FFF2-40B4-BE49-F238E27FC236}">
                <a16:creationId xmlns:a16="http://schemas.microsoft.com/office/drawing/2014/main" id="{57049CA3-701E-9D88-DF0D-1379A74E2737}"/>
              </a:ext>
            </a:extLst>
          </p:cNvPr>
          <p:cNvSpPr>
            <a:spLocks noGrp="1"/>
          </p:cNvSpPr>
          <p:nvPr>
            <p:ph type="title"/>
          </p:nvPr>
        </p:nvSpPr>
        <p:spPr>
          <a:xfrm>
            <a:off x="1664241" y="2948721"/>
            <a:ext cx="8863518" cy="1324549"/>
          </a:xfrm>
        </p:spPr>
        <p:txBody>
          <a:bodyPr>
            <a:noAutofit/>
          </a:bodyPr>
          <a:lstStyle/>
          <a:p>
            <a:pPr algn="ctr"/>
            <a:r>
              <a:rPr lang="fi-FI" sz="3800" b="1" dirty="0">
                <a:solidFill>
                  <a:prstClr val="white"/>
                </a:solidFill>
                <a:ea typeface="ＭＳ Ｐゴシック" pitchFamily="34" charset="-128"/>
                <a:cs typeface="Arial" charset="0"/>
              </a:rPr>
              <a:t>Metsäbiotalouden</a:t>
            </a:r>
            <a:r>
              <a:rPr lang="fi-FI" sz="3800" dirty="0">
                <a:solidFill>
                  <a:schemeClr val="bg1"/>
                </a:solidFill>
              </a:rPr>
              <a:t> </a:t>
            </a:r>
            <a:r>
              <a:rPr lang="fi-FI" sz="3800" dirty="0">
                <a:solidFill>
                  <a:schemeClr val="accent1"/>
                </a:solidFill>
              </a:rPr>
              <a:t>pelikenttä</a:t>
            </a:r>
            <a:r>
              <a:rPr lang="fi-FI" sz="3800" dirty="0">
                <a:solidFill>
                  <a:schemeClr val="bg1"/>
                </a:solidFill>
              </a:rPr>
              <a:t> </a:t>
            </a:r>
            <a:br>
              <a:rPr lang="fi-FI" sz="3800" dirty="0">
                <a:solidFill>
                  <a:schemeClr val="bg1"/>
                </a:solidFill>
              </a:rPr>
            </a:br>
            <a:r>
              <a:rPr lang="fi-FI" sz="3800" dirty="0">
                <a:solidFill>
                  <a:schemeClr val="bg1"/>
                </a:solidFill>
              </a:rPr>
              <a:t>on monimutkainen </a:t>
            </a:r>
          </a:p>
        </p:txBody>
      </p:sp>
      <p:sp>
        <p:nvSpPr>
          <p:cNvPr id="2" name="TextBox 1">
            <a:extLst>
              <a:ext uri="{FF2B5EF4-FFF2-40B4-BE49-F238E27FC236}">
                <a16:creationId xmlns:a16="http://schemas.microsoft.com/office/drawing/2014/main" id="{384AC5A7-DFA7-8A8B-3508-DEF9C6610D14}"/>
              </a:ext>
            </a:extLst>
          </p:cNvPr>
          <p:cNvSpPr txBox="1"/>
          <p:nvPr/>
        </p:nvSpPr>
        <p:spPr>
          <a:xfrm>
            <a:off x="3296401" y="2194944"/>
            <a:ext cx="17200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800" b="1" i="0" u="none" strike="noStrike" kern="1200" cap="none" spc="0" normalizeH="0" baseline="0" noProof="0" dirty="0">
                <a:ln>
                  <a:noFill/>
                </a:ln>
                <a:solidFill>
                  <a:srgbClr val="E07400"/>
                </a:solidFill>
                <a:effectLst/>
                <a:uLnTx/>
                <a:uFillTx/>
                <a:latin typeface="Segoe UI"/>
                <a:ea typeface="+mn-ea"/>
                <a:cs typeface="+mn-cs"/>
              </a:rPr>
              <a:t>TALOUS</a:t>
            </a:r>
          </a:p>
        </p:txBody>
      </p:sp>
      <p:sp>
        <p:nvSpPr>
          <p:cNvPr id="3" name="TextBox 2">
            <a:extLst>
              <a:ext uri="{FF2B5EF4-FFF2-40B4-BE49-F238E27FC236}">
                <a16:creationId xmlns:a16="http://schemas.microsoft.com/office/drawing/2014/main" id="{A018C434-84DD-12B6-DBA6-0A2F829D9B64}"/>
              </a:ext>
            </a:extLst>
          </p:cNvPr>
          <p:cNvSpPr txBox="1"/>
          <p:nvPr/>
        </p:nvSpPr>
        <p:spPr>
          <a:xfrm>
            <a:off x="5962414" y="1094524"/>
            <a:ext cx="21138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800" b="1" i="0" u="none" strike="noStrike" kern="1200" cap="none" spc="0" normalizeH="0" baseline="0" noProof="0" dirty="0">
                <a:ln>
                  <a:noFill/>
                </a:ln>
                <a:solidFill>
                  <a:srgbClr val="E07400"/>
                </a:solidFill>
                <a:effectLst/>
                <a:uLnTx/>
                <a:uFillTx/>
                <a:latin typeface="Segoe UI"/>
                <a:ea typeface="+mn-ea"/>
                <a:cs typeface="+mn-cs"/>
              </a:rPr>
              <a:t>YHTEISKUNTA</a:t>
            </a:r>
          </a:p>
        </p:txBody>
      </p:sp>
      <p:sp>
        <p:nvSpPr>
          <p:cNvPr id="4" name="TextBox 3">
            <a:extLst>
              <a:ext uri="{FF2B5EF4-FFF2-40B4-BE49-F238E27FC236}">
                <a16:creationId xmlns:a16="http://schemas.microsoft.com/office/drawing/2014/main" id="{AA19C934-699B-D34F-18CB-8819203201C9}"/>
              </a:ext>
            </a:extLst>
          </p:cNvPr>
          <p:cNvSpPr txBox="1"/>
          <p:nvPr/>
        </p:nvSpPr>
        <p:spPr>
          <a:xfrm>
            <a:off x="5507624" y="4580204"/>
            <a:ext cx="17200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800" b="1" i="0" u="none" strike="noStrike" kern="1200" cap="none" spc="0" normalizeH="0" baseline="0" noProof="0" dirty="0">
                <a:ln>
                  <a:noFill/>
                </a:ln>
                <a:solidFill>
                  <a:srgbClr val="E07400"/>
                </a:solidFill>
                <a:effectLst/>
                <a:uLnTx/>
                <a:uFillTx/>
                <a:latin typeface="Segoe UI"/>
                <a:ea typeface="+mn-ea"/>
                <a:cs typeface="+mn-cs"/>
              </a:rPr>
              <a:t>YMPÄRISTÖ</a:t>
            </a:r>
          </a:p>
        </p:txBody>
      </p:sp>
      <p:sp>
        <p:nvSpPr>
          <p:cNvPr id="440" name="Tekstiruutu 439">
            <a:extLst>
              <a:ext uri="{FF2B5EF4-FFF2-40B4-BE49-F238E27FC236}">
                <a16:creationId xmlns:a16="http://schemas.microsoft.com/office/drawing/2014/main" id="{2F850A50-9B91-42DC-2FD9-745DE73013A1}"/>
              </a:ext>
            </a:extLst>
          </p:cNvPr>
          <p:cNvSpPr txBox="1"/>
          <p:nvPr/>
        </p:nvSpPr>
        <p:spPr>
          <a:xfrm>
            <a:off x="6777098" y="5974416"/>
            <a:ext cx="21885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Vihreä siirtymä ja energiamurros</a:t>
            </a:r>
          </a:p>
        </p:txBody>
      </p:sp>
      <p:sp>
        <p:nvSpPr>
          <p:cNvPr id="441" name="Tekstiruutu 440">
            <a:extLst>
              <a:ext uri="{FF2B5EF4-FFF2-40B4-BE49-F238E27FC236}">
                <a16:creationId xmlns:a16="http://schemas.microsoft.com/office/drawing/2014/main" id="{B6E6DAAD-8345-2E91-0756-BC470E0A4B81}"/>
              </a:ext>
            </a:extLst>
          </p:cNvPr>
          <p:cNvSpPr txBox="1"/>
          <p:nvPr/>
        </p:nvSpPr>
        <p:spPr>
          <a:xfrm>
            <a:off x="2493793" y="5319545"/>
            <a:ext cx="20996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Luontokato ja luonnonvarojen niukkuus</a:t>
            </a:r>
          </a:p>
        </p:txBody>
      </p:sp>
      <p:sp>
        <p:nvSpPr>
          <p:cNvPr id="442" name="Tekstiruutu 441">
            <a:extLst>
              <a:ext uri="{FF2B5EF4-FFF2-40B4-BE49-F238E27FC236}">
                <a16:creationId xmlns:a16="http://schemas.microsoft.com/office/drawing/2014/main" id="{AE018EBA-FE3D-F1F8-6B72-42D8CF7602FA}"/>
              </a:ext>
            </a:extLst>
          </p:cNvPr>
          <p:cNvSpPr txBox="1"/>
          <p:nvPr/>
        </p:nvSpPr>
        <p:spPr>
          <a:xfrm>
            <a:off x="1010252" y="4292313"/>
            <a:ext cx="209963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Ilmastonmuutos</a:t>
            </a:r>
          </a:p>
        </p:txBody>
      </p:sp>
      <p:sp>
        <p:nvSpPr>
          <p:cNvPr id="443" name="Tekstiruutu 442">
            <a:extLst>
              <a:ext uri="{FF2B5EF4-FFF2-40B4-BE49-F238E27FC236}">
                <a16:creationId xmlns:a16="http://schemas.microsoft.com/office/drawing/2014/main" id="{8D45B878-0F40-A649-8F87-83FE4FADBFFB}"/>
              </a:ext>
            </a:extLst>
          </p:cNvPr>
          <p:cNvSpPr txBox="1"/>
          <p:nvPr/>
        </p:nvSpPr>
        <p:spPr>
          <a:xfrm>
            <a:off x="580597" y="2641787"/>
            <a:ext cx="20996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Teknologian ja talouden murrokset</a:t>
            </a:r>
          </a:p>
        </p:txBody>
      </p:sp>
      <p:sp>
        <p:nvSpPr>
          <p:cNvPr id="444" name="Tekstiruutu 443">
            <a:extLst>
              <a:ext uri="{FF2B5EF4-FFF2-40B4-BE49-F238E27FC236}">
                <a16:creationId xmlns:a16="http://schemas.microsoft.com/office/drawing/2014/main" id="{B26C7E05-EA7A-C675-37D9-85428185AE42}"/>
              </a:ext>
            </a:extLst>
          </p:cNvPr>
          <p:cNvSpPr txBox="1"/>
          <p:nvPr/>
        </p:nvSpPr>
        <p:spPr>
          <a:xfrm>
            <a:off x="1622129" y="1058897"/>
            <a:ext cx="1734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Hyvinvoinnin ja työn murros</a:t>
            </a:r>
          </a:p>
        </p:txBody>
      </p:sp>
      <p:sp>
        <p:nvSpPr>
          <p:cNvPr id="445" name="Tekstiruutu 444">
            <a:extLst>
              <a:ext uri="{FF2B5EF4-FFF2-40B4-BE49-F238E27FC236}">
                <a16:creationId xmlns:a16="http://schemas.microsoft.com/office/drawing/2014/main" id="{D5C9A678-5450-D055-9BAE-885CDB9EE775}"/>
              </a:ext>
            </a:extLst>
          </p:cNvPr>
          <p:cNvSpPr txBox="1"/>
          <p:nvPr/>
        </p:nvSpPr>
        <p:spPr>
          <a:xfrm>
            <a:off x="8289508" y="1206590"/>
            <a:ext cx="20285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Huoltovarmuus</a:t>
            </a:r>
          </a:p>
        </p:txBody>
      </p:sp>
      <p:sp>
        <p:nvSpPr>
          <p:cNvPr id="446" name="Tekstiruutu 445">
            <a:extLst>
              <a:ext uri="{FF2B5EF4-FFF2-40B4-BE49-F238E27FC236}">
                <a16:creationId xmlns:a16="http://schemas.microsoft.com/office/drawing/2014/main" id="{1E484F62-BBF8-B57F-FD7B-56F3189FE897}"/>
              </a:ext>
            </a:extLst>
          </p:cNvPr>
          <p:cNvSpPr txBox="1"/>
          <p:nvPr/>
        </p:nvSpPr>
        <p:spPr>
          <a:xfrm>
            <a:off x="9434358" y="2764897"/>
            <a:ext cx="16423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Väestön kasvu</a:t>
            </a:r>
          </a:p>
        </p:txBody>
      </p:sp>
      <p:sp>
        <p:nvSpPr>
          <p:cNvPr id="447" name="Tekstiruutu 446">
            <a:extLst>
              <a:ext uri="{FF2B5EF4-FFF2-40B4-BE49-F238E27FC236}">
                <a16:creationId xmlns:a16="http://schemas.microsoft.com/office/drawing/2014/main" id="{0A47D614-00D7-48DF-836F-49AD09C84A5D}"/>
              </a:ext>
            </a:extLst>
          </p:cNvPr>
          <p:cNvSpPr txBox="1"/>
          <p:nvPr/>
        </p:nvSpPr>
        <p:spPr>
          <a:xfrm>
            <a:off x="8711478" y="4687816"/>
            <a:ext cx="16423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Segoe UI"/>
                <a:ea typeface="+mn-ea"/>
                <a:cs typeface="+mn-cs"/>
              </a:rPr>
              <a:t>Globaalit jännitteet ja politiikat</a:t>
            </a:r>
          </a:p>
        </p:txBody>
      </p:sp>
      <p:pic>
        <p:nvPicPr>
          <p:cNvPr id="454" name="Kuva 453">
            <a:extLst>
              <a:ext uri="{FF2B5EF4-FFF2-40B4-BE49-F238E27FC236}">
                <a16:creationId xmlns:a16="http://schemas.microsoft.com/office/drawing/2014/main" id="{ABE0C60A-649A-6B46-F892-B9A5A6CB8CB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95247" y="1470418"/>
            <a:ext cx="1906058" cy="1324549"/>
          </a:xfrm>
          <a:prstGeom prst="rect">
            <a:avLst/>
          </a:prstGeom>
        </p:spPr>
      </p:pic>
      <p:sp>
        <p:nvSpPr>
          <p:cNvPr id="5" name="TextBox 4">
            <a:extLst>
              <a:ext uri="{FF2B5EF4-FFF2-40B4-BE49-F238E27FC236}">
                <a16:creationId xmlns:a16="http://schemas.microsoft.com/office/drawing/2014/main" id="{58923C4F-06DD-C6F4-7795-3C55AADD08FD}"/>
              </a:ext>
            </a:extLst>
          </p:cNvPr>
          <p:cNvSpPr txBox="1"/>
          <p:nvPr/>
        </p:nvSpPr>
        <p:spPr>
          <a:xfrm rot="16200000">
            <a:off x="10718148" y="5407835"/>
            <a:ext cx="245444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lumMod val="65000"/>
                  </a:prstClr>
                </a:solidFill>
                <a:effectLst/>
                <a:uLnTx/>
                <a:uFillTx/>
                <a:latin typeface="Segoe UI"/>
                <a:ea typeface="+mn-ea"/>
                <a:cs typeface="+mn-cs"/>
              </a:rPr>
              <a:t>Photo by Eugene </a:t>
            </a:r>
            <a:r>
              <a:rPr kumimoji="0" lang="en-GB" sz="800" b="0" i="0" u="none" strike="noStrike" kern="1200" cap="none" spc="0" normalizeH="0" baseline="0" noProof="0" dirty="0" err="1">
                <a:ln>
                  <a:noFill/>
                </a:ln>
                <a:solidFill>
                  <a:prstClr val="white">
                    <a:lumMod val="65000"/>
                  </a:prstClr>
                </a:solidFill>
                <a:effectLst/>
                <a:uLnTx/>
                <a:uFillTx/>
                <a:latin typeface="Segoe UI"/>
                <a:ea typeface="+mn-ea"/>
                <a:cs typeface="+mn-cs"/>
              </a:rPr>
              <a:t>Golovesov</a:t>
            </a:r>
            <a:r>
              <a:rPr kumimoji="0" lang="en-GB" sz="800" b="0" i="0" u="none" strike="noStrike" kern="1200" cap="none" spc="0" normalizeH="0" baseline="0" noProof="0" dirty="0">
                <a:ln>
                  <a:noFill/>
                </a:ln>
                <a:solidFill>
                  <a:prstClr val="white">
                    <a:lumMod val="65000"/>
                  </a:prstClr>
                </a:solidFill>
                <a:effectLst/>
                <a:uLnTx/>
                <a:uFillTx/>
                <a:latin typeface="Segoe UI"/>
                <a:ea typeface="+mn-ea"/>
                <a:cs typeface="+mn-cs"/>
              </a:rPr>
              <a:t> on </a:t>
            </a:r>
            <a:r>
              <a:rPr kumimoji="0" lang="en-GB" sz="800" b="0" i="0" u="none" strike="noStrike" kern="1200" cap="none" spc="0" normalizeH="0" baseline="0" noProof="0" dirty="0" err="1">
                <a:ln>
                  <a:noFill/>
                </a:ln>
                <a:solidFill>
                  <a:prstClr val="white">
                    <a:lumMod val="65000"/>
                  </a:prstClr>
                </a:solidFill>
                <a:effectLst/>
                <a:uLnTx/>
                <a:uFillTx/>
                <a:latin typeface="Segoe UI"/>
                <a:ea typeface="+mn-ea"/>
                <a:cs typeface="+mn-cs"/>
              </a:rPr>
              <a:t>Unsplash</a:t>
            </a:r>
            <a:r>
              <a:rPr kumimoji="0" lang="en-GB" sz="800" b="0" i="0" u="none" strike="noStrike" kern="1200" cap="none" spc="0" normalizeH="0" baseline="0" noProof="0" dirty="0">
                <a:ln>
                  <a:noFill/>
                </a:ln>
                <a:solidFill>
                  <a:prstClr val="white">
                    <a:lumMod val="65000"/>
                  </a:prstClr>
                </a:solidFill>
                <a:effectLst/>
                <a:uLnTx/>
                <a:uFillTx/>
                <a:latin typeface="Segoe UI"/>
                <a:ea typeface="+mn-ea"/>
                <a:cs typeface="+mn-cs"/>
              </a:rPr>
              <a:t> </a:t>
            </a:r>
            <a:endParaRPr kumimoji="0" lang="en-FI" sz="800" b="0" i="0" u="none" strike="noStrike" kern="1200" cap="none" spc="0" normalizeH="0" baseline="0" noProof="0" dirty="0">
              <a:ln>
                <a:noFill/>
              </a:ln>
              <a:solidFill>
                <a:prstClr val="white">
                  <a:lumMod val="65000"/>
                </a:prstClr>
              </a:solidFill>
              <a:effectLst/>
              <a:uLnTx/>
              <a:uFillTx/>
              <a:latin typeface="Segoe UI"/>
              <a:ea typeface="+mn-ea"/>
              <a:cs typeface="+mn-cs"/>
            </a:endParaRPr>
          </a:p>
        </p:txBody>
      </p:sp>
      <p:sp>
        <p:nvSpPr>
          <p:cNvPr id="10" name="Vapaamuotoinen: Muoto 762">
            <a:extLst>
              <a:ext uri="{FF2B5EF4-FFF2-40B4-BE49-F238E27FC236}">
                <a16:creationId xmlns:a16="http://schemas.microsoft.com/office/drawing/2014/main" id="{570F66F0-79FB-6449-E9DF-6AD8C38209CF}"/>
              </a:ext>
              <a:ext uri="{C183D7F6-B498-43B3-948B-1728B52AA6E4}">
                <adec:decorative xmlns:adec="http://schemas.microsoft.com/office/drawing/2017/decorative" val="1"/>
              </a:ext>
            </a:extLst>
          </p:cNvPr>
          <p:cNvSpPr/>
          <p:nvPr/>
        </p:nvSpPr>
        <p:spPr>
          <a:xfrm flipH="1">
            <a:off x="1369628" y="1921152"/>
            <a:ext cx="457942" cy="682219"/>
          </a:xfrm>
          <a:custGeom>
            <a:avLst/>
            <a:gdLst>
              <a:gd name="connsiteX0" fmla="*/ 292230 w 733639"/>
              <a:gd name="connsiteY0" fmla="*/ 798935 h 1092939"/>
              <a:gd name="connsiteX1" fmla="*/ 277669 w 733639"/>
              <a:gd name="connsiteY1" fmla="*/ 809783 h 1092939"/>
              <a:gd name="connsiteX2" fmla="*/ 206250 w 733639"/>
              <a:gd name="connsiteY2" fmla="*/ 1060078 h 1092939"/>
              <a:gd name="connsiteX3" fmla="*/ 206250 w 733639"/>
              <a:gd name="connsiteY3" fmla="*/ 1062189 h 1092939"/>
              <a:gd name="connsiteX4" fmla="*/ 208361 w 733639"/>
              <a:gd name="connsiteY4" fmla="*/ 1062626 h 1092939"/>
              <a:gd name="connsiteX5" fmla="*/ 431865 w 733639"/>
              <a:gd name="connsiteY5" fmla="*/ 1062626 h 1092939"/>
              <a:gd name="connsiteX6" fmla="*/ 439145 w 733639"/>
              <a:gd name="connsiteY6" fmla="*/ 1055345 h 1092939"/>
              <a:gd name="connsiteX7" fmla="*/ 439145 w 733639"/>
              <a:gd name="connsiteY7" fmla="*/ 806506 h 1092939"/>
              <a:gd name="connsiteX8" fmla="*/ 431865 w 733639"/>
              <a:gd name="connsiteY8" fmla="*/ 799226 h 1092939"/>
              <a:gd name="connsiteX9" fmla="*/ 617002 w 733639"/>
              <a:gd name="connsiteY9" fmla="*/ 798352 h 1092939"/>
              <a:gd name="connsiteX10" fmla="*/ 477367 w 733639"/>
              <a:gd name="connsiteY10" fmla="*/ 798935 h 1092939"/>
              <a:gd name="connsiteX11" fmla="*/ 470087 w 733639"/>
              <a:gd name="connsiteY11" fmla="*/ 806215 h 1092939"/>
              <a:gd name="connsiteX12" fmla="*/ 470087 w 733639"/>
              <a:gd name="connsiteY12" fmla="*/ 1054763 h 1092939"/>
              <a:gd name="connsiteX13" fmla="*/ 477367 w 733639"/>
              <a:gd name="connsiteY13" fmla="*/ 1062044 h 1092939"/>
              <a:gd name="connsiteX14" fmla="*/ 700871 w 733639"/>
              <a:gd name="connsiteY14" fmla="*/ 1062044 h 1092939"/>
              <a:gd name="connsiteX15" fmla="*/ 702982 w 733639"/>
              <a:gd name="connsiteY15" fmla="*/ 1061679 h 1092939"/>
              <a:gd name="connsiteX16" fmla="*/ 702982 w 733639"/>
              <a:gd name="connsiteY16" fmla="*/ 1059495 h 1092939"/>
              <a:gd name="connsiteX17" fmla="*/ 631563 w 733639"/>
              <a:gd name="connsiteY17" fmla="*/ 809200 h 1092939"/>
              <a:gd name="connsiteX18" fmla="*/ 617002 w 733639"/>
              <a:gd name="connsiteY18" fmla="*/ 798352 h 1092939"/>
              <a:gd name="connsiteX19" fmla="*/ 269947 w 733639"/>
              <a:gd name="connsiteY19" fmla="*/ 712639 h 1092939"/>
              <a:gd name="connsiteX20" fmla="*/ 640002 w 733639"/>
              <a:gd name="connsiteY20" fmla="*/ 712639 h 1092939"/>
              <a:gd name="connsiteX21" fmla="*/ 640002 w 733639"/>
              <a:gd name="connsiteY21" fmla="*/ 776341 h 1092939"/>
              <a:gd name="connsiteX22" fmla="*/ 638968 w 733639"/>
              <a:gd name="connsiteY22" fmla="*/ 776341 h 1092939"/>
              <a:gd name="connsiteX23" fmla="*/ 644058 w 733639"/>
              <a:gd name="connsiteY23" fmla="*/ 778123 h 1092939"/>
              <a:gd name="connsiteX24" fmla="*/ 660684 w 733639"/>
              <a:gd name="connsiteY24" fmla="*/ 801483 h 1092939"/>
              <a:gd name="connsiteX25" fmla="*/ 732030 w 733639"/>
              <a:gd name="connsiteY25" fmla="*/ 1051778 h 1092939"/>
              <a:gd name="connsiteX26" fmla="*/ 712155 w 733639"/>
              <a:gd name="connsiteY26" fmla="*/ 1091346 h 1092939"/>
              <a:gd name="connsiteX27" fmla="*/ 701016 w 733639"/>
              <a:gd name="connsiteY27" fmla="*/ 1092912 h 1092939"/>
              <a:gd name="connsiteX28" fmla="*/ 477367 w 733639"/>
              <a:gd name="connsiteY28" fmla="*/ 1092912 h 1092939"/>
              <a:gd name="connsiteX29" fmla="*/ 454726 w 733639"/>
              <a:gd name="connsiteY29" fmla="*/ 1083534 h 1092939"/>
              <a:gd name="connsiteX30" fmla="*/ 432084 w 733639"/>
              <a:gd name="connsiteY30" fmla="*/ 1092912 h 1092939"/>
              <a:gd name="connsiteX31" fmla="*/ 208580 w 733639"/>
              <a:gd name="connsiteY31" fmla="*/ 1092912 h 1092939"/>
              <a:gd name="connsiteX32" fmla="*/ 182298 w 733639"/>
              <a:gd name="connsiteY32" fmla="*/ 1080462 h 1092939"/>
              <a:gd name="connsiteX33" fmla="*/ 182079 w 733639"/>
              <a:gd name="connsiteY33" fmla="*/ 1080462 h 1092939"/>
              <a:gd name="connsiteX34" fmla="*/ 177347 w 733639"/>
              <a:gd name="connsiteY34" fmla="*/ 1051778 h 1092939"/>
              <a:gd name="connsiteX35" fmla="*/ 248766 w 733639"/>
              <a:gd name="connsiteY35" fmla="*/ 801483 h 1092939"/>
              <a:gd name="connsiteX36" fmla="*/ 265379 w 733639"/>
              <a:gd name="connsiteY36" fmla="*/ 778110 h 1092939"/>
              <a:gd name="connsiteX37" fmla="*/ 270440 w 733639"/>
              <a:gd name="connsiteY37" fmla="*/ 776341 h 1092939"/>
              <a:gd name="connsiteX38" fmla="*/ 269947 w 733639"/>
              <a:gd name="connsiteY38" fmla="*/ 776341 h 1092939"/>
              <a:gd name="connsiteX39" fmla="*/ 343022 w 733639"/>
              <a:gd name="connsiteY39" fmla="*/ 578782 h 1092939"/>
              <a:gd name="connsiteX40" fmla="*/ 331768 w 733639"/>
              <a:gd name="connsiteY40" fmla="*/ 581990 h 1092939"/>
              <a:gd name="connsiteX41" fmla="*/ 335245 w 733639"/>
              <a:gd name="connsiteY41" fmla="*/ 581584 h 1092939"/>
              <a:gd name="connsiteX42" fmla="*/ 509982 w 733639"/>
              <a:gd name="connsiteY42" fmla="*/ 0 h 1092939"/>
              <a:gd name="connsiteX43" fmla="*/ 583539 w 733639"/>
              <a:gd name="connsiteY43" fmla="*/ 118169 h 1092939"/>
              <a:gd name="connsiteX44" fmla="*/ 587948 w 733639"/>
              <a:gd name="connsiteY44" fmla="*/ 134822 h 1092939"/>
              <a:gd name="connsiteX45" fmla="*/ 588974 w 733639"/>
              <a:gd name="connsiteY45" fmla="*/ 134248 h 1092939"/>
              <a:gd name="connsiteX46" fmla="*/ 588690 w 733639"/>
              <a:gd name="connsiteY46" fmla="*/ 137628 h 1092939"/>
              <a:gd name="connsiteX47" fmla="*/ 600877 w 733639"/>
              <a:gd name="connsiteY47" fmla="*/ 183663 h 1092939"/>
              <a:gd name="connsiteX48" fmla="*/ 575816 w 733639"/>
              <a:gd name="connsiteY48" fmla="*/ 381874 h 1092939"/>
              <a:gd name="connsiteX49" fmla="*/ 574281 w 733639"/>
              <a:gd name="connsiteY49" fmla="*/ 384595 h 1092939"/>
              <a:gd name="connsiteX50" fmla="*/ 573539 w 733639"/>
              <a:gd name="connsiteY50" fmla="*/ 386290 h 1092939"/>
              <a:gd name="connsiteX51" fmla="*/ 573539 w 733639"/>
              <a:gd name="connsiteY51" fmla="*/ 387018 h 1092939"/>
              <a:gd name="connsiteX52" fmla="*/ 572738 w 733639"/>
              <a:gd name="connsiteY52" fmla="*/ 388765 h 1092939"/>
              <a:gd name="connsiteX53" fmla="*/ 572738 w 733639"/>
              <a:gd name="connsiteY53" fmla="*/ 389712 h 1092939"/>
              <a:gd name="connsiteX54" fmla="*/ 571792 w 733639"/>
              <a:gd name="connsiteY54" fmla="*/ 391605 h 1092939"/>
              <a:gd name="connsiteX55" fmla="*/ 571283 w 733639"/>
              <a:gd name="connsiteY55" fmla="*/ 392624 h 1092939"/>
              <a:gd name="connsiteX56" fmla="*/ 570481 w 733639"/>
              <a:gd name="connsiteY56" fmla="*/ 394371 h 1092939"/>
              <a:gd name="connsiteX57" fmla="*/ 569972 w 733639"/>
              <a:gd name="connsiteY57" fmla="*/ 395391 h 1092939"/>
              <a:gd name="connsiteX58" fmla="*/ 569244 w 733639"/>
              <a:gd name="connsiteY58" fmla="*/ 396919 h 1092939"/>
              <a:gd name="connsiteX59" fmla="*/ 568807 w 733639"/>
              <a:gd name="connsiteY59" fmla="*/ 397793 h 1092939"/>
              <a:gd name="connsiteX60" fmla="*/ 567715 w 733639"/>
              <a:gd name="connsiteY60" fmla="*/ 399977 h 1092939"/>
              <a:gd name="connsiteX61" fmla="*/ 567133 w 733639"/>
              <a:gd name="connsiteY61" fmla="*/ 400996 h 1092939"/>
              <a:gd name="connsiteX62" fmla="*/ 566477 w 733639"/>
              <a:gd name="connsiteY62" fmla="*/ 402379 h 1092939"/>
              <a:gd name="connsiteX63" fmla="*/ 565895 w 733639"/>
              <a:gd name="connsiteY63" fmla="*/ 403472 h 1092939"/>
              <a:gd name="connsiteX64" fmla="*/ 564803 w 733639"/>
              <a:gd name="connsiteY64" fmla="*/ 405510 h 1092939"/>
              <a:gd name="connsiteX65" fmla="*/ 564221 w 733639"/>
              <a:gd name="connsiteY65" fmla="*/ 406675 h 1092939"/>
              <a:gd name="connsiteX66" fmla="*/ 563566 w 733639"/>
              <a:gd name="connsiteY66" fmla="*/ 407840 h 1092939"/>
              <a:gd name="connsiteX67" fmla="*/ 562910 w 733639"/>
              <a:gd name="connsiteY67" fmla="*/ 409078 h 1092939"/>
              <a:gd name="connsiteX68" fmla="*/ 562109 w 733639"/>
              <a:gd name="connsiteY68" fmla="*/ 410461 h 1092939"/>
              <a:gd name="connsiteX69" fmla="*/ 561163 w 733639"/>
              <a:gd name="connsiteY69" fmla="*/ 412135 h 1092939"/>
              <a:gd name="connsiteX70" fmla="*/ 560508 w 733639"/>
              <a:gd name="connsiteY70" fmla="*/ 413373 h 1092939"/>
              <a:gd name="connsiteX71" fmla="*/ 559780 w 733639"/>
              <a:gd name="connsiteY71" fmla="*/ 414610 h 1092939"/>
              <a:gd name="connsiteX72" fmla="*/ 559197 w 733639"/>
              <a:gd name="connsiteY72" fmla="*/ 415630 h 1092939"/>
              <a:gd name="connsiteX73" fmla="*/ 557960 w 733639"/>
              <a:gd name="connsiteY73" fmla="*/ 417814 h 1092939"/>
              <a:gd name="connsiteX74" fmla="*/ 557377 w 733639"/>
              <a:gd name="connsiteY74" fmla="*/ 418833 h 1092939"/>
              <a:gd name="connsiteX75" fmla="*/ 556649 w 733639"/>
              <a:gd name="connsiteY75" fmla="*/ 420070 h 1092939"/>
              <a:gd name="connsiteX76" fmla="*/ 555994 w 733639"/>
              <a:gd name="connsiteY76" fmla="*/ 421163 h 1092939"/>
              <a:gd name="connsiteX77" fmla="*/ 555120 w 733639"/>
              <a:gd name="connsiteY77" fmla="*/ 422546 h 1092939"/>
              <a:gd name="connsiteX78" fmla="*/ 554101 w 733639"/>
              <a:gd name="connsiteY78" fmla="*/ 424293 h 1092939"/>
              <a:gd name="connsiteX79" fmla="*/ 553373 w 733639"/>
              <a:gd name="connsiteY79" fmla="*/ 425458 h 1092939"/>
              <a:gd name="connsiteX80" fmla="*/ 552718 w 733639"/>
              <a:gd name="connsiteY80" fmla="*/ 426550 h 1092939"/>
              <a:gd name="connsiteX81" fmla="*/ 551917 w 733639"/>
              <a:gd name="connsiteY81" fmla="*/ 427787 h 1092939"/>
              <a:gd name="connsiteX82" fmla="*/ 551189 w 733639"/>
              <a:gd name="connsiteY82" fmla="*/ 428953 h 1092939"/>
              <a:gd name="connsiteX83" fmla="*/ 549951 w 733639"/>
              <a:gd name="connsiteY83" fmla="*/ 430918 h 1092939"/>
              <a:gd name="connsiteX84" fmla="*/ 549296 w 733639"/>
              <a:gd name="connsiteY84" fmla="*/ 431864 h 1092939"/>
              <a:gd name="connsiteX85" fmla="*/ 548495 w 733639"/>
              <a:gd name="connsiteY85" fmla="*/ 433175 h 1092939"/>
              <a:gd name="connsiteX86" fmla="*/ 547767 w 733639"/>
              <a:gd name="connsiteY86" fmla="*/ 434194 h 1092939"/>
              <a:gd name="connsiteX87" fmla="*/ 546457 w 733639"/>
              <a:gd name="connsiteY87" fmla="*/ 436160 h 1092939"/>
              <a:gd name="connsiteX88" fmla="*/ 545729 w 733639"/>
              <a:gd name="connsiteY88" fmla="*/ 437179 h 1092939"/>
              <a:gd name="connsiteX89" fmla="*/ 544928 w 733639"/>
              <a:gd name="connsiteY89" fmla="*/ 438417 h 1092939"/>
              <a:gd name="connsiteX90" fmla="*/ 544273 w 733639"/>
              <a:gd name="connsiteY90" fmla="*/ 439363 h 1092939"/>
              <a:gd name="connsiteX91" fmla="*/ 542817 w 733639"/>
              <a:gd name="connsiteY91" fmla="*/ 441474 h 1092939"/>
              <a:gd name="connsiteX92" fmla="*/ 542162 w 733639"/>
              <a:gd name="connsiteY92" fmla="*/ 442421 h 1092939"/>
              <a:gd name="connsiteX93" fmla="*/ 541215 w 733639"/>
              <a:gd name="connsiteY93" fmla="*/ 443731 h 1092939"/>
              <a:gd name="connsiteX94" fmla="*/ 540560 w 733639"/>
              <a:gd name="connsiteY94" fmla="*/ 444605 h 1092939"/>
              <a:gd name="connsiteX95" fmla="*/ 539686 w 733639"/>
              <a:gd name="connsiteY95" fmla="*/ 445916 h 1092939"/>
              <a:gd name="connsiteX96" fmla="*/ 538376 w 733639"/>
              <a:gd name="connsiteY96" fmla="*/ 447663 h 1092939"/>
              <a:gd name="connsiteX97" fmla="*/ 537502 w 733639"/>
              <a:gd name="connsiteY97" fmla="*/ 448900 h 1092939"/>
              <a:gd name="connsiteX98" fmla="*/ 536774 w 733639"/>
              <a:gd name="connsiteY98" fmla="*/ 449847 h 1092939"/>
              <a:gd name="connsiteX99" fmla="*/ 535828 w 733639"/>
              <a:gd name="connsiteY99" fmla="*/ 451084 h 1092939"/>
              <a:gd name="connsiteX100" fmla="*/ 535172 w 733639"/>
              <a:gd name="connsiteY100" fmla="*/ 452031 h 1092939"/>
              <a:gd name="connsiteX101" fmla="*/ 533571 w 733639"/>
              <a:gd name="connsiteY101" fmla="*/ 454142 h 1092939"/>
              <a:gd name="connsiteX102" fmla="*/ 532916 w 733639"/>
              <a:gd name="connsiteY102" fmla="*/ 454943 h 1092939"/>
              <a:gd name="connsiteX103" fmla="*/ 531896 w 733639"/>
              <a:gd name="connsiteY103" fmla="*/ 456181 h 1092939"/>
              <a:gd name="connsiteX104" fmla="*/ 531241 w 733639"/>
              <a:gd name="connsiteY104" fmla="*/ 457127 h 1092939"/>
              <a:gd name="connsiteX105" fmla="*/ 529566 w 733639"/>
              <a:gd name="connsiteY105" fmla="*/ 459165 h 1092939"/>
              <a:gd name="connsiteX106" fmla="*/ 528912 w 733639"/>
              <a:gd name="connsiteY106" fmla="*/ 460039 h 1092939"/>
              <a:gd name="connsiteX107" fmla="*/ 527892 w 733639"/>
              <a:gd name="connsiteY107" fmla="*/ 461350 h 1092939"/>
              <a:gd name="connsiteX108" fmla="*/ 527237 w 733639"/>
              <a:gd name="connsiteY108" fmla="*/ 462150 h 1092939"/>
              <a:gd name="connsiteX109" fmla="*/ 525708 w 733639"/>
              <a:gd name="connsiteY109" fmla="*/ 463898 h 1092939"/>
              <a:gd name="connsiteX110" fmla="*/ 524762 w 733639"/>
              <a:gd name="connsiteY110" fmla="*/ 465135 h 1092939"/>
              <a:gd name="connsiteX111" fmla="*/ 523815 w 733639"/>
              <a:gd name="connsiteY111" fmla="*/ 466227 h 1092939"/>
              <a:gd name="connsiteX112" fmla="*/ 523014 w 733639"/>
              <a:gd name="connsiteY112" fmla="*/ 467174 h 1092939"/>
              <a:gd name="connsiteX113" fmla="*/ 522068 w 733639"/>
              <a:gd name="connsiteY113" fmla="*/ 468338 h 1092939"/>
              <a:gd name="connsiteX114" fmla="*/ 520539 w 733639"/>
              <a:gd name="connsiteY114" fmla="*/ 470086 h 1092939"/>
              <a:gd name="connsiteX115" fmla="*/ 519593 w 733639"/>
              <a:gd name="connsiteY115" fmla="*/ 471105 h 1092939"/>
              <a:gd name="connsiteX116" fmla="*/ 518719 w 733639"/>
              <a:gd name="connsiteY116" fmla="*/ 472197 h 1092939"/>
              <a:gd name="connsiteX117" fmla="*/ 517772 w 733639"/>
              <a:gd name="connsiteY117" fmla="*/ 473217 h 1092939"/>
              <a:gd name="connsiteX118" fmla="*/ 516681 w 733639"/>
              <a:gd name="connsiteY118" fmla="*/ 474454 h 1092939"/>
              <a:gd name="connsiteX119" fmla="*/ 515370 w 733639"/>
              <a:gd name="connsiteY119" fmla="*/ 475910 h 1092939"/>
              <a:gd name="connsiteX120" fmla="*/ 514351 w 733639"/>
              <a:gd name="connsiteY120" fmla="*/ 477075 h 1092939"/>
              <a:gd name="connsiteX121" fmla="*/ 513477 w 733639"/>
              <a:gd name="connsiteY121" fmla="*/ 478021 h 1092939"/>
              <a:gd name="connsiteX122" fmla="*/ 512312 w 733639"/>
              <a:gd name="connsiteY122" fmla="*/ 479259 h 1092939"/>
              <a:gd name="connsiteX123" fmla="*/ 511221 w 733639"/>
              <a:gd name="connsiteY123" fmla="*/ 480424 h 1092939"/>
              <a:gd name="connsiteX124" fmla="*/ 509837 w 733639"/>
              <a:gd name="connsiteY124" fmla="*/ 481880 h 1092939"/>
              <a:gd name="connsiteX125" fmla="*/ 509036 w 733639"/>
              <a:gd name="connsiteY125" fmla="*/ 482754 h 1092939"/>
              <a:gd name="connsiteX126" fmla="*/ 507799 w 733639"/>
              <a:gd name="connsiteY126" fmla="*/ 483991 h 1092939"/>
              <a:gd name="connsiteX127" fmla="*/ 507071 w 733639"/>
              <a:gd name="connsiteY127" fmla="*/ 484792 h 1092939"/>
              <a:gd name="connsiteX128" fmla="*/ 505251 w 733639"/>
              <a:gd name="connsiteY128" fmla="*/ 486685 h 1092939"/>
              <a:gd name="connsiteX129" fmla="*/ 504522 w 733639"/>
              <a:gd name="connsiteY129" fmla="*/ 487413 h 1092939"/>
              <a:gd name="connsiteX130" fmla="*/ 503212 w 733639"/>
              <a:gd name="connsiteY130" fmla="*/ 488724 h 1092939"/>
              <a:gd name="connsiteX131" fmla="*/ 502484 w 733639"/>
              <a:gd name="connsiteY131" fmla="*/ 489451 h 1092939"/>
              <a:gd name="connsiteX132" fmla="*/ 500518 w 733639"/>
              <a:gd name="connsiteY132" fmla="*/ 491344 h 1092939"/>
              <a:gd name="connsiteX133" fmla="*/ 500009 w 733639"/>
              <a:gd name="connsiteY133" fmla="*/ 491854 h 1092939"/>
              <a:gd name="connsiteX134" fmla="*/ 498407 w 733639"/>
              <a:gd name="connsiteY134" fmla="*/ 493383 h 1092939"/>
              <a:gd name="connsiteX135" fmla="*/ 497752 w 733639"/>
              <a:gd name="connsiteY135" fmla="*/ 494038 h 1092939"/>
              <a:gd name="connsiteX136" fmla="*/ 495714 w 733639"/>
              <a:gd name="connsiteY136" fmla="*/ 496004 h 1092939"/>
              <a:gd name="connsiteX137" fmla="*/ 493893 w 733639"/>
              <a:gd name="connsiteY137" fmla="*/ 497751 h 1092939"/>
              <a:gd name="connsiteX138" fmla="*/ 491928 w 733639"/>
              <a:gd name="connsiteY138" fmla="*/ 499498 h 1092939"/>
              <a:gd name="connsiteX139" fmla="*/ 491315 w 733639"/>
              <a:gd name="connsiteY139" fmla="*/ 499963 h 1092939"/>
              <a:gd name="connsiteX140" fmla="*/ 500194 w 733639"/>
              <a:gd name="connsiteY140" fmla="*/ 513134 h 1092939"/>
              <a:gd name="connsiteX141" fmla="*/ 504084 w 733639"/>
              <a:gd name="connsiteY141" fmla="*/ 532405 h 1092939"/>
              <a:gd name="connsiteX142" fmla="*/ 489586 w 733639"/>
              <a:gd name="connsiteY142" fmla="*/ 567413 h 1092939"/>
              <a:gd name="connsiteX143" fmla="*/ 483695 w 733639"/>
              <a:gd name="connsiteY143" fmla="*/ 569852 h 1092939"/>
              <a:gd name="connsiteX144" fmla="*/ 483695 w 733639"/>
              <a:gd name="connsiteY144" fmla="*/ 633339 h 1092939"/>
              <a:gd name="connsiteX145" fmla="*/ 487684 w 733639"/>
              <a:gd name="connsiteY145" fmla="*/ 634141 h 1092939"/>
              <a:gd name="connsiteX146" fmla="*/ 539685 w 733639"/>
              <a:gd name="connsiteY146" fmla="*/ 712445 h 1092939"/>
              <a:gd name="connsiteX147" fmla="*/ 539685 w 733639"/>
              <a:gd name="connsiteY147" fmla="*/ 712518 h 1092939"/>
              <a:gd name="connsiteX148" fmla="*/ 369473 w 733639"/>
              <a:gd name="connsiteY148" fmla="*/ 712518 h 1092939"/>
              <a:gd name="connsiteX149" fmla="*/ 421406 w 733639"/>
              <a:gd name="connsiteY149" fmla="*/ 634167 h 1092939"/>
              <a:gd name="connsiteX150" fmla="*/ 426181 w 733639"/>
              <a:gd name="connsiteY150" fmla="*/ 633203 h 1092939"/>
              <a:gd name="connsiteX151" fmla="*/ 426181 w 733639"/>
              <a:gd name="connsiteY151" fmla="*/ 570150 h 1092939"/>
              <a:gd name="connsiteX152" fmla="*/ 419572 w 733639"/>
              <a:gd name="connsiteY152" fmla="*/ 567413 h 1092939"/>
              <a:gd name="connsiteX153" fmla="*/ 410297 w 733639"/>
              <a:gd name="connsiteY153" fmla="*/ 553656 h 1092939"/>
              <a:gd name="connsiteX154" fmla="*/ 403857 w 733639"/>
              <a:gd name="connsiteY154" fmla="*/ 556869 h 1092939"/>
              <a:gd name="connsiteX155" fmla="*/ 410534 w 733639"/>
              <a:gd name="connsiteY155" fmla="*/ 554464 h 1092939"/>
              <a:gd name="connsiteX156" fmla="*/ 410534 w 733639"/>
              <a:gd name="connsiteY156" fmla="*/ 555046 h 1092939"/>
              <a:gd name="connsiteX157" fmla="*/ 399973 w 733639"/>
              <a:gd name="connsiteY157" fmla="*/ 558807 h 1092939"/>
              <a:gd name="connsiteX158" fmla="*/ 382464 w 733639"/>
              <a:gd name="connsiteY158" fmla="*/ 567542 h 1092939"/>
              <a:gd name="connsiteX159" fmla="*/ 379230 w 733639"/>
              <a:gd name="connsiteY159" fmla="*/ 568463 h 1092939"/>
              <a:gd name="connsiteX160" fmla="*/ 377398 w 733639"/>
              <a:gd name="connsiteY160" fmla="*/ 569360 h 1092939"/>
              <a:gd name="connsiteX161" fmla="*/ 372130 w 733639"/>
              <a:gd name="connsiteY161" fmla="*/ 570487 h 1092939"/>
              <a:gd name="connsiteX162" fmla="*/ 347295 w 733639"/>
              <a:gd name="connsiteY162" fmla="*/ 577565 h 1092939"/>
              <a:gd name="connsiteX163" fmla="*/ 335207 w 733639"/>
              <a:gd name="connsiteY163" fmla="*/ 581869 h 1092939"/>
              <a:gd name="connsiteX164" fmla="*/ 330204 w 733639"/>
              <a:gd name="connsiteY164" fmla="*/ 582435 h 1092939"/>
              <a:gd name="connsiteX165" fmla="*/ 320483 w 733639"/>
              <a:gd name="connsiteY165" fmla="*/ 585206 h 1092939"/>
              <a:gd name="connsiteX166" fmla="*/ 290407 w 733639"/>
              <a:gd name="connsiteY166" fmla="*/ 587971 h 1092939"/>
              <a:gd name="connsiteX167" fmla="*/ 278426 w 733639"/>
              <a:gd name="connsiteY167" fmla="*/ 590534 h 1092939"/>
              <a:gd name="connsiteX168" fmla="*/ 269786 w 733639"/>
              <a:gd name="connsiteY168" fmla="*/ 589866 h 1092939"/>
              <a:gd name="connsiteX169" fmla="*/ 255756 w 733639"/>
              <a:gd name="connsiteY169" fmla="*/ 591156 h 1092939"/>
              <a:gd name="connsiteX170" fmla="*/ 253936 w 733639"/>
              <a:gd name="connsiteY170" fmla="*/ 591156 h 1092939"/>
              <a:gd name="connsiteX171" fmla="*/ 188292 w 733639"/>
              <a:gd name="connsiteY171" fmla="*/ 584870 h 1092939"/>
              <a:gd name="connsiteX172" fmla="*/ 182219 w 733639"/>
              <a:gd name="connsiteY172" fmla="*/ 583099 h 1092939"/>
              <a:gd name="connsiteX173" fmla="*/ 178058 w 733639"/>
              <a:gd name="connsiteY173" fmla="*/ 582777 h 1092939"/>
              <a:gd name="connsiteX174" fmla="*/ 168409 w 733639"/>
              <a:gd name="connsiteY174" fmla="*/ 579072 h 1092939"/>
              <a:gd name="connsiteX175" fmla="*/ 125530 w 733639"/>
              <a:gd name="connsiteY175" fmla="*/ 566571 h 1092939"/>
              <a:gd name="connsiteX176" fmla="*/ 93911 w 733639"/>
              <a:gd name="connsiteY176" fmla="*/ 550469 h 1092939"/>
              <a:gd name="connsiteX177" fmla="*/ 83020 w 733639"/>
              <a:gd name="connsiteY177" fmla="*/ 546287 h 1092939"/>
              <a:gd name="connsiteX178" fmla="*/ 78046 w 733639"/>
              <a:gd name="connsiteY178" fmla="*/ 542390 h 1092939"/>
              <a:gd name="connsiteX179" fmla="*/ 67273 w 733639"/>
              <a:gd name="connsiteY179" fmla="*/ 536904 h 1092939"/>
              <a:gd name="connsiteX180" fmla="*/ 15144 w 733639"/>
              <a:gd name="connsiteY180" fmla="*/ 496513 h 1092939"/>
              <a:gd name="connsiteX181" fmla="*/ 13979 w 733639"/>
              <a:gd name="connsiteY181" fmla="*/ 495421 h 1092939"/>
              <a:gd name="connsiteX182" fmla="*/ 10557 w 733639"/>
              <a:gd name="connsiteY182" fmla="*/ 492145 h 1092939"/>
              <a:gd name="connsiteX183" fmla="*/ 38 w 733639"/>
              <a:gd name="connsiteY183" fmla="*/ 481481 h 1092939"/>
              <a:gd name="connsiteX184" fmla="*/ 1 w 733639"/>
              <a:gd name="connsiteY184" fmla="*/ 481443 h 1092939"/>
              <a:gd name="connsiteX185" fmla="*/ 122 w 733639"/>
              <a:gd name="connsiteY185" fmla="*/ 481328 h 1092939"/>
              <a:gd name="connsiteX186" fmla="*/ 36 w 733639"/>
              <a:gd name="connsiteY186" fmla="*/ 481261 h 1092939"/>
              <a:gd name="connsiteX187" fmla="*/ 0 w 733639"/>
              <a:gd name="connsiteY187" fmla="*/ 481225 h 1092939"/>
              <a:gd name="connsiteX188" fmla="*/ 225173 w 733639"/>
              <a:gd name="connsiteY188" fmla="*/ 268749 h 1092939"/>
              <a:gd name="connsiteX189" fmla="*/ 176614 w 733639"/>
              <a:gd name="connsiteY189" fmla="*/ 195231 h 1092939"/>
              <a:gd name="connsiteX190" fmla="*/ 119355 w 733639"/>
              <a:gd name="connsiteY190" fmla="*/ 108617 h 1092939"/>
              <a:gd name="connsiteX191" fmla="*/ 117890 w 733639"/>
              <a:gd name="connsiteY191" fmla="*/ 109174 h 1092939"/>
              <a:gd name="connsiteX192" fmla="*/ 108826 w 733639"/>
              <a:gd name="connsiteY192" fmla="*/ 115151 h 1092939"/>
              <a:gd name="connsiteX193" fmla="*/ 104508 w 733639"/>
              <a:gd name="connsiteY193" fmla="*/ 114265 h 1092939"/>
              <a:gd name="connsiteX194" fmla="*/ 100628 w 733639"/>
              <a:gd name="connsiteY194" fmla="*/ 115741 h 1092939"/>
              <a:gd name="connsiteX195" fmla="*/ 91303 w 733639"/>
              <a:gd name="connsiteY195" fmla="*/ 111555 h 1092939"/>
              <a:gd name="connsiteX196" fmla="*/ 80824 w 733639"/>
              <a:gd name="connsiteY196" fmla="*/ 109405 h 1092939"/>
              <a:gd name="connsiteX197" fmla="*/ 78432 w 733639"/>
              <a:gd name="connsiteY197" fmla="*/ 105778 h 1092939"/>
              <a:gd name="connsiteX198" fmla="*/ 74549 w 733639"/>
              <a:gd name="connsiteY198" fmla="*/ 104035 h 1092939"/>
              <a:gd name="connsiteX199" fmla="*/ 70822 w 733639"/>
              <a:gd name="connsiteY199" fmla="*/ 94239 h 1092939"/>
              <a:gd name="connsiteX200" fmla="*/ 65086 w 733639"/>
              <a:gd name="connsiteY200" fmla="*/ 85542 h 1092939"/>
              <a:gd name="connsiteX201" fmla="*/ 67718 w 733639"/>
              <a:gd name="connsiteY201" fmla="*/ 86081 h 1092939"/>
              <a:gd name="connsiteX202" fmla="*/ 64387 w 733639"/>
              <a:gd name="connsiteY202" fmla="*/ 77327 h 1092939"/>
              <a:gd name="connsiteX203" fmla="*/ 76078 w 733639"/>
              <a:gd name="connsiteY203" fmla="*/ 51253 h 1092939"/>
              <a:gd name="connsiteX204" fmla="*/ 76093 w 733639"/>
              <a:gd name="connsiteY204" fmla="*/ 51238 h 1092939"/>
              <a:gd name="connsiteX205" fmla="*/ 102810 w 733639"/>
              <a:gd name="connsiteY205" fmla="*/ 41076 h 1092939"/>
              <a:gd name="connsiteX206" fmla="*/ 122222 w 733639"/>
              <a:gd name="connsiteY206" fmla="*/ 49789 h 1092939"/>
              <a:gd name="connsiteX207" fmla="*/ 122673 w 733639"/>
              <a:gd name="connsiteY207" fmla="*/ 47539 h 1092939"/>
              <a:gd name="connsiteX208" fmla="*/ 128832 w 733639"/>
              <a:gd name="connsiteY208" fmla="*/ 52756 h 1092939"/>
              <a:gd name="connsiteX209" fmla="*/ 128889 w 733639"/>
              <a:gd name="connsiteY209" fmla="*/ 52782 h 1092939"/>
              <a:gd name="connsiteX210" fmla="*/ 128967 w 733639"/>
              <a:gd name="connsiteY210" fmla="*/ 52988 h 1092939"/>
              <a:gd name="connsiteX211" fmla="*/ 138434 w 733639"/>
              <a:gd name="connsiteY211" fmla="*/ 71418 h 1092939"/>
              <a:gd name="connsiteX212" fmla="*/ 137573 w 733639"/>
              <a:gd name="connsiteY212" fmla="*/ 75612 h 1092939"/>
              <a:gd name="connsiteX213" fmla="*/ 139052 w 733639"/>
              <a:gd name="connsiteY213" fmla="*/ 79499 h 1092939"/>
              <a:gd name="connsiteX214" fmla="*/ 134859 w 733639"/>
              <a:gd name="connsiteY214" fmla="*/ 88840 h 1092939"/>
              <a:gd name="connsiteX215" fmla="*/ 132836 w 733639"/>
              <a:gd name="connsiteY215" fmla="*/ 98697 h 1092939"/>
              <a:gd name="connsiteX216" fmla="*/ 214326 w 733639"/>
              <a:gd name="connsiteY216" fmla="*/ 159558 h 1092939"/>
              <a:gd name="connsiteX217" fmla="*/ 284949 w 733639"/>
              <a:gd name="connsiteY217" fmla="*/ 212345 h 109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733639" h="1092939">
                <a:moveTo>
                  <a:pt x="292230" y="798935"/>
                </a:moveTo>
                <a:cubicBezTo>
                  <a:pt x="285692" y="799445"/>
                  <a:pt x="280028" y="803667"/>
                  <a:pt x="277669" y="809783"/>
                </a:cubicBezTo>
                <a:lnTo>
                  <a:pt x="206250" y="1060078"/>
                </a:lnTo>
                <a:lnTo>
                  <a:pt x="206250" y="1062189"/>
                </a:lnTo>
                <a:lnTo>
                  <a:pt x="208361" y="1062626"/>
                </a:lnTo>
                <a:lnTo>
                  <a:pt x="431865" y="1062626"/>
                </a:lnTo>
                <a:cubicBezTo>
                  <a:pt x="435884" y="1062626"/>
                  <a:pt x="439145" y="1059364"/>
                  <a:pt x="439145" y="1055345"/>
                </a:cubicBezTo>
                <a:lnTo>
                  <a:pt x="439145" y="806506"/>
                </a:lnTo>
                <a:cubicBezTo>
                  <a:pt x="439145" y="802488"/>
                  <a:pt x="435884" y="799226"/>
                  <a:pt x="431865" y="799226"/>
                </a:cubicBezTo>
                <a:close/>
                <a:moveTo>
                  <a:pt x="617002" y="798352"/>
                </a:moveTo>
                <a:lnTo>
                  <a:pt x="477367" y="798935"/>
                </a:lnTo>
                <a:cubicBezTo>
                  <a:pt x="473443" y="799153"/>
                  <a:pt x="470306" y="802291"/>
                  <a:pt x="470087" y="806215"/>
                </a:cubicBezTo>
                <a:lnTo>
                  <a:pt x="470087" y="1054763"/>
                </a:lnTo>
                <a:cubicBezTo>
                  <a:pt x="470306" y="1058694"/>
                  <a:pt x="473443" y="1061825"/>
                  <a:pt x="477367" y="1062044"/>
                </a:cubicBezTo>
                <a:lnTo>
                  <a:pt x="700871" y="1062044"/>
                </a:lnTo>
                <a:lnTo>
                  <a:pt x="702982" y="1061679"/>
                </a:lnTo>
                <a:lnTo>
                  <a:pt x="702982" y="1059495"/>
                </a:lnTo>
                <a:lnTo>
                  <a:pt x="631563" y="809200"/>
                </a:lnTo>
                <a:cubicBezTo>
                  <a:pt x="629233" y="803085"/>
                  <a:pt x="623555" y="798862"/>
                  <a:pt x="617002" y="798352"/>
                </a:cubicBezTo>
                <a:close/>
                <a:moveTo>
                  <a:pt x="269947" y="712639"/>
                </a:moveTo>
                <a:lnTo>
                  <a:pt x="640002" y="712639"/>
                </a:lnTo>
                <a:lnTo>
                  <a:pt x="640002" y="776341"/>
                </a:lnTo>
                <a:lnTo>
                  <a:pt x="638968" y="776341"/>
                </a:lnTo>
                <a:lnTo>
                  <a:pt x="644058" y="778123"/>
                </a:lnTo>
                <a:cubicBezTo>
                  <a:pt x="651711" y="783872"/>
                  <a:pt x="657627" y="791935"/>
                  <a:pt x="660684" y="801483"/>
                </a:cubicBezTo>
                <a:lnTo>
                  <a:pt x="732030" y="1051778"/>
                </a:lnTo>
                <a:cubicBezTo>
                  <a:pt x="737491" y="1068188"/>
                  <a:pt x="728609" y="1085901"/>
                  <a:pt x="712155" y="1091346"/>
                </a:cubicBezTo>
                <a:cubicBezTo>
                  <a:pt x="708588" y="1092540"/>
                  <a:pt x="704802" y="1093072"/>
                  <a:pt x="701016" y="1092912"/>
                </a:cubicBezTo>
                <a:lnTo>
                  <a:pt x="477367" y="1092912"/>
                </a:lnTo>
                <a:lnTo>
                  <a:pt x="454726" y="1083534"/>
                </a:lnTo>
                <a:lnTo>
                  <a:pt x="432084" y="1092912"/>
                </a:lnTo>
                <a:lnTo>
                  <a:pt x="208580" y="1092912"/>
                </a:lnTo>
                <a:cubicBezTo>
                  <a:pt x="198336" y="1093174"/>
                  <a:pt x="188581" y="1088551"/>
                  <a:pt x="182298" y="1080462"/>
                </a:cubicBezTo>
                <a:lnTo>
                  <a:pt x="182079" y="1080462"/>
                </a:lnTo>
                <a:cubicBezTo>
                  <a:pt x="176030" y="1072199"/>
                  <a:pt x="174268" y="1061548"/>
                  <a:pt x="177347" y="1051778"/>
                </a:cubicBezTo>
                <a:lnTo>
                  <a:pt x="248766" y="801483"/>
                </a:lnTo>
                <a:cubicBezTo>
                  <a:pt x="251824" y="791928"/>
                  <a:pt x="257731" y="783859"/>
                  <a:pt x="265379" y="778110"/>
                </a:cubicBezTo>
                <a:lnTo>
                  <a:pt x="270440" y="776341"/>
                </a:lnTo>
                <a:lnTo>
                  <a:pt x="269947" y="776341"/>
                </a:lnTo>
                <a:close/>
                <a:moveTo>
                  <a:pt x="343022" y="578782"/>
                </a:moveTo>
                <a:lnTo>
                  <a:pt x="331768" y="581990"/>
                </a:lnTo>
                <a:lnTo>
                  <a:pt x="335245" y="581584"/>
                </a:lnTo>
                <a:close/>
                <a:moveTo>
                  <a:pt x="509982" y="0"/>
                </a:moveTo>
                <a:cubicBezTo>
                  <a:pt x="543180" y="35213"/>
                  <a:pt x="567673" y="75488"/>
                  <a:pt x="583539" y="118169"/>
                </a:cubicBezTo>
                <a:lnTo>
                  <a:pt x="587948" y="134822"/>
                </a:lnTo>
                <a:lnTo>
                  <a:pt x="588974" y="134248"/>
                </a:lnTo>
                <a:lnTo>
                  <a:pt x="588690" y="137628"/>
                </a:lnTo>
                <a:lnTo>
                  <a:pt x="600877" y="183663"/>
                </a:lnTo>
                <a:cubicBezTo>
                  <a:pt x="611763" y="250297"/>
                  <a:pt x="603323" y="319356"/>
                  <a:pt x="575816" y="381874"/>
                </a:cubicBezTo>
                <a:lnTo>
                  <a:pt x="574281" y="384595"/>
                </a:lnTo>
                <a:lnTo>
                  <a:pt x="573539" y="386290"/>
                </a:lnTo>
                <a:lnTo>
                  <a:pt x="573539" y="387018"/>
                </a:lnTo>
                <a:lnTo>
                  <a:pt x="572738" y="388765"/>
                </a:lnTo>
                <a:lnTo>
                  <a:pt x="572738" y="389712"/>
                </a:lnTo>
                <a:lnTo>
                  <a:pt x="571792" y="391605"/>
                </a:lnTo>
                <a:lnTo>
                  <a:pt x="571283" y="392624"/>
                </a:lnTo>
                <a:cubicBezTo>
                  <a:pt x="571042" y="393221"/>
                  <a:pt x="570780" y="393803"/>
                  <a:pt x="570481" y="394371"/>
                </a:cubicBezTo>
                <a:cubicBezTo>
                  <a:pt x="570343" y="394728"/>
                  <a:pt x="570169" y="395063"/>
                  <a:pt x="569972" y="395391"/>
                </a:cubicBezTo>
                <a:lnTo>
                  <a:pt x="569244" y="396919"/>
                </a:lnTo>
                <a:cubicBezTo>
                  <a:pt x="569069" y="397196"/>
                  <a:pt x="568924" y="397487"/>
                  <a:pt x="568807" y="397793"/>
                </a:cubicBezTo>
                <a:lnTo>
                  <a:pt x="567715" y="399977"/>
                </a:lnTo>
                <a:cubicBezTo>
                  <a:pt x="567497" y="400268"/>
                  <a:pt x="567133" y="400632"/>
                  <a:pt x="567133" y="400996"/>
                </a:cubicBezTo>
                <a:lnTo>
                  <a:pt x="566477" y="402379"/>
                </a:lnTo>
                <a:lnTo>
                  <a:pt x="565895" y="403472"/>
                </a:lnTo>
                <a:lnTo>
                  <a:pt x="564803" y="405510"/>
                </a:lnTo>
                <a:lnTo>
                  <a:pt x="564221" y="406675"/>
                </a:lnTo>
                <a:lnTo>
                  <a:pt x="563566" y="407840"/>
                </a:lnTo>
                <a:lnTo>
                  <a:pt x="562910" y="409078"/>
                </a:lnTo>
                <a:lnTo>
                  <a:pt x="562109" y="410461"/>
                </a:lnTo>
                <a:lnTo>
                  <a:pt x="561163" y="412135"/>
                </a:lnTo>
                <a:lnTo>
                  <a:pt x="560508" y="413373"/>
                </a:lnTo>
                <a:lnTo>
                  <a:pt x="559780" y="414610"/>
                </a:lnTo>
                <a:cubicBezTo>
                  <a:pt x="559612" y="414967"/>
                  <a:pt x="559416" y="415309"/>
                  <a:pt x="559197" y="415630"/>
                </a:cubicBezTo>
                <a:cubicBezTo>
                  <a:pt x="558833" y="416358"/>
                  <a:pt x="558542" y="417522"/>
                  <a:pt x="557960" y="417814"/>
                </a:cubicBezTo>
                <a:cubicBezTo>
                  <a:pt x="557377" y="418105"/>
                  <a:pt x="557377" y="418833"/>
                  <a:pt x="557377" y="418833"/>
                </a:cubicBezTo>
                <a:lnTo>
                  <a:pt x="556649" y="420070"/>
                </a:lnTo>
                <a:lnTo>
                  <a:pt x="555994" y="421163"/>
                </a:lnTo>
                <a:lnTo>
                  <a:pt x="555120" y="422546"/>
                </a:lnTo>
                <a:cubicBezTo>
                  <a:pt x="554829" y="423128"/>
                  <a:pt x="554465" y="423710"/>
                  <a:pt x="554101" y="424293"/>
                </a:cubicBezTo>
                <a:cubicBezTo>
                  <a:pt x="553832" y="424665"/>
                  <a:pt x="553591" y="425050"/>
                  <a:pt x="553373" y="425458"/>
                </a:cubicBezTo>
                <a:lnTo>
                  <a:pt x="552718" y="426550"/>
                </a:lnTo>
                <a:cubicBezTo>
                  <a:pt x="552412" y="426936"/>
                  <a:pt x="552143" y="427351"/>
                  <a:pt x="551917" y="427787"/>
                </a:cubicBezTo>
                <a:cubicBezTo>
                  <a:pt x="551648" y="428159"/>
                  <a:pt x="551407" y="428545"/>
                  <a:pt x="551189" y="428953"/>
                </a:cubicBezTo>
                <a:cubicBezTo>
                  <a:pt x="550752" y="429607"/>
                  <a:pt x="549951" y="430263"/>
                  <a:pt x="549951" y="430918"/>
                </a:cubicBezTo>
                <a:lnTo>
                  <a:pt x="549296" y="431864"/>
                </a:lnTo>
                <a:cubicBezTo>
                  <a:pt x="549005" y="432287"/>
                  <a:pt x="548735" y="432724"/>
                  <a:pt x="548495" y="433175"/>
                </a:cubicBezTo>
                <a:cubicBezTo>
                  <a:pt x="548211" y="433481"/>
                  <a:pt x="547971" y="433823"/>
                  <a:pt x="547767" y="434194"/>
                </a:cubicBezTo>
                <a:lnTo>
                  <a:pt x="546457" y="436160"/>
                </a:lnTo>
                <a:cubicBezTo>
                  <a:pt x="546253" y="436531"/>
                  <a:pt x="546013" y="436874"/>
                  <a:pt x="545729" y="437179"/>
                </a:cubicBezTo>
                <a:cubicBezTo>
                  <a:pt x="545437" y="437616"/>
                  <a:pt x="544928" y="438053"/>
                  <a:pt x="544928" y="438417"/>
                </a:cubicBezTo>
                <a:lnTo>
                  <a:pt x="544273" y="439363"/>
                </a:lnTo>
                <a:lnTo>
                  <a:pt x="542817" y="441474"/>
                </a:lnTo>
                <a:lnTo>
                  <a:pt x="542162" y="442421"/>
                </a:lnTo>
                <a:lnTo>
                  <a:pt x="541215" y="443731"/>
                </a:lnTo>
                <a:lnTo>
                  <a:pt x="540560" y="444605"/>
                </a:lnTo>
                <a:lnTo>
                  <a:pt x="539686" y="445916"/>
                </a:lnTo>
                <a:lnTo>
                  <a:pt x="538376" y="447663"/>
                </a:lnTo>
                <a:lnTo>
                  <a:pt x="537502" y="448900"/>
                </a:lnTo>
                <a:cubicBezTo>
                  <a:pt x="537240" y="449199"/>
                  <a:pt x="536992" y="449512"/>
                  <a:pt x="536774" y="449847"/>
                </a:cubicBezTo>
                <a:lnTo>
                  <a:pt x="535828" y="451084"/>
                </a:lnTo>
                <a:lnTo>
                  <a:pt x="535172" y="452031"/>
                </a:lnTo>
                <a:cubicBezTo>
                  <a:pt x="534597" y="452700"/>
                  <a:pt x="534066" y="453407"/>
                  <a:pt x="533571" y="454142"/>
                </a:cubicBezTo>
                <a:lnTo>
                  <a:pt x="532916" y="454943"/>
                </a:lnTo>
                <a:cubicBezTo>
                  <a:pt x="532617" y="455387"/>
                  <a:pt x="532275" y="455802"/>
                  <a:pt x="531896" y="456181"/>
                </a:cubicBezTo>
                <a:lnTo>
                  <a:pt x="531241" y="457127"/>
                </a:lnTo>
                <a:lnTo>
                  <a:pt x="529566" y="459165"/>
                </a:lnTo>
                <a:lnTo>
                  <a:pt x="528912" y="460039"/>
                </a:lnTo>
                <a:lnTo>
                  <a:pt x="527892" y="461350"/>
                </a:lnTo>
                <a:lnTo>
                  <a:pt x="527237" y="462150"/>
                </a:lnTo>
                <a:lnTo>
                  <a:pt x="525708" y="463898"/>
                </a:lnTo>
                <a:lnTo>
                  <a:pt x="524762" y="465135"/>
                </a:lnTo>
                <a:lnTo>
                  <a:pt x="523815" y="466227"/>
                </a:lnTo>
                <a:lnTo>
                  <a:pt x="523014" y="467174"/>
                </a:lnTo>
                <a:cubicBezTo>
                  <a:pt x="522679" y="467545"/>
                  <a:pt x="522359" y="467931"/>
                  <a:pt x="522068" y="468338"/>
                </a:cubicBezTo>
                <a:lnTo>
                  <a:pt x="520539" y="470086"/>
                </a:lnTo>
                <a:lnTo>
                  <a:pt x="519593" y="471105"/>
                </a:lnTo>
                <a:lnTo>
                  <a:pt x="518719" y="472197"/>
                </a:lnTo>
                <a:lnTo>
                  <a:pt x="517772" y="473217"/>
                </a:lnTo>
                <a:lnTo>
                  <a:pt x="516681" y="474454"/>
                </a:lnTo>
                <a:lnTo>
                  <a:pt x="515370" y="475910"/>
                </a:lnTo>
                <a:cubicBezTo>
                  <a:pt x="514992" y="476267"/>
                  <a:pt x="514649" y="476653"/>
                  <a:pt x="514351" y="477075"/>
                </a:cubicBezTo>
                <a:lnTo>
                  <a:pt x="513477" y="478021"/>
                </a:lnTo>
                <a:lnTo>
                  <a:pt x="512312" y="479259"/>
                </a:lnTo>
                <a:lnTo>
                  <a:pt x="511221" y="480424"/>
                </a:lnTo>
                <a:lnTo>
                  <a:pt x="509837" y="481880"/>
                </a:lnTo>
                <a:lnTo>
                  <a:pt x="509036" y="482754"/>
                </a:lnTo>
                <a:lnTo>
                  <a:pt x="507799" y="483991"/>
                </a:lnTo>
                <a:lnTo>
                  <a:pt x="507071" y="484792"/>
                </a:lnTo>
                <a:lnTo>
                  <a:pt x="505251" y="486685"/>
                </a:lnTo>
                <a:lnTo>
                  <a:pt x="504522" y="487413"/>
                </a:lnTo>
                <a:lnTo>
                  <a:pt x="503212" y="488724"/>
                </a:lnTo>
                <a:lnTo>
                  <a:pt x="502484" y="489451"/>
                </a:lnTo>
                <a:lnTo>
                  <a:pt x="500518" y="491344"/>
                </a:lnTo>
                <a:lnTo>
                  <a:pt x="500009" y="491854"/>
                </a:lnTo>
                <a:lnTo>
                  <a:pt x="498407" y="493383"/>
                </a:lnTo>
                <a:lnTo>
                  <a:pt x="497752" y="494038"/>
                </a:lnTo>
                <a:lnTo>
                  <a:pt x="495714" y="496004"/>
                </a:lnTo>
                <a:lnTo>
                  <a:pt x="493893" y="497751"/>
                </a:lnTo>
                <a:lnTo>
                  <a:pt x="491928" y="499498"/>
                </a:lnTo>
                <a:lnTo>
                  <a:pt x="491315" y="499963"/>
                </a:lnTo>
                <a:lnTo>
                  <a:pt x="500194" y="513134"/>
                </a:lnTo>
                <a:cubicBezTo>
                  <a:pt x="502699" y="519057"/>
                  <a:pt x="504084" y="525569"/>
                  <a:pt x="504084" y="532405"/>
                </a:cubicBezTo>
                <a:cubicBezTo>
                  <a:pt x="504084" y="546078"/>
                  <a:pt x="498544" y="558454"/>
                  <a:pt x="489586" y="567413"/>
                </a:cubicBezTo>
                <a:lnTo>
                  <a:pt x="483695" y="569852"/>
                </a:lnTo>
                <a:lnTo>
                  <a:pt x="483695" y="633339"/>
                </a:lnTo>
                <a:lnTo>
                  <a:pt x="487684" y="634141"/>
                </a:lnTo>
                <a:cubicBezTo>
                  <a:pt x="518215" y="647023"/>
                  <a:pt x="539653" y="677222"/>
                  <a:pt x="539685" y="712445"/>
                </a:cubicBezTo>
                <a:cubicBezTo>
                  <a:pt x="539685" y="712467"/>
                  <a:pt x="539685" y="712496"/>
                  <a:pt x="539685" y="712518"/>
                </a:cubicBezTo>
                <a:lnTo>
                  <a:pt x="369473" y="712518"/>
                </a:lnTo>
                <a:cubicBezTo>
                  <a:pt x="369473" y="677294"/>
                  <a:pt x="390886" y="647075"/>
                  <a:pt x="421406" y="634167"/>
                </a:cubicBezTo>
                <a:lnTo>
                  <a:pt x="426181" y="633203"/>
                </a:lnTo>
                <a:lnTo>
                  <a:pt x="426181" y="570150"/>
                </a:lnTo>
                <a:lnTo>
                  <a:pt x="419572" y="567413"/>
                </a:lnTo>
                <a:lnTo>
                  <a:pt x="410297" y="553656"/>
                </a:lnTo>
                <a:lnTo>
                  <a:pt x="403857" y="556869"/>
                </a:lnTo>
                <a:lnTo>
                  <a:pt x="410534" y="554464"/>
                </a:lnTo>
                <a:lnTo>
                  <a:pt x="410534" y="555046"/>
                </a:lnTo>
                <a:lnTo>
                  <a:pt x="399973" y="558807"/>
                </a:lnTo>
                <a:lnTo>
                  <a:pt x="382464" y="567542"/>
                </a:lnTo>
                <a:lnTo>
                  <a:pt x="379230" y="568463"/>
                </a:lnTo>
                <a:lnTo>
                  <a:pt x="377398" y="569360"/>
                </a:lnTo>
                <a:lnTo>
                  <a:pt x="372130" y="570487"/>
                </a:lnTo>
                <a:lnTo>
                  <a:pt x="347295" y="577565"/>
                </a:lnTo>
                <a:lnTo>
                  <a:pt x="335207" y="581869"/>
                </a:lnTo>
                <a:lnTo>
                  <a:pt x="330204" y="582435"/>
                </a:lnTo>
                <a:lnTo>
                  <a:pt x="320483" y="585206"/>
                </a:lnTo>
                <a:lnTo>
                  <a:pt x="290407" y="587971"/>
                </a:lnTo>
                <a:lnTo>
                  <a:pt x="278426" y="590534"/>
                </a:lnTo>
                <a:lnTo>
                  <a:pt x="269786" y="589866"/>
                </a:lnTo>
                <a:lnTo>
                  <a:pt x="255756" y="591156"/>
                </a:lnTo>
                <a:lnTo>
                  <a:pt x="253936" y="591156"/>
                </a:lnTo>
                <a:cubicBezTo>
                  <a:pt x="231755" y="591134"/>
                  <a:pt x="209783" y="589003"/>
                  <a:pt x="188292" y="584870"/>
                </a:cubicBezTo>
                <a:lnTo>
                  <a:pt x="182219" y="583099"/>
                </a:lnTo>
                <a:lnTo>
                  <a:pt x="178058" y="582777"/>
                </a:lnTo>
                <a:lnTo>
                  <a:pt x="168409" y="579072"/>
                </a:lnTo>
                <a:lnTo>
                  <a:pt x="125530" y="566571"/>
                </a:lnTo>
                <a:lnTo>
                  <a:pt x="93911" y="550469"/>
                </a:lnTo>
                <a:lnTo>
                  <a:pt x="83020" y="546287"/>
                </a:lnTo>
                <a:lnTo>
                  <a:pt x="78046" y="542390"/>
                </a:lnTo>
                <a:lnTo>
                  <a:pt x="67273" y="536904"/>
                </a:lnTo>
                <a:cubicBezTo>
                  <a:pt x="48785" y="525192"/>
                  <a:pt x="31319" y="511692"/>
                  <a:pt x="15144" y="496513"/>
                </a:cubicBezTo>
                <a:lnTo>
                  <a:pt x="13979" y="495421"/>
                </a:lnTo>
                <a:lnTo>
                  <a:pt x="10557" y="492145"/>
                </a:lnTo>
                <a:lnTo>
                  <a:pt x="38" y="481481"/>
                </a:lnTo>
                <a:lnTo>
                  <a:pt x="1" y="481443"/>
                </a:lnTo>
                <a:lnTo>
                  <a:pt x="122" y="481328"/>
                </a:lnTo>
                <a:lnTo>
                  <a:pt x="36" y="481261"/>
                </a:lnTo>
                <a:cubicBezTo>
                  <a:pt x="22" y="481246"/>
                  <a:pt x="14" y="481239"/>
                  <a:pt x="0" y="481225"/>
                </a:cubicBezTo>
                <a:lnTo>
                  <a:pt x="225173" y="268749"/>
                </a:lnTo>
                <a:lnTo>
                  <a:pt x="176614" y="195231"/>
                </a:lnTo>
                <a:lnTo>
                  <a:pt x="119355" y="108617"/>
                </a:lnTo>
                <a:lnTo>
                  <a:pt x="117890" y="109174"/>
                </a:lnTo>
                <a:lnTo>
                  <a:pt x="108826" y="115151"/>
                </a:lnTo>
                <a:lnTo>
                  <a:pt x="104508" y="114265"/>
                </a:lnTo>
                <a:lnTo>
                  <a:pt x="100628" y="115741"/>
                </a:lnTo>
                <a:lnTo>
                  <a:pt x="91303" y="111555"/>
                </a:lnTo>
                <a:lnTo>
                  <a:pt x="80824" y="109405"/>
                </a:lnTo>
                <a:lnTo>
                  <a:pt x="78432" y="105778"/>
                </a:lnTo>
                <a:lnTo>
                  <a:pt x="74549" y="104035"/>
                </a:lnTo>
                <a:lnTo>
                  <a:pt x="70822" y="94239"/>
                </a:lnTo>
                <a:lnTo>
                  <a:pt x="65086" y="85542"/>
                </a:lnTo>
                <a:lnTo>
                  <a:pt x="67718" y="86081"/>
                </a:lnTo>
                <a:lnTo>
                  <a:pt x="64387" y="77327"/>
                </a:lnTo>
                <a:cubicBezTo>
                  <a:pt x="64664" y="67775"/>
                  <a:pt x="68583" y="58329"/>
                  <a:pt x="76078" y="51253"/>
                </a:cubicBezTo>
                <a:cubicBezTo>
                  <a:pt x="76085" y="51246"/>
                  <a:pt x="76085" y="51246"/>
                  <a:pt x="76093" y="51238"/>
                </a:cubicBezTo>
                <a:cubicBezTo>
                  <a:pt x="83595" y="44162"/>
                  <a:pt x="93256" y="40797"/>
                  <a:pt x="102810" y="41076"/>
                </a:cubicBezTo>
                <a:lnTo>
                  <a:pt x="122222" y="49789"/>
                </a:lnTo>
                <a:lnTo>
                  <a:pt x="122673" y="47539"/>
                </a:lnTo>
                <a:lnTo>
                  <a:pt x="128832" y="52756"/>
                </a:lnTo>
                <a:lnTo>
                  <a:pt x="128889" y="52782"/>
                </a:lnTo>
                <a:lnTo>
                  <a:pt x="128967" y="52988"/>
                </a:lnTo>
                <a:lnTo>
                  <a:pt x="138434" y="71418"/>
                </a:lnTo>
                <a:lnTo>
                  <a:pt x="137573" y="75612"/>
                </a:lnTo>
                <a:lnTo>
                  <a:pt x="139052" y="79499"/>
                </a:lnTo>
                <a:lnTo>
                  <a:pt x="134859" y="88840"/>
                </a:lnTo>
                <a:lnTo>
                  <a:pt x="132836" y="98697"/>
                </a:lnTo>
                <a:lnTo>
                  <a:pt x="214326" y="159558"/>
                </a:lnTo>
                <a:lnTo>
                  <a:pt x="284949" y="21234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Vapaamuotoinen: Muoto 741">
            <a:extLst>
              <a:ext uri="{FF2B5EF4-FFF2-40B4-BE49-F238E27FC236}">
                <a16:creationId xmlns:a16="http://schemas.microsoft.com/office/drawing/2014/main" id="{4B3732B4-550A-2637-8167-3F4ED8E90342}"/>
              </a:ext>
              <a:ext uri="{C183D7F6-B498-43B3-948B-1728B52AA6E4}">
                <adec:decorative xmlns:adec="http://schemas.microsoft.com/office/drawing/2017/decorative" val="1"/>
              </a:ext>
            </a:extLst>
          </p:cNvPr>
          <p:cNvSpPr/>
          <p:nvPr/>
        </p:nvSpPr>
        <p:spPr>
          <a:xfrm>
            <a:off x="9135878" y="649454"/>
            <a:ext cx="335805" cy="538069"/>
          </a:xfrm>
          <a:custGeom>
            <a:avLst/>
            <a:gdLst>
              <a:gd name="connsiteX0" fmla="*/ 565654 w 570579"/>
              <a:gd name="connsiteY0" fmla="*/ 213045 h 914254"/>
              <a:gd name="connsiteX1" fmla="*/ 545124 w 570579"/>
              <a:gd name="connsiteY1" fmla="*/ 213045 h 914254"/>
              <a:gd name="connsiteX2" fmla="*/ 490085 w 570579"/>
              <a:gd name="connsiteY2" fmla="*/ 268521 h 914254"/>
              <a:gd name="connsiteX3" fmla="*/ 478364 w 570579"/>
              <a:gd name="connsiteY3" fmla="*/ 234085 h 914254"/>
              <a:gd name="connsiteX4" fmla="*/ 452227 w 570579"/>
              <a:gd name="connsiteY4" fmla="*/ 157351 h 914254"/>
              <a:gd name="connsiteX5" fmla="*/ 425873 w 570579"/>
              <a:gd name="connsiteY5" fmla="*/ 80035 h 914254"/>
              <a:gd name="connsiteX6" fmla="*/ 465259 w 570579"/>
              <a:gd name="connsiteY6" fmla="*/ 80035 h 914254"/>
              <a:gd name="connsiteX7" fmla="*/ 465259 w 570579"/>
              <a:gd name="connsiteY7" fmla="*/ -48 h 914254"/>
              <a:gd name="connsiteX8" fmla="*/ 97388 w 570579"/>
              <a:gd name="connsiteY8" fmla="*/ -48 h 914254"/>
              <a:gd name="connsiteX9" fmla="*/ 97388 w 570579"/>
              <a:gd name="connsiteY9" fmla="*/ 80035 h 914254"/>
              <a:gd name="connsiteX10" fmla="*/ 136774 w 570579"/>
              <a:gd name="connsiteY10" fmla="*/ 80035 h 914254"/>
              <a:gd name="connsiteX11" fmla="*/ 110638 w 570579"/>
              <a:gd name="connsiteY11" fmla="*/ 157351 h 914254"/>
              <a:gd name="connsiteX12" fmla="*/ 74237 w 570579"/>
              <a:gd name="connsiteY12" fmla="*/ 263352 h 914254"/>
              <a:gd name="connsiteX13" fmla="*/ 24294 w 570579"/>
              <a:gd name="connsiteY13" fmla="*/ 213118 h 914254"/>
              <a:gd name="connsiteX14" fmla="*/ 3837 w 570579"/>
              <a:gd name="connsiteY14" fmla="*/ 213118 h 914254"/>
              <a:gd name="connsiteX15" fmla="*/ 3822 w 570579"/>
              <a:gd name="connsiteY15" fmla="*/ 233707 h 914254"/>
              <a:gd name="connsiteX16" fmla="*/ 3837 w 570579"/>
              <a:gd name="connsiteY16" fmla="*/ 233721 h 914254"/>
              <a:gd name="connsiteX17" fmla="*/ 63826 w 570579"/>
              <a:gd name="connsiteY17" fmla="*/ 294074 h 914254"/>
              <a:gd name="connsiteX18" fmla="*/ 35360 w 570579"/>
              <a:gd name="connsiteY18" fmla="*/ 377579 h 914254"/>
              <a:gd name="connsiteX19" fmla="*/ 34632 w 570579"/>
              <a:gd name="connsiteY19" fmla="*/ 377579 h 914254"/>
              <a:gd name="connsiteX20" fmla="*/ 34632 w 570579"/>
              <a:gd name="connsiteY20" fmla="*/ 379690 h 914254"/>
              <a:gd name="connsiteX21" fmla="*/ 34632 w 570579"/>
              <a:gd name="connsiteY21" fmla="*/ 379690 h 914254"/>
              <a:gd name="connsiteX22" fmla="*/ 34632 w 570579"/>
              <a:gd name="connsiteY22" fmla="*/ 914206 h 914254"/>
              <a:gd name="connsiteX23" fmla="*/ 527869 w 570579"/>
              <a:gd name="connsiteY23" fmla="*/ 914206 h 914254"/>
              <a:gd name="connsiteX24" fmla="*/ 527869 w 570579"/>
              <a:gd name="connsiteY24" fmla="*/ 379763 h 914254"/>
              <a:gd name="connsiteX25" fmla="*/ 527869 w 570579"/>
              <a:gd name="connsiteY25" fmla="*/ 379763 h 914254"/>
              <a:gd name="connsiteX26" fmla="*/ 527869 w 570579"/>
              <a:gd name="connsiteY26" fmla="*/ 377652 h 914254"/>
              <a:gd name="connsiteX27" fmla="*/ 527142 w 570579"/>
              <a:gd name="connsiteY27" fmla="*/ 377652 h 914254"/>
              <a:gd name="connsiteX28" fmla="*/ 507849 w 570579"/>
              <a:gd name="connsiteY28" fmla="*/ 321011 h 914254"/>
              <a:gd name="connsiteX29" fmla="*/ 500568 w 570579"/>
              <a:gd name="connsiteY29" fmla="*/ 299170 h 914254"/>
              <a:gd name="connsiteX30" fmla="*/ 566091 w 570579"/>
              <a:gd name="connsiteY30" fmla="*/ 233648 h 914254"/>
              <a:gd name="connsiteX31" fmla="*/ 565669 w 570579"/>
              <a:gd name="connsiteY31" fmla="*/ 213060 h 914254"/>
              <a:gd name="connsiteX32" fmla="*/ 565654 w 570579"/>
              <a:gd name="connsiteY32" fmla="*/ 213045 h 914254"/>
              <a:gd name="connsiteX33" fmla="*/ 138813 w 570579"/>
              <a:gd name="connsiteY33" fmla="*/ 567011 h 914254"/>
              <a:gd name="connsiteX34" fmla="*/ 138813 w 570579"/>
              <a:gd name="connsiteY34" fmla="*/ 389664 h 914254"/>
              <a:gd name="connsiteX35" fmla="*/ 421505 w 570579"/>
              <a:gd name="connsiteY35" fmla="*/ 389664 h 914254"/>
              <a:gd name="connsiteX36" fmla="*/ 421505 w 570579"/>
              <a:gd name="connsiteY36" fmla="*/ 567011 h 91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70579" h="914254">
                <a:moveTo>
                  <a:pt x="565654" y="213045"/>
                </a:moveTo>
                <a:cubicBezTo>
                  <a:pt x="559975" y="207403"/>
                  <a:pt x="550802" y="207403"/>
                  <a:pt x="545124" y="213045"/>
                </a:cubicBezTo>
                <a:lnTo>
                  <a:pt x="490085" y="268521"/>
                </a:lnTo>
                <a:lnTo>
                  <a:pt x="478364" y="234085"/>
                </a:lnTo>
                <a:lnTo>
                  <a:pt x="452227" y="157351"/>
                </a:lnTo>
                <a:lnTo>
                  <a:pt x="425873" y="80035"/>
                </a:lnTo>
                <a:lnTo>
                  <a:pt x="465259" y="80035"/>
                </a:lnTo>
                <a:lnTo>
                  <a:pt x="465259" y="-48"/>
                </a:lnTo>
                <a:lnTo>
                  <a:pt x="97388" y="-48"/>
                </a:lnTo>
                <a:lnTo>
                  <a:pt x="97388" y="80035"/>
                </a:lnTo>
                <a:lnTo>
                  <a:pt x="136774" y="80035"/>
                </a:lnTo>
                <a:lnTo>
                  <a:pt x="110638" y="157351"/>
                </a:lnTo>
                <a:lnTo>
                  <a:pt x="74237" y="263352"/>
                </a:lnTo>
                <a:lnTo>
                  <a:pt x="24294" y="213118"/>
                </a:lnTo>
                <a:cubicBezTo>
                  <a:pt x="18623" y="207519"/>
                  <a:pt x="9508" y="207519"/>
                  <a:pt x="3837" y="213118"/>
                </a:cubicBezTo>
                <a:cubicBezTo>
                  <a:pt x="-1849" y="218804"/>
                  <a:pt x="-1856" y="228021"/>
                  <a:pt x="3822" y="233707"/>
                </a:cubicBezTo>
                <a:cubicBezTo>
                  <a:pt x="3830" y="233714"/>
                  <a:pt x="3830" y="233714"/>
                  <a:pt x="3837" y="233721"/>
                </a:cubicBezTo>
                <a:lnTo>
                  <a:pt x="63826" y="294074"/>
                </a:lnTo>
                <a:lnTo>
                  <a:pt x="35360" y="377579"/>
                </a:lnTo>
                <a:lnTo>
                  <a:pt x="34632" y="377579"/>
                </a:lnTo>
                <a:lnTo>
                  <a:pt x="34632" y="379690"/>
                </a:lnTo>
                <a:lnTo>
                  <a:pt x="34632" y="379690"/>
                </a:lnTo>
                <a:lnTo>
                  <a:pt x="34632" y="914206"/>
                </a:lnTo>
                <a:lnTo>
                  <a:pt x="527869" y="914206"/>
                </a:lnTo>
                <a:lnTo>
                  <a:pt x="527869" y="379763"/>
                </a:lnTo>
                <a:lnTo>
                  <a:pt x="527869" y="379763"/>
                </a:lnTo>
                <a:lnTo>
                  <a:pt x="527869" y="377652"/>
                </a:lnTo>
                <a:lnTo>
                  <a:pt x="527142" y="377652"/>
                </a:lnTo>
                <a:lnTo>
                  <a:pt x="507849" y="321011"/>
                </a:lnTo>
                <a:lnTo>
                  <a:pt x="500568" y="299170"/>
                </a:lnTo>
                <a:lnTo>
                  <a:pt x="566091" y="233648"/>
                </a:lnTo>
                <a:cubicBezTo>
                  <a:pt x="571660" y="227846"/>
                  <a:pt x="571471" y="218629"/>
                  <a:pt x="565669" y="213060"/>
                </a:cubicBezTo>
                <a:cubicBezTo>
                  <a:pt x="565669" y="213052"/>
                  <a:pt x="565661" y="213052"/>
                  <a:pt x="565654" y="213045"/>
                </a:cubicBezTo>
                <a:close/>
                <a:moveTo>
                  <a:pt x="138813" y="567011"/>
                </a:moveTo>
                <a:lnTo>
                  <a:pt x="138813" y="389664"/>
                </a:lnTo>
                <a:lnTo>
                  <a:pt x="421505" y="389664"/>
                </a:lnTo>
                <a:lnTo>
                  <a:pt x="421505" y="567011"/>
                </a:lnTo>
                <a:close/>
              </a:path>
            </a:pathLst>
          </a:custGeom>
          <a:solidFill>
            <a:schemeClr val="accent3"/>
          </a:solidFill>
          <a:ln w="72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3" name="Ryhmä 763">
            <a:extLst>
              <a:ext uri="{FF2B5EF4-FFF2-40B4-BE49-F238E27FC236}">
                <a16:creationId xmlns:a16="http://schemas.microsoft.com/office/drawing/2014/main" id="{B1210F24-98CD-8040-DA94-3ED3AA0CC7B0}"/>
              </a:ext>
              <a:ext uri="{C183D7F6-B498-43B3-948B-1728B52AA6E4}">
                <adec:decorative xmlns:adec="http://schemas.microsoft.com/office/drawing/2017/decorative" val="1"/>
              </a:ext>
            </a:extLst>
          </p:cNvPr>
          <p:cNvGrpSpPr/>
          <p:nvPr/>
        </p:nvGrpSpPr>
        <p:grpSpPr>
          <a:xfrm flipH="1">
            <a:off x="2099388" y="415969"/>
            <a:ext cx="780360" cy="664770"/>
            <a:chOff x="3955916" y="2585177"/>
            <a:chExt cx="1024809" cy="873010"/>
          </a:xfrm>
        </p:grpSpPr>
        <p:sp>
          <p:nvSpPr>
            <p:cNvPr id="14" name="Vapaamuotoinen: Muoto 744">
              <a:extLst>
                <a:ext uri="{FF2B5EF4-FFF2-40B4-BE49-F238E27FC236}">
                  <a16:creationId xmlns:a16="http://schemas.microsoft.com/office/drawing/2014/main" id="{F64FD564-54C5-B795-2967-21279A7AE181}"/>
                </a:ext>
              </a:extLst>
            </p:cNvPr>
            <p:cNvSpPr/>
            <p:nvPr/>
          </p:nvSpPr>
          <p:spPr>
            <a:xfrm>
              <a:off x="4613449" y="2585177"/>
              <a:ext cx="197151" cy="197134"/>
            </a:xfrm>
            <a:custGeom>
              <a:avLst/>
              <a:gdLst>
                <a:gd name="connsiteX0" fmla="*/ 99962 w 197151"/>
                <a:gd name="connsiteY0" fmla="*/ 197082 h 197134"/>
                <a:gd name="connsiteX1" fmla="*/ 196703 w 197151"/>
                <a:gd name="connsiteY1" fmla="*/ 96702 h 197134"/>
                <a:gd name="connsiteX2" fmla="*/ 96322 w 197151"/>
                <a:gd name="connsiteY2" fmla="*/ -31 h 197134"/>
                <a:gd name="connsiteX3" fmla="*/ -432 w 197151"/>
                <a:gd name="connsiteY3" fmla="*/ 98580 h 197134"/>
                <a:gd name="connsiteX4" fmla="*/ 99955 w 197151"/>
                <a:gd name="connsiteY4" fmla="*/ 197082 h 197134"/>
                <a:gd name="connsiteX5" fmla="*/ 99962 w 197151"/>
                <a:gd name="connsiteY5" fmla="*/ 197082 h 19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51" h="197134">
                  <a:moveTo>
                    <a:pt x="99962" y="197082"/>
                  </a:moveTo>
                  <a:cubicBezTo>
                    <a:pt x="154397" y="196077"/>
                    <a:pt x="197707" y="151136"/>
                    <a:pt x="196703" y="96702"/>
                  </a:cubicBezTo>
                  <a:cubicBezTo>
                    <a:pt x="195698" y="42275"/>
                    <a:pt x="150757" y="-1036"/>
                    <a:pt x="96322" y="-31"/>
                  </a:cubicBezTo>
                  <a:cubicBezTo>
                    <a:pt x="42579" y="959"/>
                    <a:pt x="-462" y="44830"/>
                    <a:pt x="-432" y="98580"/>
                  </a:cubicBezTo>
                  <a:cubicBezTo>
                    <a:pt x="85" y="153502"/>
                    <a:pt x="45033" y="197599"/>
                    <a:pt x="99955" y="197082"/>
                  </a:cubicBezTo>
                  <a:cubicBezTo>
                    <a:pt x="99955" y="197082"/>
                    <a:pt x="99962" y="197082"/>
                    <a:pt x="99962" y="197082"/>
                  </a:cubicBezTo>
                  <a:close/>
                </a:path>
              </a:pathLst>
            </a:custGeom>
            <a:solidFill>
              <a:schemeClr val="accent3"/>
            </a:solidFill>
            <a:ln w="72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Vapaamuotoinen: Muoto 745">
              <a:extLst>
                <a:ext uri="{FF2B5EF4-FFF2-40B4-BE49-F238E27FC236}">
                  <a16:creationId xmlns:a16="http://schemas.microsoft.com/office/drawing/2014/main" id="{9DB03620-38DB-B147-BE30-375C8394480F}"/>
                </a:ext>
              </a:extLst>
            </p:cNvPr>
            <p:cNvSpPr/>
            <p:nvPr/>
          </p:nvSpPr>
          <p:spPr>
            <a:xfrm>
              <a:off x="3955916" y="2785450"/>
              <a:ext cx="1024809" cy="672737"/>
            </a:xfrm>
            <a:custGeom>
              <a:avLst/>
              <a:gdLst>
                <a:gd name="connsiteX0" fmla="*/ 1021841 w 1024809"/>
                <a:gd name="connsiteY0" fmla="*/ 582796 h 672737"/>
                <a:gd name="connsiteX1" fmla="*/ 951587 w 1024809"/>
                <a:gd name="connsiteY1" fmla="*/ 354123 h 672737"/>
                <a:gd name="connsiteX2" fmla="*/ 951587 w 1024809"/>
                <a:gd name="connsiteY2" fmla="*/ 301415 h 672737"/>
                <a:gd name="connsiteX3" fmla="*/ 954280 w 1024809"/>
                <a:gd name="connsiteY3" fmla="*/ 245211 h 672737"/>
                <a:gd name="connsiteX4" fmla="*/ 927926 w 1024809"/>
                <a:gd name="connsiteY4" fmla="*/ 94874 h 672737"/>
                <a:gd name="connsiteX5" fmla="*/ 907686 w 1024809"/>
                <a:gd name="connsiteY5" fmla="*/ 41291 h 672737"/>
                <a:gd name="connsiteX6" fmla="*/ 770672 w 1024809"/>
                <a:gd name="connsiteY6" fmla="*/ 23891 h 672737"/>
                <a:gd name="connsiteX7" fmla="*/ 704349 w 1024809"/>
                <a:gd name="connsiteY7" fmla="*/ 91088 h 672737"/>
                <a:gd name="connsiteX8" fmla="*/ 682508 w 1024809"/>
                <a:gd name="connsiteY8" fmla="*/ 102445 h 672737"/>
                <a:gd name="connsiteX9" fmla="*/ 551464 w 1024809"/>
                <a:gd name="connsiteY9" fmla="*/ 130984 h 672737"/>
                <a:gd name="connsiteX10" fmla="*/ 517173 w 1024809"/>
                <a:gd name="connsiteY10" fmla="*/ 168186 h 672737"/>
                <a:gd name="connsiteX11" fmla="*/ 495770 w 1024809"/>
                <a:gd name="connsiteY11" fmla="*/ 184930 h 672737"/>
                <a:gd name="connsiteX12" fmla="*/ 460824 w 1024809"/>
                <a:gd name="connsiteY12" fmla="*/ 212450 h 672737"/>
                <a:gd name="connsiteX13" fmla="*/ 420565 w 1024809"/>
                <a:gd name="connsiteY13" fmla="*/ 243100 h 672737"/>
                <a:gd name="connsiteX14" fmla="*/ 187597 w 1024809"/>
                <a:gd name="connsiteY14" fmla="*/ 242080 h 672737"/>
                <a:gd name="connsiteX15" fmla="*/ 14763 w 1024809"/>
                <a:gd name="connsiteY15" fmla="*/ 242080 h 672737"/>
                <a:gd name="connsiteX16" fmla="*/ -234 w 1024809"/>
                <a:gd name="connsiteY16" fmla="*/ 258971 h 672737"/>
                <a:gd name="connsiteX17" fmla="*/ 26630 w 1024809"/>
                <a:gd name="connsiteY17" fmla="*/ 507373 h 672737"/>
                <a:gd name="connsiteX18" fmla="*/ 55751 w 1024809"/>
                <a:gd name="connsiteY18" fmla="*/ 531835 h 672737"/>
                <a:gd name="connsiteX19" fmla="*/ 372078 w 1024809"/>
                <a:gd name="connsiteY19" fmla="*/ 531835 h 672737"/>
                <a:gd name="connsiteX20" fmla="*/ 394429 w 1024809"/>
                <a:gd name="connsiteY20" fmla="*/ 531835 h 672737"/>
                <a:gd name="connsiteX21" fmla="*/ 394429 w 1024809"/>
                <a:gd name="connsiteY21" fmla="*/ 561320 h 672737"/>
                <a:gd name="connsiteX22" fmla="*/ 372952 w 1024809"/>
                <a:gd name="connsiteY22" fmla="*/ 561320 h 672737"/>
                <a:gd name="connsiteX23" fmla="*/ 61939 w 1024809"/>
                <a:gd name="connsiteY23" fmla="*/ 561320 h 672737"/>
                <a:gd name="connsiteX24" fmla="*/ 4716 w 1024809"/>
                <a:gd name="connsiteY24" fmla="*/ 615339 h 672737"/>
                <a:gd name="connsiteX25" fmla="*/ 62813 w 1024809"/>
                <a:gd name="connsiteY25" fmla="*/ 663025 h 672737"/>
                <a:gd name="connsiteX26" fmla="*/ 110499 w 1024809"/>
                <a:gd name="connsiteY26" fmla="*/ 604928 h 672737"/>
                <a:gd name="connsiteX27" fmla="*/ 106858 w 1024809"/>
                <a:gd name="connsiteY27" fmla="*/ 588912 h 672737"/>
                <a:gd name="connsiteX28" fmla="*/ 342884 w 1024809"/>
                <a:gd name="connsiteY28" fmla="*/ 588912 h 672737"/>
                <a:gd name="connsiteX29" fmla="*/ 348781 w 1024809"/>
                <a:gd name="connsiteY29" fmla="*/ 635506 h 672737"/>
                <a:gd name="connsiteX30" fmla="*/ 396976 w 1024809"/>
                <a:gd name="connsiteY30" fmla="*/ 665136 h 672737"/>
                <a:gd name="connsiteX31" fmla="*/ 444517 w 1024809"/>
                <a:gd name="connsiteY31" fmla="*/ 633977 h 672737"/>
                <a:gd name="connsiteX32" fmla="*/ 434616 w 1024809"/>
                <a:gd name="connsiteY32" fmla="*/ 576899 h 672737"/>
                <a:gd name="connsiteX33" fmla="*/ 423550 w 1024809"/>
                <a:gd name="connsiteY33" fmla="*/ 550763 h 672737"/>
                <a:gd name="connsiteX34" fmla="*/ 439057 w 1024809"/>
                <a:gd name="connsiteY34" fmla="*/ 448112 h 672737"/>
                <a:gd name="connsiteX35" fmla="*/ 485577 w 1024809"/>
                <a:gd name="connsiteY35" fmla="*/ 228612 h 672737"/>
                <a:gd name="connsiteX36" fmla="*/ 528021 w 1024809"/>
                <a:gd name="connsiteY36" fmla="*/ 213032 h 672737"/>
                <a:gd name="connsiteX37" fmla="*/ 566825 w 1024809"/>
                <a:gd name="connsiteY37" fmla="*/ 224171 h 672737"/>
                <a:gd name="connsiteX38" fmla="*/ 696996 w 1024809"/>
                <a:gd name="connsiteY38" fmla="*/ 219730 h 672737"/>
                <a:gd name="connsiteX39" fmla="*/ 763174 w 1024809"/>
                <a:gd name="connsiteY39" fmla="*/ 201821 h 672737"/>
                <a:gd name="connsiteX40" fmla="*/ 770891 w 1024809"/>
                <a:gd name="connsiteY40" fmla="*/ 262756 h 672737"/>
                <a:gd name="connsiteX41" fmla="*/ 762664 w 1024809"/>
                <a:gd name="connsiteY41" fmla="*/ 278190 h 672737"/>
                <a:gd name="connsiteX42" fmla="*/ 673918 w 1024809"/>
                <a:gd name="connsiteY42" fmla="*/ 395111 h 672737"/>
                <a:gd name="connsiteX43" fmla="*/ 663579 w 1024809"/>
                <a:gd name="connsiteY43" fmla="*/ 434643 h 672737"/>
                <a:gd name="connsiteX44" fmla="*/ 724952 w 1024809"/>
                <a:gd name="connsiteY44" fmla="*/ 641475 h 672737"/>
                <a:gd name="connsiteX45" fmla="*/ 789528 w 1024809"/>
                <a:gd name="connsiteY45" fmla="*/ 669941 h 672737"/>
                <a:gd name="connsiteX46" fmla="*/ 832408 w 1024809"/>
                <a:gd name="connsiteY46" fmla="*/ 613228 h 672737"/>
                <a:gd name="connsiteX47" fmla="*/ 814717 w 1024809"/>
                <a:gd name="connsiteY47" fmla="*/ 508611 h 672737"/>
                <a:gd name="connsiteX48" fmla="*/ 807437 w 1024809"/>
                <a:gd name="connsiteY48" fmla="*/ 466458 h 672737"/>
                <a:gd name="connsiteX49" fmla="*/ 825711 w 1024809"/>
                <a:gd name="connsiteY49" fmla="*/ 432314 h 672737"/>
                <a:gd name="connsiteX50" fmla="*/ 855632 w 1024809"/>
                <a:gd name="connsiteY50" fmla="*/ 489318 h 672737"/>
                <a:gd name="connsiteX51" fmla="*/ 917806 w 1024809"/>
                <a:gd name="connsiteY51" fmla="*/ 621527 h 672737"/>
                <a:gd name="connsiteX52" fmla="*/ 990609 w 1024809"/>
                <a:gd name="connsiteY52" fmla="*/ 643368 h 672737"/>
                <a:gd name="connsiteX53" fmla="*/ 1021841 w 1024809"/>
                <a:gd name="connsiteY53" fmla="*/ 582796 h 672737"/>
                <a:gd name="connsiteX54" fmla="*/ 389551 w 1024809"/>
                <a:gd name="connsiteY54" fmla="*/ 407561 h 672737"/>
                <a:gd name="connsiteX55" fmla="*/ 72496 w 1024809"/>
                <a:gd name="connsiteY55" fmla="*/ 407561 h 672737"/>
                <a:gd name="connsiteX56" fmla="*/ 62813 w 1024809"/>
                <a:gd name="connsiteY56" fmla="*/ 397878 h 672737"/>
                <a:gd name="connsiteX57" fmla="*/ 72496 w 1024809"/>
                <a:gd name="connsiteY57" fmla="*/ 388195 h 672737"/>
                <a:gd name="connsiteX58" fmla="*/ 389551 w 1024809"/>
                <a:gd name="connsiteY58" fmla="*/ 388195 h 672737"/>
                <a:gd name="connsiteX59" fmla="*/ 399233 w 1024809"/>
                <a:gd name="connsiteY59" fmla="*/ 397878 h 672737"/>
                <a:gd name="connsiteX60" fmla="*/ 389551 w 1024809"/>
                <a:gd name="connsiteY60" fmla="*/ 407561 h 672737"/>
                <a:gd name="connsiteX61" fmla="*/ 398505 w 1024809"/>
                <a:gd name="connsiteY61" fmla="*/ 342038 h 672737"/>
                <a:gd name="connsiteX62" fmla="*/ 71695 w 1024809"/>
                <a:gd name="connsiteY62" fmla="*/ 342038 h 672737"/>
                <a:gd name="connsiteX63" fmla="*/ 62012 w 1024809"/>
                <a:gd name="connsiteY63" fmla="*/ 332356 h 672737"/>
                <a:gd name="connsiteX64" fmla="*/ 71695 w 1024809"/>
                <a:gd name="connsiteY64" fmla="*/ 322673 h 672737"/>
                <a:gd name="connsiteX65" fmla="*/ 398505 w 1024809"/>
                <a:gd name="connsiteY65" fmla="*/ 322673 h 672737"/>
                <a:gd name="connsiteX66" fmla="*/ 408188 w 1024809"/>
                <a:gd name="connsiteY66" fmla="*/ 332356 h 672737"/>
                <a:gd name="connsiteX67" fmla="*/ 398505 w 1024809"/>
                <a:gd name="connsiteY67" fmla="*/ 342038 h 67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24809" h="672737">
                  <a:moveTo>
                    <a:pt x="1021841" y="582796"/>
                  </a:moveTo>
                  <a:cubicBezTo>
                    <a:pt x="998763" y="506499"/>
                    <a:pt x="976412" y="429911"/>
                    <a:pt x="951587" y="354123"/>
                  </a:cubicBezTo>
                  <a:cubicBezTo>
                    <a:pt x="945580" y="337066"/>
                    <a:pt x="945580" y="318472"/>
                    <a:pt x="951587" y="301415"/>
                  </a:cubicBezTo>
                  <a:cubicBezTo>
                    <a:pt x="956559" y="283097"/>
                    <a:pt x="957484" y="263921"/>
                    <a:pt x="954280" y="245211"/>
                  </a:cubicBezTo>
                  <a:cubicBezTo>
                    <a:pt x="947051" y="194831"/>
                    <a:pt x="938264" y="144722"/>
                    <a:pt x="927926" y="94874"/>
                  </a:cubicBezTo>
                  <a:cubicBezTo>
                    <a:pt x="924227" y="76003"/>
                    <a:pt x="917384" y="57897"/>
                    <a:pt x="907686" y="41291"/>
                  </a:cubicBezTo>
                  <a:cubicBezTo>
                    <a:pt x="879075" y="-5812"/>
                    <a:pt x="811004" y="-14112"/>
                    <a:pt x="770672" y="23891"/>
                  </a:cubicBezTo>
                  <a:cubicBezTo>
                    <a:pt x="747812" y="45732"/>
                    <a:pt x="726991" y="69102"/>
                    <a:pt x="704349" y="91088"/>
                  </a:cubicBezTo>
                  <a:cubicBezTo>
                    <a:pt x="698212" y="96752"/>
                    <a:pt x="690669" y="100669"/>
                    <a:pt x="682508" y="102445"/>
                  </a:cubicBezTo>
                  <a:cubicBezTo>
                    <a:pt x="638827" y="112492"/>
                    <a:pt x="595145" y="121738"/>
                    <a:pt x="551464" y="130984"/>
                  </a:cubicBezTo>
                  <a:cubicBezTo>
                    <a:pt x="532637" y="133648"/>
                    <a:pt x="518302" y="149206"/>
                    <a:pt x="517173" y="168186"/>
                  </a:cubicBezTo>
                  <a:cubicBezTo>
                    <a:pt x="515790" y="183547"/>
                    <a:pt x="508365" y="185076"/>
                    <a:pt x="495770" y="184930"/>
                  </a:cubicBezTo>
                  <a:cubicBezTo>
                    <a:pt x="467085" y="184930"/>
                    <a:pt x="465848" y="186022"/>
                    <a:pt x="460824" y="212450"/>
                  </a:cubicBezTo>
                  <a:cubicBezTo>
                    <a:pt x="455073" y="242590"/>
                    <a:pt x="455073" y="243100"/>
                    <a:pt x="420565" y="243100"/>
                  </a:cubicBezTo>
                  <a:cubicBezTo>
                    <a:pt x="342811" y="243100"/>
                    <a:pt x="264985" y="242226"/>
                    <a:pt x="187597" y="242080"/>
                  </a:cubicBezTo>
                  <a:cubicBezTo>
                    <a:pt x="130010" y="242080"/>
                    <a:pt x="72350" y="242080"/>
                    <a:pt x="14763" y="242080"/>
                  </a:cubicBezTo>
                  <a:cubicBezTo>
                    <a:pt x="3042" y="242080"/>
                    <a:pt x="-1472" y="247249"/>
                    <a:pt x="-234" y="258971"/>
                  </a:cubicBezTo>
                  <a:cubicBezTo>
                    <a:pt x="8939" y="341747"/>
                    <a:pt x="17675" y="424597"/>
                    <a:pt x="26630" y="507373"/>
                  </a:cubicBezTo>
                  <a:cubicBezTo>
                    <a:pt x="29105" y="530379"/>
                    <a:pt x="30780" y="531835"/>
                    <a:pt x="55751" y="531835"/>
                  </a:cubicBezTo>
                  <a:cubicBezTo>
                    <a:pt x="161169" y="531835"/>
                    <a:pt x="266609" y="531835"/>
                    <a:pt x="372078" y="531835"/>
                  </a:cubicBezTo>
                  <a:lnTo>
                    <a:pt x="394429" y="531835"/>
                  </a:lnTo>
                  <a:lnTo>
                    <a:pt x="394429" y="561320"/>
                  </a:lnTo>
                  <a:lnTo>
                    <a:pt x="372952" y="561320"/>
                  </a:lnTo>
                  <a:cubicBezTo>
                    <a:pt x="269281" y="561320"/>
                    <a:pt x="165610" y="561320"/>
                    <a:pt x="61939" y="561320"/>
                  </a:cubicBezTo>
                  <a:cubicBezTo>
                    <a:pt x="26557" y="561320"/>
                    <a:pt x="3261" y="583743"/>
                    <a:pt x="4716" y="615339"/>
                  </a:cubicBezTo>
                  <a:cubicBezTo>
                    <a:pt x="7592" y="644547"/>
                    <a:pt x="33604" y="665901"/>
                    <a:pt x="62813" y="663025"/>
                  </a:cubicBezTo>
                  <a:cubicBezTo>
                    <a:pt x="92021" y="660149"/>
                    <a:pt x="113374" y="634137"/>
                    <a:pt x="110499" y="604928"/>
                  </a:cubicBezTo>
                  <a:cubicBezTo>
                    <a:pt x="109698" y="600269"/>
                    <a:pt x="108460" y="595755"/>
                    <a:pt x="106858" y="588912"/>
                  </a:cubicBezTo>
                  <a:lnTo>
                    <a:pt x="342884" y="588912"/>
                  </a:lnTo>
                  <a:cubicBezTo>
                    <a:pt x="344777" y="605584"/>
                    <a:pt x="343540" y="621673"/>
                    <a:pt x="348781" y="635506"/>
                  </a:cubicBezTo>
                  <a:cubicBezTo>
                    <a:pt x="356426" y="655817"/>
                    <a:pt x="374917" y="665646"/>
                    <a:pt x="396976" y="665136"/>
                  </a:cubicBezTo>
                  <a:cubicBezTo>
                    <a:pt x="417791" y="665748"/>
                    <a:pt x="436770" y="653306"/>
                    <a:pt x="444517" y="633977"/>
                  </a:cubicBezTo>
                  <a:cubicBezTo>
                    <a:pt x="453398" y="613228"/>
                    <a:pt x="448812" y="594590"/>
                    <a:pt x="434616" y="576899"/>
                  </a:cubicBezTo>
                  <a:cubicBezTo>
                    <a:pt x="427940" y="569779"/>
                    <a:pt x="424016" y="560511"/>
                    <a:pt x="423550" y="550763"/>
                  </a:cubicBezTo>
                  <a:cubicBezTo>
                    <a:pt x="427263" y="516400"/>
                    <a:pt x="432213" y="482038"/>
                    <a:pt x="439057" y="448112"/>
                  </a:cubicBezTo>
                  <a:cubicBezTo>
                    <a:pt x="453617" y="374799"/>
                    <a:pt x="469925" y="301778"/>
                    <a:pt x="485577" y="228612"/>
                  </a:cubicBezTo>
                  <a:cubicBezTo>
                    <a:pt x="489800" y="208883"/>
                    <a:pt x="509311" y="202986"/>
                    <a:pt x="528021" y="213032"/>
                  </a:cubicBezTo>
                  <a:cubicBezTo>
                    <a:pt x="539910" y="219723"/>
                    <a:pt x="553196" y="223538"/>
                    <a:pt x="566825" y="224171"/>
                  </a:cubicBezTo>
                  <a:cubicBezTo>
                    <a:pt x="610506" y="224171"/>
                    <a:pt x="653824" y="223589"/>
                    <a:pt x="696996" y="219730"/>
                  </a:cubicBezTo>
                  <a:cubicBezTo>
                    <a:pt x="718837" y="217837"/>
                    <a:pt x="739440" y="208518"/>
                    <a:pt x="763174" y="201821"/>
                  </a:cubicBezTo>
                  <a:cubicBezTo>
                    <a:pt x="765576" y="219657"/>
                    <a:pt x="769071" y="241134"/>
                    <a:pt x="770891" y="262756"/>
                  </a:cubicBezTo>
                  <a:cubicBezTo>
                    <a:pt x="771327" y="267707"/>
                    <a:pt x="766158" y="273458"/>
                    <a:pt x="762664" y="278190"/>
                  </a:cubicBezTo>
                  <a:cubicBezTo>
                    <a:pt x="732960" y="317140"/>
                    <a:pt x="702165" y="355288"/>
                    <a:pt x="673918" y="395111"/>
                  </a:cubicBezTo>
                  <a:cubicBezTo>
                    <a:pt x="666637" y="405813"/>
                    <a:pt x="660449" y="422995"/>
                    <a:pt x="663579" y="434643"/>
                  </a:cubicBezTo>
                  <a:cubicBezTo>
                    <a:pt x="682268" y="504097"/>
                    <a:pt x="702725" y="573041"/>
                    <a:pt x="724952" y="641475"/>
                  </a:cubicBezTo>
                  <a:cubicBezTo>
                    <a:pt x="733688" y="668703"/>
                    <a:pt x="758150" y="677876"/>
                    <a:pt x="789528" y="669941"/>
                  </a:cubicBezTo>
                  <a:cubicBezTo>
                    <a:pt x="817703" y="663170"/>
                    <a:pt x="836194" y="639946"/>
                    <a:pt x="832408" y="613228"/>
                  </a:cubicBezTo>
                  <a:cubicBezTo>
                    <a:pt x="827458" y="578283"/>
                    <a:pt x="820760" y="543483"/>
                    <a:pt x="814717" y="508611"/>
                  </a:cubicBezTo>
                  <a:cubicBezTo>
                    <a:pt x="812242" y="494487"/>
                    <a:pt x="806637" y="480218"/>
                    <a:pt x="807437" y="466458"/>
                  </a:cubicBezTo>
                  <a:cubicBezTo>
                    <a:pt x="808238" y="456265"/>
                    <a:pt x="817630" y="446801"/>
                    <a:pt x="825711" y="432314"/>
                  </a:cubicBezTo>
                  <a:cubicBezTo>
                    <a:pt x="837650" y="454955"/>
                    <a:pt x="847552" y="471845"/>
                    <a:pt x="855632" y="489318"/>
                  </a:cubicBezTo>
                  <a:cubicBezTo>
                    <a:pt x="876600" y="532999"/>
                    <a:pt x="896620" y="577700"/>
                    <a:pt x="917806" y="621527"/>
                  </a:cubicBezTo>
                  <a:cubicBezTo>
                    <a:pt x="930619" y="648027"/>
                    <a:pt x="958066" y="655672"/>
                    <a:pt x="990609" y="643368"/>
                  </a:cubicBezTo>
                  <a:cubicBezTo>
                    <a:pt x="1018201" y="632521"/>
                    <a:pt x="1029995" y="609733"/>
                    <a:pt x="1021841" y="582796"/>
                  </a:cubicBezTo>
                  <a:close/>
                  <a:moveTo>
                    <a:pt x="389551" y="407561"/>
                  </a:moveTo>
                  <a:lnTo>
                    <a:pt x="72496" y="407561"/>
                  </a:lnTo>
                  <a:cubicBezTo>
                    <a:pt x="67145" y="407561"/>
                    <a:pt x="62813" y="403229"/>
                    <a:pt x="62813" y="397878"/>
                  </a:cubicBezTo>
                  <a:cubicBezTo>
                    <a:pt x="62813" y="392527"/>
                    <a:pt x="67145" y="388195"/>
                    <a:pt x="72496" y="388195"/>
                  </a:cubicBezTo>
                  <a:lnTo>
                    <a:pt x="389551" y="388195"/>
                  </a:lnTo>
                  <a:cubicBezTo>
                    <a:pt x="394902" y="388195"/>
                    <a:pt x="399233" y="392527"/>
                    <a:pt x="399233" y="397878"/>
                  </a:cubicBezTo>
                  <a:cubicBezTo>
                    <a:pt x="399233" y="403229"/>
                    <a:pt x="394902" y="407561"/>
                    <a:pt x="389551" y="407561"/>
                  </a:cubicBezTo>
                  <a:close/>
                  <a:moveTo>
                    <a:pt x="398505" y="342038"/>
                  </a:moveTo>
                  <a:lnTo>
                    <a:pt x="71695" y="342038"/>
                  </a:lnTo>
                  <a:cubicBezTo>
                    <a:pt x="66344" y="342038"/>
                    <a:pt x="62012" y="337706"/>
                    <a:pt x="62012" y="332356"/>
                  </a:cubicBezTo>
                  <a:cubicBezTo>
                    <a:pt x="62012" y="327005"/>
                    <a:pt x="66344" y="322673"/>
                    <a:pt x="71695" y="322673"/>
                  </a:cubicBezTo>
                  <a:lnTo>
                    <a:pt x="398505" y="322673"/>
                  </a:lnTo>
                  <a:cubicBezTo>
                    <a:pt x="403856" y="322673"/>
                    <a:pt x="408188" y="327005"/>
                    <a:pt x="408188" y="332356"/>
                  </a:cubicBezTo>
                  <a:cubicBezTo>
                    <a:pt x="408188" y="337706"/>
                    <a:pt x="403856" y="342038"/>
                    <a:pt x="398505" y="342038"/>
                  </a:cubicBezTo>
                  <a:close/>
                </a:path>
              </a:pathLst>
            </a:custGeom>
            <a:solidFill>
              <a:schemeClr val="accent3"/>
            </a:solidFill>
            <a:ln w="72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3" name="Group 22">
            <a:extLst>
              <a:ext uri="{FF2B5EF4-FFF2-40B4-BE49-F238E27FC236}">
                <a16:creationId xmlns:a16="http://schemas.microsoft.com/office/drawing/2014/main" id="{B8BB0A44-E662-61D7-4649-1381ED262CED}"/>
              </a:ext>
              <a:ext uri="{C183D7F6-B498-43B3-948B-1728B52AA6E4}">
                <adec:decorative xmlns:adec="http://schemas.microsoft.com/office/drawing/2017/decorative" val="1"/>
              </a:ext>
            </a:extLst>
          </p:cNvPr>
          <p:cNvGrpSpPr>
            <a:grpSpLocks noChangeAspect="1"/>
          </p:cNvGrpSpPr>
          <p:nvPr/>
        </p:nvGrpSpPr>
        <p:grpSpPr>
          <a:xfrm>
            <a:off x="3275655" y="4758240"/>
            <a:ext cx="574450" cy="542258"/>
            <a:chOff x="3426201" y="3308238"/>
            <a:chExt cx="1274763" cy="1203326"/>
          </a:xfrm>
          <a:solidFill>
            <a:schemeClr val="accent3"/>
          </a:solidFill>
        </p:grpSpPr>
        <p:sp>
          <p:nvSpPr>
            <p:cNvPr id="24" name="Freeform 58">
              <a:extLst>
                <a:ext uri="{FF2B5EF4-FFF2-40B4-BE49-F238E27FC236}">
                  <a16:creationId xmlns:a16="http://schemas.microsoft.com/office/drawing/2014/main" id="{3A9F13A9-37F4-4F63-C21F-490410B1CF25}"/>
                </a:ext>
              </a:extLst>
            </p:cNvPr>
            <p:cNvSpPr>
              <a:spLocks noEditPoints="1"/>
            </p:cNvSpPr>
            <p:nvPr/>
          </p:nvSpPr>
          <p:spPr bwMode="auto">
            <a:xfrm>
              <a:off x="4297739" y="3589226"/>
              <a:ext cx="403225" cy="403225"/>
            </a:xfrm>
            <a:custGeom>
              <a:avLst/>
              <a:gdLst>
                <a:gd name="T0" fmla="*/ 217 w 254"/>
                <a:gd name="T1" fmla="*/ 216 h 254"/>
                <a:gd name="T2" fmla="*/ 234 w 254"/>
                <a:gd name="T3" fmla="*/ 197 h 254"/>
                <a:gd name="T4" fmla="*/ 245 w 254"/>
                <a:gd name="T5" fmla="*/ 173 h 254"/>
                <a:gd name="T6" fmla="*/ 253 w 254"/>
                <a:gd name="T7" fmla="*/ 150 h 254"/>
                <a:gd name="T8" fmla="*/ 254 w 254"/>
                <a:gd name="T9" fmla="*/ 126 h 254"/>
                <a:gd name="T10" fmla="*/ 251 w 254"/>
                <a:gd name="T11" fmla="*/ 101 h 254"/>
                <a:gd name="T12" fmla="*/ 244 w 254"/>
                <a:gd name="T13" fmla="*/ 78 h 254"/>
                <a:gd name="T14" fmla="*/ 232 w 254"/>
                <a:gd name="T15" fmla="*/ 56 h 254"/>
                <a:gd name="T16" fmla="*/ 216 w 254"/>
                <a:gd name="T17" fmla="*/ 36 h 254"/>
                <a:gd name="T18" fmla="*/ 207 w 254"/>
                <a:gd name="T19" fmla="*/ 28 h 254"/>
                <a:gd name="T20" fmla="*/ 185 w 254"/>
                <a:gd name="T21" fmla="*/ 13 h 254"/>
                <a:gd name="T22" fmla="*/ 161 w 254"/>
                <a:gd name="T23" fmla="*/ 4 h 254"/>
                <a:gd name="T24" fmla="*/ 138 w 254"/>
                <a:gd name="T25" fmla="*/ 0 h 254"/>
                <a:gd name="T26" fmla="*/ 113 w 254"/>
                <a:gd name="T27" fmla="*/ 0 h 254"/>
                <a:gd name="T28" fmla="*/ 89 w 254"/>
                <a:gd name="T29" fmla="*/ 4 h 254"/>
                <a:gd name="T30" fmla="*/ 66 w 254"/>
                <a:gd name="T31" fmla="*/ 14 h 254"/>
                <a:gd name="T32" fmla="*/ 45 w 254"/>
                <a:gd name="T33" fmla="*/ 29 h 254"/>
                <a:gd name="T34" fmla="*/ 35 w 254"/>
                <a:gd name="T35" fmla="*/ 38 h 254"/>
                <a:gd name="T36" fmla="*/ 19 w 254"/>
                <a:gd name="T37" fmla="*/ 57 h 254"/>
                <a:gd name="T38" fmla="*/ 8 w 254"/>
                <a:gd name="T39" fmla="*/ 79 h 254"/>
                <a:gd name="T40" fmla="*/ 1 w 254"/>
                <a:gd name="T41" fmla="*/ 104 h 254"/>
                <a:gd name="T42" fmla="*/ 0 w 254"/>
                <a:gd name="T43" fmla="*/ 128 h 254"/>
                <a:gd name="T44" fmla="*/ 1 w 254"/>
                <a:gd name="T45" fmla="*/ 153 h 254"/>
                <a:gd name="T46" fmla="*/ 8 w 254"/>
                <a:gd name="T47" fmla="*/ 176 h 254"/>
                <a:gd name="T48" fmla="*/ 20 w 254"/>
                <a:gd name="T49" fmla="*/ 198 h 254"/>
                <a:gd name="T50" fmla="*/ 38 w 254"/>
                <a:gd name="T51" fmla="*/ 217 h 254"/>
                <a:gd name="T52" fmla="*/ 47 w 254"/>
                <a:gd name="T53" fmla="*/ 226 h 254"/>
                <a:gd name="T54" fmla="*/ 69 w 254"/>
                <a:gd name="T55" fmla="*/ 241 h 254"/>
                <a:gd name="T56" fmla="*/ 91 w 254"/>
                <a:gd name="T57" fmla="*/ 250 h 254"/>
                <a:gd name="T58" fmla="*/ 116 w 254"/>
                <a:gd name="T59" fmla="*/ 254 h 254"/>
                <a:gd name="T60" fmla="*/ 139 w 254"/>
                <a:gd name="T61" fmla="*/ 254 h 254"/>
                <a:gd name="T62" fmla="*/ 164 w 254"/>
                <a:gd name="T63" fmla="*/ 248 h 254"/>
                <a:gd name="T64" fmla="*/ 186 w 254"/>
                <a:gd name="T65" fmla="*/ 239 h 254"/>
                <a:gd name="T66" fmla="*/ 208 w 254"/>
                <a:gd name="T67" fmla="*/ 225 h 254"/>
                <a:gd name="T68" fmla="*/ 217 w 254"/>
                <a:gd name="T69" fmla="*/ 216 h 254"/>
                <a:gd name="T70" fmla="*/ 182 w 254"/>
                <a:gd name="T71" fmla="*/ 135 h 254"/>
                <a:gd name="T72" fmla="*/ 189 w 254"/>
                <a:gd name="T73" fmla="*/ 116 h 254"/>
                <a:gd name="T74" fmla="*/ 200 w 254"/>
                <a:gd name="T75" fmla="*/ 103 h 254"/>
                <a:gd name="T76" fmla="*/ 211 w 254"/>
                <a:gd name="T77" fmla="*/ 94 h 254"/>
                <a:gd name="T78" fmla="*/ 223 w 254"/>
                <a:gd name="T79" fmla="*/ 92 h 254"/>
                <a:gd name="T80" fmla="*/ 228 w 254"/>
                <a:gd name="T81" fmla="*/ 95 h 254"/>
                <a:gd name="T82" fmla="*/ 236 w 254"/>
                <a:gd name="T83" fmla="*/ 104 h 254"/>
                <a:gd name="T84" fmla="*/ 239 w 254"/>
                <a:gd name="T85" fmla="*/ 120 h 254"/>
                <a:gd name="T86" fmla="*/ 239 w 254"/>
                <a:gd name="T87" fmla="*/ 139 h 254"/>
                <a:gd name="T88" fmla="*/ 238 w 254"/>
                <a:gd name="T89" fmla="*/ 150 h 254"/>
                <a:gd name="T90" fmla="*/ 231 w 254"/>
                <a:gd name="T91" fmla="*/ 169 h 254"/>
                <a:gd name="T92" fmla="*/ 220 w 254"/>
                <a:gd name="T93" fmla="*/ 184 h 254"/>
                <a:gd name="T94" fmla="*/ 208 w 254"/>
                <a:gd name="T95" fmla="*/ 191 h 254"/>
                <a:gd name="T96" fmla="*/ 197 w 254"/>
                <a:gd name="T97" fmla="*/ 192 h 254"/>
                <a:gd name="T98" fmla="*/ 191 w 254"/>
                <a:gd name="T99" fmla="*/ 189 h 254"/>
                <a:gd name="T100" fmla="*/ 183 w 254"/>
                <a:gd name="T101" fmla="*/ 181 h 254"/>
                <a:gd name="T102" fmla="*/ 179 w 254"/>
                <a:gd name="T103" fmla="*/ 164 h 254"/>
                <a:gd name="T104" fmla="*/ 181 w 254"/>
                <a:gd name="T105" fmla="*/ 145 h 254"/>
                <a:gd name="T106" fmla="*/ 182 w 254"/>
                <a:gd name="T107" fmla="*/ 13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54">
                  <a:moveTo>
                    <a:pt x="217" y="216"/>
                  </a:moveTo>
                  <a:lnTo>
                    <a:pt x="217" y="216"/>
                  </a:lnTo>
                  <a:lnTo>
                    <a:pt x="226" y="207"/>
                  </a:lnTo>
                  <a:lnTo>
                    <a:pt x="234" y="197"/>
                  </a:lnTo>
                  <a:lnTo>
                    <a:pt x="241" y="185"/>
                  </a:lnTo>
                  <a:lnTo>
                    <a:pt x="245" y="173"/>
                  </a:lnTo>
                  <a:lnTo>
                    <a:pt x="250" y="161"/>
                  </a:lnTo>
                  <a:lnTo>
                    <a:pt x="253" y="150"/>
                  </a:lnTo>
                  <a:lnTo>
                    <a:pt x="254" y="138"/>
                  </a:lnTo>
                  <a:lnTo>
                    <a:pt x="254" y="126"/>
                  </a:lnTo>
                  <a:lnTo>
                    <a:pt x="254" y="113"/>
                  </a:lnTo>
                  <a:lnTo>
                    <a:pt x="251" y="101"/>
                  </a:lnTo>
                  <a:lnTo>
                    <a:pt x="248" y="89"/>
                  </a:lnTo>
                  <a:lnTo>
                    <a:pt x="244" y="78"/>
                  </a:lnTo>
                  <a:lnTo>
                    <a:pt x="239" y="66"/>
                  </a:lnTo>
                  <a:lnTo>
                    <a:pt x="232" y="56"/>
                  </a:lnTo>
                  <a:lnTo>
                    <a:pt x="225" y="45"/>
                  </a:lnTo>
                  <a:lnTo>
                    <a:pt x="216" y="36"/>
                  </a:lnTo>
                  <a:lnTo>
                    <a:pt x="216" y="36"/>
                  </a:lnTo>
                  <a:lnTo>
                    <a:pt x="207" y="28"/>
                  </a:lnTo>
                  <a:lnTo>
                    <a:pt x="195" y="20"/>
                  </a:lnTo>
                  <a:lnTo>
                    <a:pt x="185" y="13"/>
                  </a:lnTo>
                  <a:lnTo>
                    <a:pt x="173" y="8"/>
                  </a:lnTo>
                  <a:lnTo>
                    <a:pt x="161" y="4"/>
                  </a:lnTo>
                  <a:lnTo>
                    <a:pt x="150" y="1"/>
                  </a:lnTo>
                  <a:lnTo>
                    <a:pt x="138" y="0"/>
                  </a:lnTo>
                  <a:lnTo>
                    <a:pt x="126" y="0"/>
                  </a:lnTo>
                  <a:lnTo>
                    <a:pt x="113" y="0"/>
                  </a:lnTo>
                  <a:lnTo>
                    <a:pt x="101" y="1"/>
                  </a:lnTo>
                  <a:lnTo>
                    <a:pt x="89" y="4"/>
                  </a:lnTo>
                  <a:lnTo>
                    <a:pt x="78" y="8"/>
                  </a:lnTo>
                  <a:lnTo>
                    <a:pt x="66" y="14"/>
                  </a:lnTo>
                  <a:lnTo>
                    <a:pt x="55" y="20"/>
                  </a:lnTo>
                  <a:lnTo>
                    <a:pt x="45" y="29"/>
                  </a:lnTo>
                  <a:lnTo>
                    <a:pt x="35" y="38"/>
                  </a:lnTo>
                  <a:lnTo>
                    <a:pt x="35" y="38"/>
                  </a:lnTo>
                  <a:lnTo>
                    <a:pt x="28" y="47"/>
                  </a:lnTo>
                  <a:lnTo>
                    <a:pt x="19" y="57"/>
                  </a:lnTo>
                  <a:lnTo>
                    <a:pt x="13" y="69"/>
                  </a:lnTo>
                  <a:lnTo>
                    <a:pt x="8" y="79"/>
                  </a:lnTo>
                  <a:lnTo>
                    <a:pt x="4" y="91"/>
                  </a:lnTo>
                  <a:lnTo>
                    <a:pt x="1" y="104"/>
                  </a:lnTo>
                  <a:lnTo>
                    <a:pt x="0" y="116"/>
                  </a:lnTo>
                  <a:lnTo>
                    <a:pt x="0" y="128"/>
                  </a:lnTo>
                  <a:lnTo>
                    <a:pt x="0" y="141"/>
                  </a:lnTo>
                  <a:lnTo>
                    <a:pt x="1" y="153"/>
                  </a:lnTo>
                  <a:lnTo>
                    <a:pt x="4" y="164"/>
                  </a:lnTo>
                  <a:lnTo>
                    <a:pt x="8" y="176"/>
                  </a:lnTo>
                  <a:lnTo>
                    <a:pt x="14" y="187"/>
                  </a:lnTo>
                  <a:lnTo>
                    <a:pt x="20" y="198"/>
                  </a:lnTo>
                  <a:lnTo>
                    <a:pt x="29" y="209"/>
                  </a:lnTo>
                  <a:lnTo>
                    <a:pt x="38" y="217"/>
                  </a:lnTo>
                  <a:lnTo>
                    <a:pt x="38" y="217"/>
                  </a:lnTo>
                  <a:lnTo>
                    <a:pt x="47" y="226"/>
                  </a:lnTo>
                  <a:lnTo>
                    <a:pt x="57" y="234"/>
                  </a:lnTo>
                  <a:lnTo>
                    <a:pt x="69" y="241"/>
                  </a:lnTo>
                  <a:lnTo>
                    <a:pt x="79" y="245"/>
                  </a:lnTo>
                  <a:lnTo>
                    <a:pt x="91" y="250"/>
                  </a:lnTo>
                  <a:lnTo>
                    <a:pt x="104" y="253"/>
                  </a:lnTo>
                  <a:lnTo>
                    <a:pt x="116" y="254"/>
                  </a:lnTo>
                  <a:lnTo>
                    <a:pt x="128" y="254"/>
                  </a:lnTo>
                  <a:lnTo>
                    <a:pt x="139" y="254"/>
                  </a:lnTo>
                  <a:lnTo>
                    <a:pt x="153" y="251"/>
                  </a:lnTo>
                  <a:lnTo>
                    <a:pt x="164" y="248"/>
                  </a:lnTo>
                  <a:lnTo>
                    <a:pt x="176" y="245"/>
                  </a:lnTo>
                  <a:lnTo>
                    <a:pt x="186" y="239"/>
                  </a:lnTo>
                  <a:lnTo>
                    <a:pt x="198" y="232"/>
                  </a:lnTo>
                  <a:lnTo>
                    <a:pt x="208" y="225"/>
                  </a:lnTo>
                  <a:lnTo>
                    <a:pt x="217" y="216"/>
                  </a:lnTo>
                  <a:lnTo>
                    <a:pt x="217" y="216"/>
                  </a:lnTo>
                  <a:close/>
                  <a:moveTo>
                    <a:pt x="182" y="135"/>
                  </a:moveTo>
                  <a:lnTo>
                    <a:pt x="182" y="135"/>
                  </a:lnTo>
                  <a:lnTo>
                    <a:pt x="185" y="125"/>
                  </a:lnTo>
                  <a:lnTo>
                    <a:pt x="189" y="116"/>
                  </a:lnTo>
                  <a:lnTo>
                    <a:pt x="194" y="109"/>
                  </a:lnTo>
                  <a:lnTo>
                    <a:pt x="200" y="103"/>
                  </a:lnTo>
                  <a:lnTo>
                    <a:pt x="206" y="97"/>
                  </a:lnTo>
                  <a:lnTo>
                    <a:pt x="211" y="94"/>
                  </a:lnTo>
                  <a:lnTo>
                    <a:pt x="217" y="92"/>
                  </a:lnTo>
                  <a:lnTo>
                    <a:pt x="223" y="92"/>
                  </a:lnTo>
                  <a:lnTo>
                    <a:pt x="223" y="92"/>
                  </a:lnTo>
                  <a:lnTo>
                    <a:pt x="228" y="95"/>
                  </a:lnTo>
                  <a:lnTo>
                    <a:pt x="232" y="100"/>
                  </a:lnTo>
                  <a:lnTo>
                    <a:pt x="236" y="104"/>
                  </a:lnTo>
                  <a:lnTo>
                    <a:pt x="238" y="111"/>
                  </a:lnTo>
                  <a:lnTo>
                    <a:pt x="239" y="120"/>
                  </a:lnTo>
                  <a:lnTo>
                    <a:pt x="239" y="129"/>
                  </a:lnTo>
                  <a:lnTo>
                    <a:pt x="239" y="139"/>
                  </a:lnTo>
                  <a:lnTo>
                    <a:pt x="238" y="150"/>
                  </a:lnTo>
                  <a:lnTo>
                    <a:pt x="238" y="150"/>
                  </a:lnTo>
                  <a:lnTo>
                    <a:pt x="234" y="160"/>
                  </a:lnTo>
                  <a:lnTo>
                    <a:pt x="231" y="169"/>
                  </a:lnTo>
                  <a:lnTo>
                    <a:pt x="225" y="176"/>
                  </a:lnTo>
                  <a:lnTo>
                    <a:pt x="220" y="184"/>
                  </a:lnTo>
                  <a:lnTo>
                    <a:pt x="214" y="188"/>
                  </a:lnTo>
                  <a:lnTo>
                    <a:pt x="208" y="191"/>
                  </a:lnTo>
                  <a:lnTo>
                    <a:pt x="203" y="192"/>
                  </a:lnTo>
                  <a:lnTo>
                    <a:pt x="197" y="192"/>
                  </a:lnTo>
                  <a:lnTo>
                    <a:pt x="197" y="192"/>
                  </a:lnTo>
                  <a:lnTo>
                    <a:pt x="191" y="189"/>
                  </a:lnTo>
                  <a:lnTo>
                    <a:pt x="186" y="187"/>
                  </a:lnTo>
                  <a:lnTo>
                    <a:pt x="183" y="181"/>
                  </a:lnTo>
                  <a:lnTo>
                    <a:pt x="181" y="173"/>
                  </a:lnTo>
                  <a:lnTo>
                    <a:pt x="179" y="164"/>
                  </a:lnTo>
                  <a:lnTo>
                    <a:pt x="179" y="156"/>
                  </a:lnTo>
                  <a:lnTo>
                    <a:pt x="181" y="145"/>
                  </a:lnTo>
                  <a:lnTo>
                    <a:pt x="182" y="135"/>
                  </a:lnTo>
                  <a:lnTo>
                    <a:pt x="18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Freeform 59">
              <a:extLst>
                <a:ext uri="{FF2B5EF4-FFF2-40B4-BE49-F238E27FC236}">
                  <a16:creationId xmlns:a16="http://schemas.microsoft.com/office/drawing/2014/main" id="{42B56F63-9DE8-73F7-CAE5-022737220123}"/>
                </a:ext>
              </a:extLst>
            </p:cNvPr>
            <p:cNvSpPr>
              <a:spLocks noEditPoints="1"/>
            </p:cNvSpPr>
            <p:nvPr/>
          </p:nvSpPr>
          <p:spPr bwMode="auto">
            <a:xfrm>
              <a:off x="3962776" y="3555888"/>
              <a:ext cx="374650" cy="436563"/>
            </a:xfrm>
            <a:custGeom>
              <a:avLst/>
              <a:gdLst>
                <a:gd name="T0" fmla="*/ 236 w 236"/>
                <a:gd name="T1" fmla="*/ 40 h 275"/>
                <a:gd name="T2" fmla="*/ 215 w 236"/>
                <a:gd name="T3" fmla="*/ 24 h 275"/>
                <a:gd name="T4" fmla="*/ 191 w 236"/>
                <a:gd name="T5" fmla="*/ 10 h 275"/>
                <a:gd name="T6" fmla="*/ 166 w 236"/>
                <a:gd name="T7" fmla="*/ 3 h 275"/>
                <a:gd name="T8" fmla="*/ 138 w 236"/>
                <a:gd name="T9" fmla="*/ 0 h 275"/>
                <a:gd name="T10" fmla="*/ 124 w 236"/>
                <a:gd name="T11" fmla="*/ 0 h 275"/>
                <a:gd name="T12" fmla="*/ 97 w 236"/>
                <a:gd name="T13" fmla="*/ 6 h 275"/>
                <a:gd name="T14" fmla="*/ 72 w 236"/>
                <a:gd name="T15" fmla="*/ 16 h 275"/>
                <a:gd name="T16" fmla="*/ 50 w 236"/>
                <a:gd name="T17" fmla="*/ 31 h 275"/>
                <a:gd name="T18" fmla="*/ 33 w 236"/>
                <a:gd name="T19" fmla="*/ 50 h 275"/>
                <a:gd name="T20" fmla="*/ 18 w 236"/>
                <a:gd name="T21" fmla="*/ 72 h 275"/>
                <a:gd name="T22" fmla="*/ 6 w 236"/>
                <a:gd name="T23" fmla="*/ 97 h 275"/>
                <a:gd name="T24" fmla="*/ 2 w 236"/>
                <a:gd name="T25" fmla="*/ 124 h 275"/>
                <a:gd name="T26" fmla="*/ 0 w 236"/>
                <a:gd name="T27" fmla="*/ 138 h 275"/>
                <a:gd name="T28" fmla="*/ 3 w 236"/>
                <a:gd name="T29" fmla="*/ 165 h 275"/>
                <a:gd name="T30" fmla="*/ 12 w 236"/>
                <a:gd name="T31" fmla="*/ 191 h 275"/>
                <a:gd name="T32" fmla="*/ 24 w 236"/>
                <a:gd name="T33" fmla="*/ 215 h 275"/>
                <a:gd name="T34" fmla="*/ 41 w 236"/>
                <a:gd name="T35" fmla="*/ 235 h 275"/>
                <a:gd name="T36" fmla="*/ 62 w 236"/>
                <a:gd name="T37" fmla="*/ 252 h 275"/>
                <a:gd name="T38" fmla="*/ 84 w 236"/>
                <a:gd name="T39" fmla="*/ 265 h 275"/>
                <a:gd name="T40" fmla="*/ 111 w 236"/>
                <a:gd name="T41" fmla="*/ 272 h 275"/>
                <a:gd name="T42" fmla="*/ 138 w 236"/>
                <a:gd name="T43" fmla="*/ 275 h 275"/>
                <a:gd name="T44" fmla="*/ 150 w 236"/>
                <a:gd name="T45" fmla="*/ 275 h 275"/>
                <a:gd name="T46" fmla="*/ 175 w 236"/>
                <a:gd name="T47" fmla="*/ 271 h 275"/>
                <a:gd name="T48" fmla="*/ 197 w 236"/>
                <a:gd name="T49" fmla="*/ 262 h 275"/>
                <a:gd name="T50" fmla="*/ 218 w 236"/>
                <a:gd name="T51" fmla="*/ 250 h 275"/>
                <a:gd name="T52" fmla="*/ 227 w 236"/>
                <a:gd name="T53" fmla="*/ 243 h 275"/>
                <a:gd name="T54" fmla="*/ 212 w 236"/>
                <a:gd name="T55" fmla="*/ 222 h 275"/>
                <a:gd name="T56" fmla="*/ 200 w 236"/>
                <a:gd name="T57" fmla="*/ 199 h 275"/>
                <a:gd name="T58" fmla="*/ 193 w 236"/>
                <a:gd name="T59" fmla="*/ 174 h 275"/>
                <a:gd name="T60" fmla="*/ 190 w 236"/>
                <a:gd name="T61" fmla="*/ 147 h 275"/>
                <a:gd name="T62" fmla="*/ 191 w 236"/>
                <a:gd name="T63" fmla="*/ 131 h 275"/>
                <a:gd name="T64" fmla="*/ 197 w 236"/>
                <a:gd name="T65" fmla="*/ 102 h 275"/>
                <a:gd name="T66" fmla="*/ 209 w 236"/>
                <a:gd name="T67" fmla="*/ 75 h 275"/>
                <a:gd name="T68" fmla="*/ 225 w 236"/>
                <a:gd name="T69" fmla="*/ 52 h 275"/>
                <a:gd name="T70" fmla="*/ 236 w 236"/>
                <a:gd name="T71" fmla="*/ 40 h 275"/>
                <a:gd name="T72" fmla="*/ 130 w 236"/>
                <a:gd name="T73" fmla="*/ 77 h 275"/>
                <a:gd name="T74" fmla="*/ 109 w 236"/>
                <a:gd name="T75" fmla="*/ 75 h 275"/>
                <a:gd name="T76" fmla="*/ 93 w 236"/>
                <a:gd name="T77" fmla="*/ 69 h 275"/>
                <a:gd name="T78" fmla="*/ 81 w 236"/>
                <a:gd name="T79" fmla="*/ 59 h 275"/>
                <a:gd name="T80" fmla="*/ 77 w 236"/>
                <a:gd name="T81" fmla="*/ 49 h 275"/>
                <a:gd name="T82" fmla="*/ 78 w 236"/>
                <a:gd name="T83" fmla="*/ 43 h 275"/>
                <a:gd name="T84" fmla="*/ 86 w 236"/>
                <a:gd name="T85" fmla="*/ 32 h 275"/>
                <a:gd name="T86" fmla="*/ 100 w 236"/>
                <a:gd name="T87" fmla="*/ 25 h 275"/>
                <a:gd name="T88" fmla="*/ 119 w 236"/>
                <a:gd name="T89" fmla="*/ 21 h 275"/>
                <a:gd name="T90" fmla="*/ 130 w 236"/>
                <a:gd name="T91" fmla="*/ 21 h 275"/>
                <a:gd name="T92" fmla="*/ 149 w 236"/>
                <a:gd name="T93" fmla="*/ 22 h 275"/>
                <a:gd name="T94" fmla="*/ 166 w 236"/>
                <a:gd name="T95" fmla="*/ 28 h 275"/>
                <a:gd name="T96" fmla="*/ 177 w 236"/>
                <a:gd name="T97" fmla="*/ 37 h 275"/>
                <a:gd name="T98" fmla="*/ 181 w 236"/>
                <a:gd name="T99" fmla="*/ 49 h 275"/>
                <a:gd name="T100" fmla="*/ 180 w 236"/>
                <a:gd name="T101" fmla="*/ 54 h 275"/>
                <a:gd name="T102" fmla="*/ 172 w 236"/>
                <a:gd name="T103" fmla="*/ 65 h 275"/>
                <a:gd name="T104" fmla="*/ 158 w 236"/>
                <a:gd name="T105" fmla="*/ 72 h 275"/>
                <a:gd name="T106" fmla="*/ 140 w 236"/>
                <a:gd name="T107" fmla="*/ 77 h 275"/>
                <a:gd name="T108" fmla="*/ 130 w 236"/>
                <a:gd name="T109" fmla="*/ 7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275">
                  <a:moveTo>
                    <a:pt x="236" y="40"/>
                  </a:moveTo>
                  <a:lnTo>
                    <a:pt x="236" y="40"/>
                  </a:lnTo>
                  <a:lnTo>
                    <a:pt x="227" y="31"/>
                  </a:lnTo>
                  <a:lnTo>
                    <a:pt x="215" y="24"/>
                  </a:lnTo>
                  <a:lnTo>
                    <a:pt x="205" y="16"/>
                  </a:lnTo>
                  <a:lnTo>
                    <a:pt x="191" y="10"/>
                  </a:lnTo>
                  <a:lnTo>
                    <a:pt x="180" y="6"/>
                  </a:lnTo>
                  <a:lnTo>
                    <a:pt x="166" y="3"/>
                  </a:lnTo>
                  <a:lnTo>
                    <a:pt x="153" y="0"/>
                  </a:lnTo>
                  <a:lnTo>
                    <a:pt x="138" y="0"/>
                  </a:lnTo>
                  <a:lnTo>
                    <a:pt x="138" y="0"/>
                  </a:lnTo>
                  <a:lnTo>
                    <a:pt x="124" y="0"/>
                  </a:lnTo>
                  <a:lnTo>
                    <a:pt x="111" y="3"/>
                  </a:lnTo>
                  <a:lnTo>
                    <a:pt x="97" y="6"/>
                  </a:lnTo>
                  <a:lnTo>
                    <a:pt x="84" y="10"/>
                  </a:lnTo>
                  <a:lnTo>
                    <a:pt x="72" y="16"/>
                  </a:lnTo>
                  <a:lnTo>
                    <a:pt x="62" y="24"/>
                  </a:lnTo>
                  <a:lnTo>
                    <a:pt x="50" y="31"/>
                  </a:lnTo>
                  <a:lnTo>
                    <a:pt x="41" y="40"/>
                  </a:lnTo>
                  <a:lnTo>
                    <a:pt x="33" y="50"/>
                  </a:lnTo>
                  <a:lnTo>
                    <a:pt x="24" y="60"/>
                  </a:lnTo>
                  <a:lnTo>
                    <a:pt x="18" y="72"/>
                  </a:lnTo>
                  <a:lnTo>
                    <a:pt x="12" y="84"/>
                  </a:lnTo>
                  <a:lnTo>
                    <a:pt x="6" y="97"/>
                  </a:lnTo>
                  <a:lnTo>
                    <a:pt x="3" y="110"/>
                  </a:lnTo>
                  <a:lnTo>
                    <a:pt x="2" y="124"/>
                  </a:lnTo>
                  <a:lnTo>
                    <a:pt x="0" y="138"/>
                  </a:lnTo>
                  <a:lnTo>
                    <a:pt x="0" y="138"/>
                  </a:lnTo>
                  <a:lnTo>
                    <a:pt x="2" y="152"/>
                  </a:lnTo>
                  <a:lnTo>
                    <a:pt x="3" y="165"/>
                  </a:lnTo>
                  <a:lnTo>
                    <a:pt x="6" y="178"/>
                  </a:lnTo>
                  <a:lnTo>
                    <a:pt x="12" y="191"/>
                  </a:lnTo>
                  <a:lnTo>
                    <a:pt x="18" y="203"/>
                  </a:lnTo>
                  <a:lnTo>
                    <a:pt x="24" y="215"/>
                  </a:lnTo>
                  <a:lnTo>
                    <a:pt x="33" y="225"/>
                  </a:lnTo>
                  <a:lnTo>
                    <a:pt x="41" y="235"/>
                  </a:lnTo>
                  <a:lnTo>
                    <a:pt x="50" y="244"/>
                  </a:lnTo>
                  <a:lnTo>
                    <a:pt x="62" y="252"/>
                  </a:lnTo>
                  <a:lnTo>
                    <a:pt x="72" y="259"/>
                  </a:lnTo>
                  <a:lnTo>
                    <a:pt x="84" y="265"/>
                  </a:lnTo>
                  <a:lnTo>
                    <a:pt x="97" y="269"/>
                  </a:lnTo>
                  <a:lnTo>
                    <a:pt x="111" y="272"/>
                  </a:lnTo>
                  <a:lnTo>
                    <a:pt x="124" y="275"/>
                  </a:lnTo>
                  <a:lnTo>
                    <a:pt x="138" y="275"/>
                  </a:lnTo>
                  <a:lnTo>
                    <a:pt x="138" y="275"/>
                  </a:lnTo>
                  <a:lnTo>
                    <a:pt x="150" y="275"/>
                  </a:lnTo>
                  <a:lnTo>
                    <a:pt x="163" y="274"/>
                  </a:lnTo>
                  <a:lnTo>
                    <a:pt x="175" y="271"/>
                  </a:lnTo>
                  <a:lnTo>
                    <a:pt x="187" y="266"/>
                  </a:lnTo>
                  <a:lnTo>
                    <a:pt x="197" y="262"/>
                  </a:lnTo>
                  <a:lnTo>
                    <a:pt x="208" y="256"/>
                  </a:lnTo>
                  <a:lnTo>
                    <a:pt x="218" y="250"/>
                  </a:lnTo>
                  <a:lnTo>
                    <a:pt x="227" y="243"/>
                  </a:lnTo>
                  <a:lnTo>
                    <a:pt x="227" y="243"/>
                  </a:lnTo>
                  <a:lnTo>
                    <a:pt x="219" y="233"/>
                  </a:lnTo>
                  <a:lnTo>
                    <a:pt x="212" y="222"/>
                  </a:lnTo>
                  <a:lnTo>
                    <a:pt x="205" y="210"/>
                  </a:lnTo>
                  <a:lnTo>
                    <a:pt x="200" y="199"/>
                  </a:lnTo>
                  <a:lnTo>
                    <a:pt x="196" y="187"/>
                  </a:lnTo>
                  <a:lnTo>
                    <a:pt x="193" y="174"/>
                  </a:lnTo>
                  <a:lnTo>
                    <a:pt x="191" y="160"/>
                  </a:lnTo>
                  <a:lnTo>
                    <a:pt x="190" y="147"/>
                  </a:lnTo>
                  <a:lnTo>
                    <a:pt x="190" y="147"/>
                  </a:lnTo>
                  <a:lnTo>
                    <a:pt x="191" y="131"/>
                  </a:lnTo>
                  <a:lnTo>
                    <a:pt x="193" y="116"/>
                  </a:lnTo>
                  <a:lnTo>
                    <a:pt x="197" y="102"/>
                  </a:lnTo>
                  <a:lnTo>
                    <a:pt x="202" y="88"/>
                  </a:lnTo>
                  <a:lnTo>
                    <a:pt x="209" y="75"/>
                  </a:lnTo>
                  <a:lnTo>
                    <a:pt x="216" y="62"/>
                  </a:lnTo>
                  <a:lnTo>
                    <a:pt x="225" y="52"/>
                  </a:lnTo>
                  <a:lnTo>
                    <a:pt x="236" y="40"/>
                  </a:lnTo>
                  <a:lnTo>
                    <a:pt x="236" y="40"/>
                  </a:lnTo>
                  <a:close/>
                  <a:moveTo>
                    <a:pt x="130" y="77"/>
                  </a:moveTo>
                  <a:lnTo>
                    <a:pt x="130" y="77"/>
                  </a:lnTo>
                  <a:lnTo>
                    <a:pt x="119" y="77"/>
                  </a:lnTo>
                  <a:lnTo>
                    <a:pt x="109" y="75"/>
                  </a:lnTo>
                  <a:lnTo>
                    <a:pt x="100" y="72"/>
                  </a:lnTo>
                  <a:lnTo>
                    <a:pt x="93" y="69"/>
                  </a:lnTo>
                  <a:lnTo>
                    <a:pt x="86" y="65"/>
                  </a:lnTo>
                  <a:lnTo>
                    <a:pt x="81" y="59"/>
                  </a:lnTo>
                  <a:lnTo>
                    <a:pt x="78" y="54"/>
                  </a:lnTo>
                  <a:lnTo>
                    <a:pt x="77" y="49"/>
                  </a:lnTo>
                  <a:lnTo>
                    <a:pt x="77" y="49"/>
                  </a:lnTo>
                  <a:lnTo>
                    <a:pt x="78" y="43"/>
                  </a:lnTo>
                  <a:lnTo>
                    <a:pt x="81" y="37"/>
                  </a:lnTo>
                  <a:lnTo>
                    <a:pt x="86" y="32"/>
                  </a:lnTo>
                  <a:lnTo>
                    <a:pt x="93" y="28"/>
                  </a:lnTo>
                  <a:lnTo>
                    <a:pt x="100" y="25"/>
                  </a:lnTo>
                  <a:lnTo>
                    <a:pt x="109" y="22"/>
                  </a:lnTo>
                  <a:lnTo>
                    <a:pt x="119" y="21"/>
                  </a:lnTo>
                  <a:lnTo>
                    <a:pt x="130" y="21"/>
                  </a:lnTo>
                  <a:lnTo>
                    <a:pt x="130" y="21"/>
                  </a:lnTo>
                  <a:lnTo>
                    <a:pt x="140" y="21"/>
                  </a:lnTo>
                  <a:lnTo>
                    <a:pt x="149" y="22"/>
                  </a:lnTo>
                  <a:lnTo>
                    <a:pt x="158" y="25"/>
                  </a:lnTo>
                  <a:lnTo>
                    <a:pt x="166" y="28"/>
                  </a:lnTo>
                  <a:lnTo>
                    <a:pt x="172" y="32"/>
                  </a:lnTo>
                  <a:lnTo>
                    <a:pt x="177" y="37"/>
                  </a:lnTo>
                  <a:lnTo>
                    <a:pt x="180" y="43"/>
                  </a:lnTo>
                  <a:lnTo>
                    <a:pt x="181" y="49"/>
                  </a:lnTo>
                  <a:lnTo>
                    <a:pt x="181" y="49"/>
                  </a:lnTo>
                  <a:lnTo>
                    <a:pt x="180" y="54"/>
                  </a:lnTo>
                  <a:lnTo>
                    <a:pt x="177" y="59"/>
                  </a:lnTo>
                  <a:lnTo>
                    <a:pt x="172" y="65"/>
                  </a:lnTo>
                  <a:lnTo>
                    <a:pt x="166" y="69"/>
                  </a:lnTo>
                  <a:lnTo>
                    <a:pt x="158" y="72"/>
                  </a:lnTo>
                  <a:lnTo>
                    <a:pt x="149" y="75"/>
                  </a:lnTo>
                  <a:lnTo>
                    <a:pt x="140" y="77"/>
                  </a:lnTo>
                  <a:lnTo>
                    <a:pt x="130" y="77"/>
                  </a:lnTo>
                  <a:lnTo>
                    <a:pt x="13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26" name="Freeform 60">
              <a:extLst>
                <a:ext uri="{FF2B5EF4-FFF2-40B4-BE49-F238E27FC236}">
                  <a16:creationId xmlns:a16="http://schemas.microsoft.com/office/drawing/2014/main" id="{DEAB6E0C-C21D-A5D9-1CF0-86C904791EDE}"/>
                </a:ext>
              </a:extLst>
            </p:cNvPr>
            <p:cNvSpPr>
              <a:spLocks/>
            </p:cNvSpPr>
            <p:nvPr/>
          </p:nvSpPr>
          <p:spPr bwMode="auto">
            <a:xfrm>
              <a:off x="3472239" y="3774963"/>
              <a:ext cx="431800" cy="325438"/>
            </a:xfrm>
            <a:custGeom>
              <a:avLst/>
              <a:gdLst>
                <a:gd name="T0" fmla="*/ 53 w 272"/>
                <a:gd name="T1" fmla="*/ 203 h 205"/>
                <a:gd name="T2" fmla="*/ 53 w 272"/>
                <a:gd name="T3" fmla="*/ 203 h 205"/>
                <a:gd name="T4" fmla="*/ 44 w 272"/>
                <a:gd name="T5" fmla="*/ 202 h 205"/>
                <a:gd name="T6" fmla="*/ 37 w 272"/>
                <a:gd name="T7" fmla="*/ 199 h 205"/>
                <a:gd name="T8" fmla="*/ 30 w 272"/>
                <a:gd name="T9" fmla="*/ 195 h 205"/>
                <a:gd name="T10" fmla="*/ 22 w 272"/>
                <a:gd name="T11" fmla="*/ 189 h 205"/>
                <a:gd name="T12" fmla="*/ 15 w 272"/>
                <a:gd name="T13" fmla="*/ 181 h 205"/>
                <a:gd name="T14" fmla="*/ 10 w 272"/>
                <a:gd name="T15" fmla="*/ 173 h 205"/>
                <a:gd name="T16" fmla="*/ 6 w 272"/>
                <a:gd name="T17" fmla="*/ 162 h 205"/>
                <a:gd name="T18" fmla="*/ 3 w 272"/>
                <a:gd name="T19" fmla="*/ 152 h 205"/>
                <a:gd name="T20" fmla="*/ 3 w 272"/>
                <a:gd name="T21" fmla="*/ 152 h 205"/>
                <a:gd name="T22" fmla="*/ 0 w 272"/>
                <a:gd name="T23" fmla="*/ 146 h 205"/>
                <a:gd name="T24" fmla="*/ 0 w 272"/>
                <a:gd name="T25" fmla="*/ 146 h 205"/>
                <a:gd name="T26" fmla="*/ 22 w 272"/>
                <a:gd name="T27" fmla="*/ 130 h 205"/>
                <a:gd name="T28" fmla="*/ 44 w 272"/>
                <a:gd name="T29" fmla="*/ 114 h 205"/>
                <a:gd name="T30" fmla="*/ 88 w 272"/>
                <a:gd name="T31" fmla="*/ 86 h 205"/>
                <a:gd name="T32" fmla="*/ 131 w 272"/>
                <a:gd name="T33" fmla="*/ 62 h 205"/>
                <a:gd name="T34" fmla="*/ 169 w 272"/>
                <a:gd name="T35" fmla="*/ 43 h 205"/>
                <a:gd name="T36" fmla="*/ 205 w 272"/>
                <a:gd name="T37" fmla="*/ 27 h 205"/>
                <a:gd name="T38" fmla="*/ 234 w 272"/>
                <a:gd name="T39" fmla="*/ 15 h 205"/>
                <a:gd name="T40" fmla="*/ 272 w 272"/>
                <a:gd name="T41" fmla="*/ 0 h 205"/>
                <a:gd name="T42" fmla="*/ 272 w 272"/>
                <a:gd name="T43" fmla="*/ 0 h 205"/>
                <a:gd name="T44" fmla="*/ 264 w 272"/>
                <a:gd name="T45" fmla="*/ 31 h 205"/>
                <a:gd name="T46" fmla="*/ 253 w 272"/>
                <a:gd name="T47" fmla="*/ 59 h 205"/>
                <a:gd name="T48" fmla="*/ 240 w 272"/>
                <a:gd name="T49" fmla="*/ 86 h 205"/>
                <a:gd name="T50" fmla="*/ 225 w 272"/>
                <a:gd name="T51" fmla="*/ 111 h 205"/>
                <a:gd name="T52" fmla="*/ 208 w 272"/>
                <a:gd name="T53" fmla="*/ 133 h 205"/>
                <a:gd name="T54" fmla="*/ 190 w 272"/>
                <a:gd name="T55" fmla="*/ 153 h 205"/>
                <a:gd name="T56" fmla="*/ 180 w 272"/>
                <a:gd name="T57" fmla="*/ 162 h 205"/>
                <a:gd name="T58" fmla="*/ 169 w 272"/>
                <a:gd name="T59" fmla="*/ 170 h 205"/>
                <a:gd name="T60" fmla="*/ 158 w 272"/>
                <a:gd name="T61" fmla="*/ 175 h 205"/>
                <a:gd name="T62" fmla="*/ 146 w 272"/>
                <a:gd name="T63" fmla="*/ 181 h 205"/>
                <a:gd name="T64" fmla="*/ 146 w 272"/>
                <a:gd name="T65" fmla="*/ 181 h 205"/>
                <a:gd name="T66" fmla="*/ 124 w 272"/>
                <a:gd name="T67" fmla="*/ 193 h 205"/>
                <a:gd name="T68" fmla="*/ 102 w 272"/>
                <a:gd name="T69" fmla="*/ 200 h 205"/>
                <a:gd name="T70" fmla="*/ 90 w 272"/>
                <a:gd name="T71" fmla="*/ 203 h 205"/>
                <a:gd name="T72" fmla="*/ 78 w 272"/>
                <a:gd name="T73" fmla="*/ 205 h 205"/>
                <a:gd name="T74" fmla="*/ 66 w 272"/>
                <a:gd name="T75" fmla="*/ 205 h 205"/>
                <a:gd name="T76" fmla="*/ 53 w 272"/>
                <a:gd name="T77" fmla="*/ 203 h 205"/>
                <a:gd name="T78" fmla="*/ 53 w 272"/>
                <a:gd name="T79" fmla="*/ 2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205">
                  <a:moveTo>
                    <a:pt x="53" y="203"/>
                  </a:moveTo>
                  <a:lnTo>
                    <a:pt x="53" y="203"/>
                  </a:lnTo>
                  <a:lnTo>
                    <a:pt x="44" y="202"/>
                  </a:lnTo>
                  <a:lnTo>
                    <a:pt x="37" y="199"/>
                  </a:lnTo>
                  <a:lnTo>
                    <a:pt x="30" y="195"/>
                  </a:lnTo>
                  <a:lnTo>
                    <a:pt x="22" y="189"/>
                  </a:lnTo>
                  <a:lnTo>
                    <a:pt x="15" y="181"/>
                  </a:lnTo>
                  <a:lnTo>
                    <a:pt x="10" y="173"/>
                  </a:lnTo>
                  <a:lnTo>
                    <a:pt x="6" y="162"/>
                  </a:lnTo>
                  <a:lnTo>
                    <a:pt x="3" y="152"/>
                  </a:lnTo>
                  <a:lnTo>
                    <a:pt x="3" y="152"/>
                  </a:lnTo>
                  <a:lnTo>
                    <a:pt x="0" y="146"/>
                  </a:lnTo>
                  <a:lnTo>
                    <a:pt x="0" y="146"/>
                  </a:lnTo>
                  <a:lnTo>
                    <a:pt x="22" y="130"/>
                  </a:lnTo>
                  <a:lnTo>
                    <a:pt x="44" y="114"/>
                  </a:lnTo>
                  <a:lnTo>
                    <a:pt x="88" y="86"/>
                  </a:lnTo>
                  <a:lnTo>
                    <a:pt x="131" y="62"/>
                  </a:lnTo>
                  <a:lnTo>
                    <a:pt x="169" y="43"/>
                  </a:lnTo>
                  <a:lnTo>
                    <a:pt x="205" y="27"/>
                  </a:lnTo>
                  <a:lnTo>
                    <a:pt x="234" y="15"/>
                  </a:lnTo>
                  <a:lnTo>
                    <a:pt x="272" y="0"/>
                  </a:lnTo>
                  <a:lnTo>
                    <a:pt x="272" y="0"/>
                  </a:lnTo>
                  <a:lnTo>
                    <a:pt x="264" y="31"/>
                  </a:lnTo>
                  <a:lnTo>
                    <a:pt x="253" y="59"/>
                  </a:lnTo>
                  <a:lnTo>
                    <a:pt x="240" y="86"/>
                  </a:lnTo>
                  <a:lnTo>
                    <a:pt x="225" y="111"/>
                  </a:lnTo>
                  <a:lnTo>
                    <a:pt x="208" y="133"/>
                  </a:lnTo>
                  <a:lnTo>
                    <a:pt x="190" y="153"/>
                  </a:lnTo>
                  <a:lnTo>
                    <a:pt x="180" y="162"/>
                  </a:lnTo>
                  <a:lnTo>
                    <a:pt x="169" y="170"/>
                  </a:lnTo>
                  <a:lnTo>
                    <a:pt x="158" y="175"/>
                  </a:lnTo>
                  <a:lnTo>
                    <a:pt x="146" y="181"/>
                  </a:lnTo>
                  <a:lnTo>
                    <a:pt x="146" y="181"/>
                  </a:lnTo>
                  <a:lnTo>
                    <a:pt x="124" y="193"/>
                  </a:lnTo>
                  <a:lnTo>
                    <a:pt x="102" y="200"/>
                  </a:lnTo>
                  <a:lnTo>
                    <a:pt x="90" y="203"/>
                  </a:lnTo>
                  <a:lnTo>
                    <a:pt x="78" y="205"/>
                  </a:lnTo>
                  <a:lnTo>
                    <a:pt x="66" y="205"/>
                  </a:lnTo>
                  <a:lnTo>
                    <a:pt x="53" y="203"/>
                  </a:lnTo>
                  <a:lnTo>
                    <a:pt x="5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27" name="Freeform 61">
              <a:extLst>
                <a:ext uri="{FF2B5EF4-FFF2-40B4-BE49-F238E27FC236}">
                  <a16:creationId xmlns:a16="http://schemas.microsoft.com/office/drawing/2014/main" id="{E8E2CC73-1936-1152-8A2D-323794CCA661}"/>
                </a:ext>
              </a:extLst>
            </p:cNvPr>
            <p:cNvSpPr>
              <a:spLocks/>
            </p:cNvSpPr>
            <p:nvPr/>
          </p:nvSpPr>
          <p:spPr bwMode="auto">
            <a:xfrm>
              <a:off x="3426201" y="3695588"/>
              <a:ext cx="461963" cy="277813"/>
            </a:xfrm>
            <a:custGeom>
              <a:avLst/>
              <a:gdLst>
                <a:gd name="T0" fmla="*/ 17 w 291"/>
                <a:gd name="T1" fmla="*/ 175 h 175"/>
                <a:gd name="T2" fmla="*/ 17 w 291"/>
                <a:gd name="T3" fmla="*/ 175 h 175"/>
                <a:gd name="T4" fmla="*/ 12 w 291"/>
                <a:gd name="T5" fmla="*/ 168 h 175"/>
                <a:gd name="T6" fmla="*/ 6 w 291"/>
                <a:gd name="T7" fmla="*/ 161 h 175"/>
                <a:gd name="T8" fmla="*/ 3 w 291"/>
                <a:gd name="T9" fmla="*/ 152 h 175"/>
                <a:gd name="T10" fmla="*/ 1 w 291"/>
                <a:gd name="T11" fmla="*/ 145 h 175"/>
                <a:gd name="T12" fmla="*/ 0 w 291"/>
                <a:gd name="T13" fmla="*/ 136 h 175"/>
                <a:gd name="T14" fmla="*/ 0 w 291"/>
                <a:gd name="T15" fmla="*/ 128 h 175"/>
                <a:gd name="T16" fmla="*/ 0 w 291"/>
                <a:gd name="T17" fmla="*/ 120 h 175"/>
                <a:gd name="T18" fmla="*/ 1 w 291"/>
                <a:gd name="T19" fmla="*/ 112 h 175"/>
                <a:gd name="T20" fmla="*/ 1 w 291"/>
                <a:gd name="T21" fmla="*/ 112 h 175"/>
                <a:gd name="T22" fmla="*/ 9 w 291"/>
                <a:gd name="T23" fmla="*/ 93 h 175"/>
                <a:gd name="T24" fmla="*/ 17 w 291"/>
                <a:gd name="T25" fmla="*/ 75 h 175"/>
                <a:gd name="T26" fmla="*/ 28 w 291"/>
                <a:gd name="T27" fmla="*/ 62 h 175"/>
                <a:gd name="T28" fmla="*/ 38 w 291"/>
                <a:gd name="T29" fmla="*/ 50 h 175"/>
                <a:gd name="T30" fmla="*/ 50 w 291"/>
                <a:gd name="T31" fmla="*/ 42 h 175"/>
                <a:gd name="T32" fmla="*/ 65 w 291"/>
                <a:gd name="T33" fmla="*/ 33 h 175"/>
                <a:gd name="T34" fmla="*/ 97 w 291"/>
                <a:gd name="T35" fmla="*/ 17 h 175"/>
                <a:gd name="T36" fmla="*/ 97 w 291"/>
                <a:gd name="T37" fmla="*/ 17 h 175"/>
                <a:gd name="T38" fmla="*/ 117 w 291"/>
                <a:gd name="T39" fmla="*/ 8 h 175"/>
                <a:gd name="T40" fmla="*/ 141 w 291"/>
                <a:gd name="T41" fmla="*/ 2 h 175"/>
                <a:gd name="T42" fmla="*/ 165 w 291"/>
                <a:gd name="T43" fmla="*/ 0 h 175"/>
                <a:gd name="T44" fmla="*/ 188 w 291"/>
                <a:gd name="T45" fmla="*/ 0 h 175"/>
                <a:gd name="T46" fmla="*/ 215 w 291"/>
                <a:gd name="T47" fmla="*/ 3 h 175"/>
                <a:gd name="T48" fmla="*/ 240 w 291"/>
                <a:gd name="T49" fmla="*/ 9 h 175"/>
                <a:gd name="T50" fmla="*/ 265 w 291"/>
                <a:gd name="T51" fmla="*/ 18 h 175"/>
                <a:gd name="T52" fmla="*/ 291 w 291"/>
                <a:gd name="T53" fmla="*/ 30 h 175"/>
                <a:gd name="T54" fmla="*/ 291 w 291"/>
                <a:gd name="T55" fmla="*/ 30 h 175"/>
                <a:gd name="T56" fmla="*/ 248 w 291"/>
                <a:gd name="T57" fmla="*/ 44 h 175"/>
                <a:gd name="T58" fmla="*/ 219 w 291"/>
                <a:gd name="T59" fmla="*/ 56 h 175"/>
                <a:gd name="T60" fmla="*/ 184 w 291"/>
                <a:gd name="T61" fmla="*/ 72 h 175"/>
                <a:gd name="T62" fmla="*/ 145 w 291"/>
                <a:gd name="T63" fmla="*/ 93 h 175"/>
                <a:gd name="T64" fmla="*/ 104 w 291"/>
                <a:gd name="T65" fmla="*/ 117 h 175"/>
                <a:gd name="T66" fmla="*/ 62 w 291"/>
                <a:gd name="T67" fmla="*/ 143 h 175"/>
                <a:gd name="T68" fmla="*/ 39 w 291"/>
                <a:gd name="T69" fmla="*/ 159 h 175"/>
                <a:gd name="T70" fmla="*/ 17 w 291"/>
                <a:gd name="T71" fmla="*/ 175 h 175"/>
                <a:gd name="T72" fmla="*/ 17 w 291"/>
                <a:gd name="T73"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175">
                  <a:moveTo>
                    <a:pt x="17" y="175"/>
                  </a:moveTo>
                  <a:lnTo>
                    <a:pt x="17" y="175"/>
                  </a:lnTo>
                  <a:lnTo>
                    <a:pt x="12" y="168"/>
                  </a:lnTo>
                  <a:lnTo>
                    <a:pt x="6" y="161"/>
                  </a:lnTo>
                  <a:lnTo>
                    <a:pt x="3" y="152"/>
                  </a:lnTo>
                  <a:lnTo>
                    <a:pt x="1" y="145"/>
                  </a:lnTo>
                  <a:lnTo>
                    <a:pt x="0" y="136"/>
                  </a:lnTo>
                  <a:lnTo>
                    <a:pt x="0" y="128"/>
                  </a:lnTo>
                  <a:lnTo>
                    <a:pt x="0" y="120"/>
                  </a:lnTo>
                  <a:lnTo>
                    <a:pt x="1" y="112"/>
                  </a:lnTo>
                  <a:lnTo>
                    <a:pt x="1" y="112"/>
                  </a:lnTo>
                  <a:lnTo>
                    <a:pt x="9" y="93"/>
                  </a:lnTo>
                  <a:lnTo>
                    <a:pt x="17" y="75"/>
                  </a:lnTo>
                  <a:lnTo>
                    <a:pt x="28" y="62"/>
                  </a:lnTo>
                  <a:lnTo>
                    <a:pt x="38" y="50"/>
                  </a:lnTo>
                  <a:lnTo>
                    <a:pt x="50" y="42"/>
                  </a:lnTo>
                  <a:lnTo>
                    <a:pt x="65" y="33"/>
                  </a:lnTo>
                  <a:lnTo>
                    <a:pt x="97" y="17"/>
                  </a:lnTo>
                  <a:lnTo>
                    <a:pt x="97" y="17"/>
                  </a:lnTo>
                  <a:lnTo>
                    <a:pt x="117" y="8"/>
                  </a:lnTo>
                  <a:lnTo>
                    <a:pt x="141" y="2"/>
                  </a:lnTo>
                  <a:lnTo>
                    <a:pt x="165" y="0"/>
                  </a:lnTo>
                  <a:lnTo>
                    <a:pt x="188" y="0"/>
                  </a:lnTo>
                  <a:lnTo>
                    <a:pt x="215" y="3"/>
                  </a:lnTo>
                  <a:lnTo>
                    <a:pt x="240" y="9"/>
                  </a:lnTo>
                  <a:lnTo>
                    <a:pt x="265" y="18"/>
                  </a:lnTo>
                  <a:lnTo>
                    <a:pt x="291" y="30"/>
                  </a:lnTo>
                  <a:lnTo>
                    <a:pt x="291" y="30"/>
                  </a:lnTo>
                  <a:lnTo>
                    <a:pt x="248" y="44"/>
                  </a:lnTo>
                  <a:lnTo>
                    <a:pt x="219" y="56"/>
                  </a:lnTo>
                  <a:lnTo>
                    <a:pt x="184" y="72"/>
                  </a:lnTo>
                  <a:lnTo>
                    <a:pt x="145" y="93"/>
                  </a:lnTo>
                  <a:lnTo>
                    <a:pt x="104" y="117"/>
                  </a:lnTo>
                  <a:lnTo>
                    <a:pt x="62" y="143"/>
                  </a:lnTo>
                  <a:lnTo>
                    <a:pt x="39" y="159"/>
                  </a:lnTo>
                  <a:lnTo>
                    <a:pt x="17" y="175"/>
                  </a:lnTo>
                  <a:lnTo>
                    <a:pt x="1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62">
              <a:extLst>
                <a:ext uri="{FF2B5EF4-FFF2-40B4-BE49-F238E27FC236}">
                  <a16:creationId xmlns:a16="http://schemas.microsoft.com/office/drawing/2014/main" id="{D4210916-8D96-F33A-9C82-37DA74B93C5D}"/>
                </a:ext>
              </a:extLst>
            </p:cNvPr>
            <p:cNvSpPr>
              <a:spLocks/>
            </p:cNvSpPr>
            <p:nvPr/>
          </p:nvSpPr>
          <p:spPr bwMode="auto">
            <a:xfrm>
              <a:off x="3645276" y="3308238"/>
              <a:ext cx="493713" cy="193675"/>
            </a:xfrm>
            <a:custGeom>
              <a:avLst/>
              <a:gdLst>
                <a:gd name="T0" fmla="*/ 6 w 311"/>
                <a:gd name="T1" fmla="*/ 100 h 122"/>
                <a:gd name="T2" fmla="*/ 6 w 311"/>
                <a:gd name="T3" fmla="*/ 100 h 122"/>
                <a:gd name="T4" fmla="*/ 57 w 311"/>
                <a:gd name="T5" fmla="*/ 99 h 122"/>
                <a:gd name="T6" fmla="*/ 107 w 311"/>
                <a:gd name="T7" fmla="*/ 100 h 122"/>
                <a:gd name="T8" fmla="*/ 155 w 311"/>
                <a:gd name="T9" fmla="*/ 102 h 122"/>
                <a:gd name="T10" fmla="*/ 197 w 311"/>
                <a:gd name="T11" fmla="*/ 106 h 122"/>
                <a:gd name="T12" fmla="*/ 235 w 311"/>
                <a:gd name="T13" fmla="*/ 110 h 122"/>
                <a:gd name="T14" fmla="*/ 268 w 311"/>
                <a:gd name="T15" fmla="*/ 115 h 122"/>
                <a:gd name="T16" fmla="*/ 311 w 311"/>
                <a:gd name="T17" fmla="*/ 122 h 122"/>
                <a:gd name="T18" fmla="*/ 311 w 311"/>
                <a:gd name="T19" fmla="*/ 122 h 122"/>
                <a:gd name="T20" fmla="*/ 294 w 311"/>
                <a:gd name="T21" fmla="*/ 99 h 122"/>
                <a:gd name="T22" fmla="*/ 278 w 311"/>
                <a:gd name="T23" fmla="*/ 77 h 122"/>
                <a:gd name="T24" fmla="*/ 260 w 311"/>
                <a:gd name="T25" fmla="*/ 57 h 122"/>
                <a:gd name="T26" fmla="*/ 241 w 311"/>
                <a:gd name="T27" fmla="*/ 41 h 122"/>
                <a:gd name="T28" fmla="*/ 222 w 311"/>
                <a:gd name="T29" fmla="*/ 28 h 122"/>
                <a:gd name="T30" fmla="*/ 200 w 311"/>
                <a:gd name="T31" fmla="*/ 16 h 122"/>
                <a:gd name="T32" fmla="*/ 178 w 311"/>
                <a:gd name="T33" fmla="*/ 9 h 122"/>
                <a:gd name="T34" fmla="*/ 155 w 311"/>
                <a:gd name="T35" fmla="*/ 3 h 122"/>
                <a:gd name="T36" fmla="*/ 155 w 311"/>
                <a:gd name="T37" fmla="*/ 3 h 122"/>
                <a:gd name="T38" fmla="*/ 138 w 311"/>
                <a:gd name="T39" fmla="*/ 2 h 122"/>
                <a:gd name="T40" fmla="*/ 121 w 311"/>
                <a:gd name="T41" fmla="*/ 0 h 122"/>
                <a:gd name="T42" fmla="*/ 105 w 311"/>
                <a:gd name="T43" fmla="*/ 2 h 122"/>
                <a:gd name="T44" fmla="*/ 88 w 311"/>
                <a:gd name="T45" fmla="*/ 3 h 122"/>
                <a:gd name="T46" fmla="*/ 72 w 311"/>
                <a:gd name="T47" fmla="*/ 6 h 122"/>
                <a:gd name="T48" fmla="*/ 56 w 311"/>
                <a:gd name="T49" fmla="*/ 12 h 122"/>
                <a:gd name="T50" fmla="*/ 41 w 311"/>
                <a:gd name="T51" fmla="*/ 19 h 122"/>
                <a:gd name="T52" fmla="*/ 25 w 311"/>
                <a:gd name="T53" fmla="*/ 28 h 122"/>
                <a:gd name="T54" fmla="*/ 25 w 311"/>
                <a:gd name="T55" fmla="*/ 28 h 122"/>
                <a:gd name="T56" fmla="*/ 18 w 311"/>
                <a:gd name="T57" fmla="*/ 34 h 122"/>
                <a:gd name="T58" fmla="*/ 10 w 311"/>
                <a:gd name="T59" fmla="*/ 41 h 122"/>
                <a:gd name="T60" fmla="*/ 6 w 311"/>
                <a:gd name="T61" fmla="*/ 49 h 122"/>
                <a:gd name="T62" fmla="*/ 3 w 311"/>
                <a:gd name="T63" fmla="*/ 56 h 122"/>
                <a:gd name="T64" fmla="*/ 0 w 311"/>
                <a:gd name="T65" fmla="*/ 65 h 122"/>
                <a:gd name="T66" fmla="*/ 0 w 311"/>
                <a:gd name="T67" fmla="*/ 75 h 122"/>
                <a:gd name="T68" fmla="*/ 2 w 311"/>
                <a:gd name="T69" fmla="*/ 85 h 122"/>
                <a:gd name="T70" fmla="*/ 4 w 311"/>
                <a:gd name="T71" fmla="*/ 96 h 122"/>
                <a:gd name="T72" fmla="*/ 4 w 311"/>
                <a:gd name="T73" fmla="*/ 96 h 122"/>
                <a:gd name="T74" fmla="*/ 6 w 311"/>
                <a:gd name="T75" fmla="*/ 100 h 122"/>
                <a:gd name="T76" fmla="*/ 6 w 311"/>
                <a:gd name="T77"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1" h="122">
                  <a:moveTo>
                    <a:pt x="6" y="100"/>
                  </a:moveTo>
                  <a:lnTo>
                    <a:pt x="6" y="100"/>
                  </a:lnTo>
                  <a:lnTo>
                    <a:pt x="57" y="99"/>
                  </a:lnTo>
                  <a:lnTo>
                    <a:pt x="107" y="100"/>
                  </a:lnTo>
                  <a:lnTo>
                    <a:pt x="155" y="102"/>
                  </a:lnTo>
                  <a:lnTo>
                    <a:pt x="197" y="106"/>
                  </a:lnTo>
                  <a:lnTo>
                    <a:pt x="235" y="110"/>
                  </a:lnTo>
                  <a:lnTo>
                    <a:pt x="268" y="115"/>
                  </a:lnTo>
                  <a:lnTo>
                    <a:pt x="311" y="122"/>
                  </a:lnTo>
                  <a:lnTo>
                    <a:pt x="311" y="122"/>
                  </a:lnTo>
                  <a:lnTo>
                    <a:pt x="294" y="99"/>
                  </a:lnTo>
                  <a:lnTo>
                    <a:pt x="278" y="77"/>
                  </a:lnTo>
                  <a:lnTo>
                    <a:pt x="260" y="57"/>
                  </a:lnTo>
                  <a:lnTo>
                    <a:pt x="241" y="41"/>
                  </a:lnTo>
                  <a:lnTo>
                    <a:pt x="222" y="28"/>
                  </a:lnTo>
                  <a:lnTo>
                    <a:pt x="200" y="16"/>
                  </a:lnTo>
                  <a:lnTo>
                    <a:pt x="178" y="9"/>
                  </a:lnTo>
                  <a:lnTo>
                    <a:pt x="155" y="3"/>
                  </a:lnTo>
                  <a:lnTo>
                    <a:pt x="155" y="3"/>
                  </a:lnTo>
                  <a:lnTo>
                    <a:pt x="138" y="2"/>
                  </a:lnTo>
                  <a:lnTo>
                    <a:pt x="121" y="0"/>
                  </a:lnTo>
                  <a:lnTo>
                    <a:pt x="105" y="2"/>
                  </a:lnTo>
                  <a:lnTo>
                    <a:pt x="88" y="3"/>
                  </a:lnTo>
                  <a:lnTo>
                    <a:pt x="72" y="6"/>
                  </a:lnTo>
                  <a:lnTo>
                    <a:pt x="56" y="12"/>
                  </a:lnTo>
                  <a:lnTo>
                    <a:pt x="41" y="19"/>
                  </a:lnTo>
                  <a:lnTo>
                    <a:pt x="25" y="28"/>
                  </a:lnTo>
                  <a:lnTo>
                    <a:pt x="25" y="28"/>
                  </a:lnTo>
                  <a:lnTo>
                    <a:pt x="18" y="34"/>
                  </a:lnTo>
                  <a:lnTo>
                    <a:pt x="10" y="41"/>
                  </a:lnTo>
                  <a:lnTo>
                    <a:pt x="6" y="49"/>
                  </a:lnTo>
                  <a:lnTo>
                    <a:pt x="3" y="56"/>
                  </a:lnTo>
                  <a:lnTo>
                    <a:pt x="0" y="65"/>
                  </a:lnTo>
                  <a:lnTo>
                    <a:pt x="0" y="75"/>
                  </a:lnTo>
                  <a:lnTo>
                    <a:pt x="2" y="85"/>
                  </a:lnTo>
                  <a:lnTo>
                    <a:pt x="4" y="96"/>
                  </a:lnTo>
                  <a:lnTo>
                    <a:pt x="4" y="96"/>
                  </a:lnTo>
                  <a:lnTo>
                    <a:pt x="6" y="100"/>
                  </a:lnTo>
                  <a:lnTo>
                    <a:pt x="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63">
              <a:extLst>
                <a:ext uri="{FF2B5EF4-FFF2-40B4-BE49-F238E27FC236}">
                  <a16:creationId xmlns:a16="http://schemas.microsoft.com/office/drawing/2014/main" id="{2CB94EA9-9ED9-BCF4-4F37-B93418F3F4E7}"/>
                </a:ext>
              </a:extLst>
            </p:cNvPr>
            <p:cNvSpPr>
              <a:spLocks/>
            </p:cNvSpPr>
            <p:nvPr/>
          </p:nvSpPr>
          <p:spPr bwMode="auto">
            <a:xfrm>
              <a:off x="4146926" y="35209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0" name="Freeform 64">
              <a:extLst>
                <a:ext uri="{FF2B5EF4-FFF2-40B4-BE49-F238E27FC236}">
                  <a16:creationId xmlns:a16="http://schemas.microsoft.com/office/drawing/2014/main" id="{ACA7BF74-76AC-7194-2D99-C1CF6BC82695}"/>
                </a:ext>
              </a:extLst>
            </p:cNvPr>
            <p:cNvSpPr>
              <a:spLocks/>
            </p:cNvSpPr>
            <p:nvPr/>
          </p:nvSpPr>
          <p:spPr bwMode="auto">
            <a:xfrm>
              <a:off x="3630989" y="3495563"/>
              <a:ext cx="481013" cy="163513"/>
            </a:xfrm>
            <a:custGeom>
              <a:avLst/>
              <a:gdLst>
                <a:gd name="T0" fmla="*/ 12 w 303"/>
                <a:gd name="T1" fmla="*/ 1 h 103"/>
                <a:gd name="T2" fmla="*/ 12 w 303"/>
                <a:gd name="T3" fmla="*/ 1 h 103"/>
                <a:gd name="T4" fmla="*/ 11 w 303"/>
                <a:gd name="T5" fmla="*/ 4 h 103"/>
                <a:gd name="T6" fmla="*/ 11 w 303"/>
                <a:gd name="T7" fmla="*/ 4 h 103"/>
                <a:gd name="T8" fmla="*/ 5 w 303"/>
                <a:gd name="T9" fmla="*/ 15 h 103"/>
                <a:gd name="T10" fmla="*/ 0 w 303"/>
                <a:gd name="T11" fmla="*/ 23 h 103"/>
                <a:gd name="T12" fmla="*/ 0 w 303"/>
                <a:gd name="T13" fmla="*/ 34 h 103"/>
                <a:gd name="T14" fmla="*/ 2 w 303"/>
                <a:gd name="T15" fmla="*/ 44 h 103"/>
                <a:gd name="T16" fmla="*/ 5 w 303"/>
                <a:gd name="T17" fmla="*/ 53 h 103"/>
                <a:gd name="T18" fmla="*/ 11 w 303"/>
                <a:gd name="T19" fmla="*/ 60 h 103"/>
                <a:gd name="T20" fmla="*/ 18 w 303"/>
                <a:gd name="T21" fmla="*/ 67 h 103"/>
                <a:gd name="T22" fmla="*/ 28 w 303"/>
                <a:gd name="T23" fmla="*/ 75 h 103"/>
                <a:gd name="T24" fmla="*/ 28 w 303"/>
                <a:gd name="T25" fmla="*/ 75 h 103"/>
                <a:gd name="T26" fmla="*/ 47 w 303"/>
                <a:gd name="T27" fmla="*/ 84 h 103"/>
                <a:gd name="T28" fmla="*/ 69 w 303"/>
                <a:gd name="T29" fmla="*/ 91 h 103"/>
                <a:gd name="T30" fmla="*/ 91 w 303"/>
                <a:gd name="T31" fmla="*/ 97 h 103"/>
                <a:gd name="T32" fmla="*/ 114 w 303"/>
                <a:gd name="T33" fmla="*/ 100 h 103"/>
                <a:gd name="T34" fmla="*/ 114 w 303"/>
                <a:gd name="T35" fmla="*/ 100 h 103"/>
                <a:gd name="T36" fmla="*/ 137 w 303"/>
                <a:gd name="T37" fmla="*/ 103 h 103"/>
                <a:gd name="T38" fmla="*/ 161 w 303"/>
                <a:gd name="T39" fmla="*/ 101 h 103"/>
                <a:gd name="T40" fmla="*/ 184 w 303"/>
                <a:gd name="T41" fmla="*/ 97 h 103"/>
                <a:gd name="T42" fmla="*/ 208 w 303"/>
                <a:gd name="T43" fmla="*/ 91 h 103"/>
                <a:gd name="T44" fmla="*/ 208 w 303"/>
                <a:gd name="T45" fmla="*/ 91 h 103"/>
                <a:gd name="T46" fmla="*/ 217 w 303"/>
                <a:gd name="T47" fmla="*/ 79 h 103"/>
                <a:gd name="T48" fmla="*/ 227 w 303"/>
                <a:gd name="T49" fmla="*/ 67 h 103"/>
                <a:gd name="T50" fmla="*/ 237 w 303"/>
                <a:gd name="T51" fmla="*/ 57 h 103"/>
                <a:gd name="T52" fmla="*/ 249 w 303"/>
                <a:gd name="T53" fmla="*/ 48 h 103"/>
                <a:gd name="T54" fmla="*/ 262 w 303"/>
                <a:gd name="T55" fmla="*/ 40 h 103"/>
                <a:gd name="T56" fmla="*/ 275 w 303"/>
                <a:gd name="T57" fmla="*/ 32 h 103"/>
                <a:gd name="T58" fmla="*/ 289 w 303"/>
                <a:gd name="T59" fmla="*/ 26 h 103"/>
                <a:gd name="T60" fmla="*/ 303 w 303"/>
                <a:gd name="T61" fmla="*/ 22 h 103"/>
                <a:gd name="T62" fmla="*/ 303 w 303"/>
                <a:gd name="T63" fmla="*/ 22 h 103"/>
                <a:gd name="T64" fmla="*/ 256 w 303"/>
                <a:gd name="T65" fmla="*/ 13 h 103"/>
                <a:gd name="T66" fmla="*/ 224 w 303"/>
                <a:gd name="T67" fmla="*/ 10 h 103"/>
                <a:gd name="T68" fmla="*/ 187 w 303"/>
                <a:gd name="T69" fmla="*/ 6 h 103"/>
                <a:gd name="T70" fmla="*/ 147 w 303"/>
                <a:gd name="T71" fmla="*/ 3 h 103"/>
                <a:gd name="T72" fmla="*/ 105 w 303"/>
                <a:gd name="T73" fmla="*/ 1 h 103"/>
                <a:gd name="T74" fmla="*/ 59 w 303"/>
                <a:gd name="T75" fmla="*/ 0 h 103"/>
                <a:gd name="T76" fmla="*/ 12 w 303"/>
                <a:gd name="T77" fmla="*/ 1 h 103"/>
                <a:gd name="T78" fmla="*/ 12 w 303"/>
                <a:gd name="T7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103">
                  <a:moveTo>
                    <a:pt x="12" y="1"/>
                  </a:moveTo>
                  <a:lnTo>
                    <a:pt x="12" y="1"/>
                  </a:lnTo>
                  <a:lnTo>
                    <a:pt x="11" y="4"/>
                  </a:lnTo>
                  <a:lnTo>
                    <a:pt x="11" y="4"/>
                  </a:lnTo>
                  <a:lnTo>
                    <a:pt x="5" y="15"/>
                  </a:lnTo>
                  <a:lnTo>
                    <a:pt x="0" y="23"/>
                  </a:lnTo>
                  <a:lnTo>
                    <a:pt x="0" y="34"/>
                  </a:lnTo>
                  <a:lnTo>
                    <a:pt x="2" y="44"/>
                  </a:lnTo>
                  <a:lnTo>
                    <a:pt x="5" y="53"/>
                  </a:lnTo>
                  <a:lnTo>
                    <a:pt x="11" y="60"/>
                  </a:lnTo>
                  <a:lnTo>
                    <a:pt x="18" y="67"/>
                  </a:lnTo>
                  <a:lnTo>
                    <a:pt x="28" y="75"/>
                  </a:lnTo>
                  <a:lnTo>
                    <a:pt x="28" y="75"/>
                  </a:lnTo>
                  <a:lnTo>
                    <a:pt x="47" y="84"/>
                  </a:lnTo>
                  <a:lnTo>
                    <a:pt x="69" y="91"/>
                  </a:lnTo>
                  <a:lnTo>
                    <a:pt x="91" y="97"/>
                  </a:lnTo>
                  <a:lnTo>
                    <a:pt x="114" y="100"/>
                  </a:lnTo>
                  <a:lnTo>
                    <a:pt x="114" y="100"/>
                  </a:lnTo>
                  <a:lnTo>
                    <a:pt x="137" y="103"/>
                  </a:lnTo>
                  <a:lnTo>
                    <a:pt x="161" y="101"/>
                  </a:lnTo>
                  <a:lnTo>
                    <a:pt x="184" y="97"/>
                  </a:lnTo>
                  <a:lnTo>
                    <a:pt x="208" y="91"/>
                  </a:lnTo>
                  <a:lnTo>
                    <a:pt x="208" y="91"/>
                  </a:lnTo>
                  <a:lnTo>
                    <a:pt x="217" y="79"/>
                  </a:lnTo>
                  <a:lnTo>
                    <a:pt x="227" y="67"/>
                  </a:lnTo>
                  <a:lnTo>
                    <a:pt x="237" y="57"/>
                  </a:lnTo>
                  <a:lnTo>
                    <a:pt x="249" y="48"/>
                  </a:lnTo>
                  <a:lnTo>
                    <a:pt x="262" y="40"/>
                  </a:lnTo>
                  <a:lnTo>
                    <a:pt x="275" y="32"/>
                  </a:lnTo>
                  <a:lnTo>
                    <a:pt x="289" y="26"/>
                  </a:lnTo>
                  <a:lnTo>
                    <a:pt x="303" y="22"/>
                  </a:lnTo>
                  <a:lnTo>
                    <a:pt x="303" y="22"/>
                  </a:lnTo>
                  <a:lnTo>
                    <a:pt x="256" y="13"/>
                  </a:lnTo>
                  <a:lnTo>
                    <a:pt x="224" y="10"/>
                  </a:lnTo>
                  <a:lnTo>
                    <a:pt x="187" y="6"/>
                  </a:lnTo>
                  <a:lnTo>
                    <a:pt x="147" y="3"/>
                  </a:lnTo>
                  <a:lnTo>
                    <a:pt x="105" y="1"/>
                  </a:lnTo>
                  <a:lnTo>
                    <a:pt x="59" y="0"/>
                  </a:lnTo>
                  <a:lnTo>
                    <a:pt x="12" y="1"/>
                  </a:lnTo>
                  <a:lnTo>
                    <a:pt x="1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Freeform 65">
              <a:extLst>
                <a:ext uri="{FF2B5EF4-FFF2-40B4-BE49-F238E27FC236}">
                  <a16:creationId xmlns:a16="http://schemas.microsoft.com/office/drawing/2014/main" id="{57EC2C49-B84F-3C2E-DFF0-576D482B63B3}"/>
                </a:ext>
              </a:extLst>
            </p:cNvPr>
            <p:cNvSpPr>
              <a:spLocks/>
            </p:cNvSpPr>
            <p:nvPr/>
          </p:nvSpPr>
          <p:spPr bwMode="auto">
            <a:xfrm>
              <a:off x="4021514" y="4022613"/>
              <a:ext cx="400050" cy="400050"/>
            </a:xfrm>
            <a:custGeom>
              <a:avLst/>
              <a:gdLst>
                <a:gd name="T0" fmla="*/ 252 w 252"/>
                <a:gd name="T1" fmla="*/ 187 h 252"/>
                <a:gd name="T2" fmla="*/ 252 w 252"/>
                <a:gd name="T3" fmla="*/ 187 h 252"/>
                <a:gd name="T4" fmla="*/ 252 w 252"/>
                <a:gd name="T5" fmla="*/ 196 h 252"/>
                <a:gd name="T6" fmla="*/ 249 w 252"/>
                <a:gd name="T7" fmla="*/ 205 h 252"/>
                <a:gd name="T8" fmla="*/ 246 w 252"/>
                <a:gd name="T9" fmla="*/ 214 h 252"/>
                <a:gd name="T10" fmla="*/ 240 w 252"/>
                <a:gd name="T11" fmla="*/ 223 h 252"/>
                <a:gd name="T12" fmla="*/ 234 w 252"/>
                <a:gd name="T13" fmla="*/ 231 h 252"/>
                <a:gd name="T14" fmla="*/ 225 w 252"/>
                <a:gd name="T15" fmla="*/ 239 h 252"/>
                <a:gd name="T16" fmla="*/ 216 w 252"/>
                <a:gd name="T17" fmla="*/ 245 h 252"/>
                <a:gd name="T18" fmla="*/ 206 w 252"/>
                <a:gd name="T19" fmla="*/ 249 h 252"/>
                <a:gd name="T20" fmla="*/ 206 w 252"/>
                <a:gd name="T21" fmla="*/ 249 h 252"/>
                <a:gd name="T22" fmla="*/ 200 w 252"/>
                <a:gd name="T23" fmla="*/ 252 h 252"/>
                <a:gd name="T24" fmla="*/ 200 w 252"/>
                <a:gd name="T25" fmla="*/ 252 h 252"/>
                <a:gd name="T26" fmla="*/ 179 w 252"/>
                <a:gd name="T27" fmla="*/ 233 h 252"/>
                <a:gd name="T28" fmla="*/ 159 w 252"/>
                <a:gd name="T29" fmla="*/ 214 h 252"/>
                <a:gd name="T30" fmla="*/ 122 w 252"/>
                <a:gd name="T31" fmla="*/ 174 h 252"/>
                <a:gd name="T32" fmla="*/ 90 w 252"/>
                <a:gd name="T33" fmla="*/ 136 h 252"/>
                <a:gd name="T34" fmla="*/ 62 w 252"/>
                <a:gd name="T35" fmla="*/ 99 h 252"/>
                <a:gd name="T36" fmla="*/ 38 w 252"/>
                <a:gd name="T37" fmla="*/ 67 h 252"/>
                <a:gd name="T38" fmla="*/ 21 w 252"/>
                <a:gd name="T39" fmla="*/ 37 h 252"/>
                <a:gd name="T40" fmla="*/ 0 w 252"/>
                <a:gd name="T41" fmla="*/ 0 h 252"/>
                <a:gd name="T42" fmla="*/ 0 w 252"/>
                <a:gd name="T43" fmla="*/ 0 h 252"/>
                <a:gd name="T44" fmla="*/ 32 w 252"/>
                <a:gd name="T45" fmla="*/ 3 h 252"/>
                <a:gd name="T46" fmla="*/ 63 w 252"/>
                <a:gd name="T47" fmla="*/ 9 h 252"/>
                <a:gd name="T48" fmla="*/ 94 w 252"/>
                <a:gd name="T49" fmla="*/ 18 h 252"/>
                <a:gd name="T50" fmla="*/ 122 w 252"/>
                <a:gd name="T51" fmla="*/ 28 h 252"/>
                <a:gd name="T52" fmla="*/ 149 w 252"/>
                <a:gd name="T53" fmla="*/ 42 h 252"/>
                <a:gd name="T54" fmla="*/ 162 w 252"/>
                <a:gd name="T55" fmla="*/ 49 h 252"/>
                <a:gd name="T56" fmla="*/ 172 w 252"/>
                <a:gd name="T57" fmla="*/ 56 h 252"/>
                <a:gd name="T58" fmla="*/ 184 w 252"/>
                <a:gd name="T59" fmla="*/ 65 h 252"/>
                <a:gd name="T60" fmla="*/ 193 w 252"/>
                <a:gd name="T61" fmla="*/ 75 h 252"/>
                <a:gd name="T62" fmla="*/ 203 w 252"/>
                <a:gd name="T63" fmla="*/ 84 h 252"/>
                <a:gd name="T64" fmla="*/ 210 w 252"/>
                <a:gd name="T65" fmla="*/ 96 h 252"/>
                <a:gd name="T66" fmla="*/ 210 w 252"/>
                <a:gd name="T67" fmla="*/ 96 h 252"/>
                <a:gd name="T68" fmla="*/ 227 w 252"/>
                <a:gd name="T69" fmla="*/ 117 h 252"/>
                <a:gd name="T70" fmla="*/ 238 w 252"/>
                <a:gd name="T71" fmla="*/ 139 h 252"/>
                <a:gd name="T72" fmla="*/ 243 w 252"/>
                <a:gd name="T73" fmla="*/ 149 h 252"/>
                <a:gd name="T74" fmla="*/ 247 w 252"/>
                <a:gd name="T75" fmla="*/ 161 h 252"/>
                <a:gd name="T76" fmla="*/ 249 w 252"/>
                <a:gd name="T77" fmla="*/ 174 h 252"/>
                <a:gd name="T78" fmla="*/ 252 w 252"/>
                <a:gd name="T79" fmla="*/ 187 h 252"/>
                <a:gd name="T80" fmla="*/ 252 w 252"/>
                <a:gd name="T81" fmla="*/ 18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252">
                  <a:moveTo>
                    <a:pt x="252" y="187"/>
                  </a:moveTo>
                  <a:lnTo>
                    <a:pt x="252" y="187"/>
                  </a:lnTo>
                  <a:lnTo>
                    <a:pt x="252" y="196"/>
                  </a:lnTo>
                  <a:lnTo>
                    <a:pt x="249" y="205"/>
                  </a:lnTo>
                  <a:lnTo>
                    <a:pt x="246" y="214"/>
                  </a:lnTo>
                  <a:lnTo>
                    <a:pt x="240" y="223"/>
                  </a:lnTo>
                  <a:lnTo>
                    <a:pt x="234" y="231"/>
                  </a:lnTo>
                  <a:lnTo>
                    <a:pt x="225" y="239"/>
                  </a:lnTo>
                  <a:lnTo>
                    <a:pt x="216" y="245"/>
                  </a:lnTo>
                  <a:lnTo>
                    <a:pt x="206" y="249"/>
                  </a:lnTo>
                  <a:lnTo>
                    <a:pt x="206" y="249"/>
                  </a:lnTo>
                  <a:lnTo>
                    <a:pt x="200" y="252"/>
                  </a:lnTo>
                  <a:lnTo>
                    <a:pt x="200" y="252"/>
                  </a:lnTo>
                  <a:lnTo>
                    <a:pt x="179" y="233"/>
                  </a:lnTo>
                  <a:lnTo>
                    <a:pt x="159" y="214"/>
                  </a:lnTo>
                  <a:lnTo>
                    <a:pt x="122" y="174"/>
                  </a:lnTo>
                  <a:lnTo>
                    <a:pt x="90" y="136"/>
                  </a:lnTo>
                  <a:lnTo>
                    <a:pt x="62" y="99"/>
                  </a:lnTo>
                  <a:lnTo>
                    <a:pt x="38" y="67"/>
                  </a:lnTo>
                  <a:lnTo>
                    <a:pt x="21" y="37"/>
                  </a:lnTo>
                  <a:lnTo>
                    <a:pt x="0" y="0"/>
                  </a:lnTo>
                  <a:lnTo>
                    <a:pt x="0" y="0"/>
                  </a:lnTo>
                  <a:lnTo>
                    <a:pt x="32" y="3"/>
                  </a:lnTo>
                  <a:lnTo>
                    <a:pt x="63" y="9"/>
                  </a:lnTo>
                  <a:lnTo>
                    <a:pt x="94" y="18"/>
                  </a:lnTo>
                  <a:lnTo>
                    <a:pt x="122" y="28"/>
                  </a:lnTo>
                  <a:lnTo>
                    <a:pt x="149" y="42"/>
                  </a:lnTo>
                  <a:lnTo>
                    <a:pt x="162" y="49"/>
                  </a:lnTo>
                  <a:lnTo>
                    <a:pt x="172" y="56"/>
                  </a:lnTo>
                  <a:lnTo>
                    <a:pt x="184" y="65"/>
                  </a:lnTo>
                  <a:lnTo>
                    <a:pt x="193" y="75"/>
                  </a:lnTo>
                  <a:lnTo>
                    <a:pt x="203" y="84"/>
                  </a:lnTo>
                  <a:lnTo>
                    <a:pt x="210" y="96"/>
                  </a:lnTo>
                  <a:lnTo>
                    <a:pt x="210" y="96"/>
                  </a:lnTo>
                  <a:lnTo>
                    <a:pt x="227" y="117"/>
                  </a:lnTo>
                  <a:lnTo>
                    <a:pt x="238" y="139"/>
                  </a:lnTo>
                  <a:lnTo>
                    <a:pt x="243" y="149"/>
                  </a:lnTo>
                  <a:lnTo>
                    <a:pt x="247" y="161"/>
                  </a:lnTo>
                  <a:lnTo>
                    <a:pt x="249" y="174"/>
                  </a:lnTo>
                  <a:lnTo>
                    <a:pt x="252" y="187"/>
                  </a:lnTo>
                  <a:lnTo>
                    <a:pt x="252"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66">
              <a:extLst>
                <a:ext uri="{FF2B5EF4-FFF2-40B4-BE49-F238E27FC236}">
                  <a16:creationId xmlns:a16="http://schemas.microsoft.com/office/drawing/2014/main" id="{97E5F863-40D2-00CE-A3CE-D17B869802A9}"/>
                </a:ext>
              </a:extLst>
            </p:cNvPr>
            <p:cNvSpPr>
              <a:spLocks/>
            </p:cNvSpPr>
            <p:nvPr/>
          </p:nvSpPr>
          <p:spPr bwMode="auto">
            <a:xfrm>
              <a:off x="3967539" y="4049601"/>
              <a:ext cx="341313" cy="446088"/>
            </a:xfrm>
            <a:custGeom>
              <a:avLst/>
              <a:gdLst>
                <a:gd name="T0" fmla="*/ 215 w 215"/>
                <a:gd name="T1" fmla="*/ 253 h 281"/>
                <a:gd name="T2" fmla="*/ 215 w 215"/>
                <a:gd name="T3" fmla="*/ 253 h 281"/>
                <a:gd name="T4" fmla="*/ 209 w 215"/>
                <a:gd name="T5" fmla="*/ 260 h 281"/>
                <a:gd name="T6" fmla="*/ 202 w 215"/>
                <a:gd name="T7" fmla="*/ 267 h 281"/>
                <a:gd name="T8" fmla="*/ 194 w 215"/>
                <a:gd name="T9" fmla="*/ 272 h 281"/>
                <a:gd name="T10" fmla="*/ 185 w 215"/>
                <a:gd name="T11" fmla="*/ 276 h 281"/>
                <a:gd name="T12" fmla="*/ 177 w 215"/>
                <a:gd name="T13" fmla="*/ 279 h 281"/>
                <a:gd name="T14" fmla="*/ 169 w 215"/>
                <a:gd name="T15" fmla="*/ 281 h 281"/>
                <a:gd name="T16" fmla="*/ 160 w 215"/>
                <a:gd name="T17" fmla="*/ 281 h 281"/>
                <a:gd name="T18" fmla="*/ 153 w 215"/>
                <a:gd name="T19" fmla="*/ 281 h 281"/>
                <a:gd name="T20" fmla="*/ 153 w 215"/>
                <a:gd name="T21" fmla="*/ 281 h 281"/>
                <a:gd name="T22" fmla="*/ 131 w 215"/>
                <a:gd name="T23" fmla="*/ 278 h 281"/>
                <a:gd name="T24" fmla="*/ 112 w 215"/>
                <a:gd name="T25" fmla="*/ 272 h 281"/>
                <a:gd name="T26" fmla="*/ 96 w 215"/>
                <a:gd name="T27" fmla="*/ 264 h 281"/>
                <a:gd name="T28" fmla="*/ 81 w 215"/>
                <a:gd name="T29" fmla="*/ 256 h 281"/>
                <a:gd name="T30" fmla="*/ 69 w 215"/>
                <a:gd name="T31" fmla="*/ 245 h 281"/>
                <a:gd name="T32" fmla="*/ 57 w 215"/>
                <a:gd name="T33" fmla="*/ 232 h 281"/>
                <a:gd name="T34" fmla="*/ 35 w 215"/>
                <a:gd name="T35" fmla="*/ 203 h 281"/>
                <a:gd name="T36" fmla="*/ 35 w 215"/>
                <a:gd name="T37" fmla="*/ 203 h 281"/>
                <a:gd name="T38" fmla="*/ 22 w 215"/>
                <a:gd name="T39" fmla="*/ 182 h 281"/>
                <a:gd name="T40" fmla="*/ 13 w 215"/>
                <a:gd name="T41" fmla="*/ 160 h 281"/>
                <a:gd name="T42" fmla="*/ 6 w 215"/>
                <a:gd name="T43" fmla="*/ 135 h 281"/>
                <a:gd name="T44" fmla="*/ 2 w 215"/>
                <a:gd name="T45" fmla="*/ 110 h 281"/>
                <a:gd name="T46" fmla="*/ 0 w 215"/>
                <a:gd name="T47" fmla="*/ 83 h 281"/>
                <a:gd name="T48" fmla="*/ 2 w 215"/>
                <a:gd name="T49" fmla="*/ 57 h 281"/>
                <a:gd name="T50" fmla="*/ 6 w 215"/>
                <a:gd name="T51" fmla="*/ 27 h 281"/>
                <a:gd name="T52" fmla="*/ 13 w 215"/>
                <a:gd name="T53" fmla="*/ 0 h 281"/>
                <a:gd name="T54" fmla="*/ 13 w 215"/>
                <a:gd name="T55" fmla="*/ 0 h 281"/>
                <a:gd name="T56" fmla="*/ 22 w 215"/>
                <a:gd name="T57" fmla="*/ 17 h 281"/>
                <a:gd name="T58" fmla="*/ 37 w 215"/>
                <a:gd name="T59" fmla="*/ 39 h 281"/>
                <a:gd name="T60" fmla="*/ 55 w 215"/>
                <a:gd name="T61" fmla="*/ 69 h 281"/>
                <a:gd name="T62" fmla="*/ 78 w 215"/>
                <a:gd name="T63" fmla="*/ 101 h 281"/>
                <a:gd name="T64" fmla="*/ 106 w 215"/>
                <a:gd name="T65" fmla="*/ 136 h 281"/>
                <a:gd name="T66" fmla="*/ 137 w 215"/>
                <a:gd name="T67" fmla="*/ 175 h 281"/>
                <a:gd name="T68" fmla="*/ 174 w 215"/>
                <a:gd name="T69" fmla="*/ 214 h 281"/>
                <a:gd name="T70" fmla="*/ 194 w 215"/>
                <a:gd name="T71" fmla="*/ 233 h 281"/>
                <a:gd name="T72" fmla="*/ 215 w 215"/>
                <a:gd name="T73" fmla="*/ 253 h 281"/>
                <a:gd name="T74" fmla="*/ 215 w 215"/>
                <a:gd name="T75" fmla="*/ 25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 h="281">
                  <a:moveTo>
                    <a:pt x="215" y="253"/>
                  </a:moveTo>
                  <a:lnTo>
                    <a:pt x="215" y="253"/>
                  </a:lnTo>
                  <a:lnTo>
                    <a:pt x="209" y="260"/>
                  </a:lnTo>
                  <a:lnTo>
                    <a:pt x="202" y="267"/>
                  </a:lnTo>
                  <a:lnTo>
                    <a:pt x="194" y="272"/>
                  </a:lnTo>
                  <a:lnTo>
                    <a:pt x="185" y="276"/>
                  </a:lnTo>
                  <a:lnTo>
                    <a:pt x="177" y="279"/>
                  </a:lnTo>
                  <a:lnTo>
                    <a:pt x="169" y="281"/>
                  </a:lnTo>
                  <a:lnTo>
                    <a:pt x="160" y="281"/>
                  </a:lnTo>
                  <a:lnTo>
                    <a:pt x="153" y="281"/>
                  </a:lnTo>
                  <a:lnTo>
                    <a:pt x="153" y="281"/>
                  </a:lnTo>
                  <a:lnTo>
                    <a:pt x="131" y="278"/>
                  </a:lnTo>
                  <a:lnTo>
                    <a:pt x="112" y="272"/>
                  </a:lnTo>
                  <a:lnTo>
                    <a:pt x="96" y="264"/>
                  </a:lnTo>
                  <a:lnTo>
                    <a:pt x="81" y="256"/>
                  </a:lnTo>
                  <a:lnTo>
                    <a:pt x="69" y="245"/>
                  </a:lnTo>
                  <a:lnTo>
                    <a:pt x="57" y="232"/>
                  </a:lnTo>
                  <a:lnTo>
                    <a:pt x="35" y="203"/>
                  </a:lnTo>
                  <a:lnTo>
                    <a:pt x="35" y="203"/>
                  </a:lnTo>
                  <a:lnTo>
                    <a:pt x="22" y="182"/>
                  </a:lnTo>
                  <a:lnTo>
                    <a:pt x="13" y="160"/>
                  </a:lnTo>
                  <a:lnTo>
                    <a:pt x="6" y="135"/>
                  </a:lnTo>
                  <a:lnTo>
                    <a:pt x="2" y="110"/>
                  </a:lnTo>
                  <a:lnTo>
                    <a:pt x="0" y="83"/>
                  </a:lnTo>
                  <a:lnTo>
                    <a:pt x="2" y="57"/>
                  </a:lnTo>
                  <a:lnTo>
                    <a:pt x="6" y="27"/>
                  </a:lnTo>
                  <a:lnTo>
                    <a:pt x="13" y="0"/>
                  </a:lnTo>
                  <a:lnTo>
                    <a:pt x="13" y="0"/>
                  </a:lnTo>
                  <a:lnTo>
                    <a:pt x="22" y="17"/>
                  </a:lnTo>
                  <a:lnTo>
                    <a:pt x="37" y="39"/>
                  </a:lnTo>
                  <a:lnTo>
                    <a:pt x="55" y="69"/>
                  </a:lnTo>
                  <a:lnTo>
                    <a:pt x="78" y="101"/>
                  </a:lnTo>
                  <a:lnTo>
                    <a:pt x="106" y="136"/>
                  </a:lnTo>
                  <a:lnTo>
                    <a:pt x="137" y="175"/>
                  </a:lnTo>
                  <a:lnTo>
                    <a:pt x="174" y="214"/>
                  </a:lnTo>
                  <a:lnTo>
                    <a:pt x="194" y="233"/>
                  </a:lnTo>
                  <a:lnTo>
                    <a:pt x="215" y="253"/>
                  </a:lnTo>
                  <a:lnTo>
                    <a:pt x="215"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3" name="Freeform 67">
              <a:extLst>
                <a:ext uri="{FF2B5EF4-FFF2-40B4-BE49-F238E27FC236}">
                  <a16:creationId xmlns:a16="http://schemas.microsoft.com/office/drawing/2014/main" id="{4C06A02E-9488-3667-C0A5-DD7B1201BF4A}"/>
                </a:ext>
              </a:extLst>
            </p:cNvPr>
            <p:cNvSpPr>
              <a:spLocks/>
            </p:cNvSpPr>
            <p:nvPr/>
          </p:nvSpPr>
          <p:spPr bwMode="auto">
            <a:xfrm>
              <a:off x="4205664" y="3438413"/>
              <a:ext cx="336550" cy="157163"/>
            </a:xfrm>
            <a:custGeom>
              <a:avLst/>
              <a:gdLst>
                <a:gd name="T0" fmla="*/ 138 w 212"/>
                <a:gd name="T1" fmla="*/ 0 h 99"/>
                <a:gd name="T2" fmla="*/ 147 w 212"/>
                <a:gd name="T3" fmla="*/ 6 h 99"/>
                <a:gd name="T4" fmla="*/ 152 w 212"/>
                <a:gd name="T5" fmla="*/ 12 h 99"/>
                <a:gd name="T6" fmla="*/ 150 w 212"/>
                <a:gd name="T7" fmla="*/ 15 h 99"/>
                <a:gd name="T8" fmla="*/ 143 w 212"/>
                <a:gd name="T9" fmla="*/ 23 h 99"/>
                <a:gd name="T10" fmla="*/ 121 w 212"/>
                <a:gd name="T11" fmla="*/ 28 h 99"/>
                <a:gd name="T12" fmla="*/ 103 w 212"/>
                <a:gd name="T13" fmla="*/ 30 h 99"/>
                <a:gd name="T14" fmla="*/ 68 w 212"/>
                <a:gd name="T15" fmla="*/ 24 h 99"/>
                <a:gd name="T16" fmla="*/ 58 w 212"/>
                <a:gd name="T17" fmla="*/ 20 h 99"/>
                <a:gd name="T18" fmla="*/ 53 w 212"/>
                <a:gd name="T19" fmla="*/ 12 h 99"/>
                <a:gd name="T20" fmla="*/ 55 w 212"/>
                <a:gd name="T21" fmla="*/ 9 h 99"/>
                <a:gd name="T22" fmla="*/ 63 w 212"/>
                <a:gd name="T23" fmla="*/ 2 h 99"/>
                <a:gd name="T24" fmla="*/ 53 w 212"/>
                <a:gd name="T25" fmla="*/ 6 h 99"/>
                <a:gd name="T26" fmla="*/ 35 w 212"/>
                <a:gd name="T27" fmla="*/ 17 h 99"/>
                <a:gd name="T28" fmla="*/ 19 w 212"/>
                <a:gd name="T29" fmla="*/ 30 h 99"/>
                <a:gd name="T30" fmla="*/ 6 w 212"/>
                <a:gd name="T31" fmla="*/ 46 h 99"/>
                <a:gd name="T32" fmla="*/ 0 w 212"/>
                <a:gd name="T33" fmla="*/ 55 h 99"/>
                <a:gd name="T34" fmla="*/ 28 w 212"/>
                <a:gd name="T35" fmla="*/ 58 h 99"/>
                <a:gd name="T36" fmla="*/ 55 w 212"/>
                <a:gd name="T37" fmla="*/ 67 h 99"/>
                <a:gd name="T38" fmla="*/ 78 w 212"/>
                <a:gd name="T39" fmla="*/ 80 h 99"/>
                <a:gd name="T40" fmla="*/ 100 w 212"/>
                <a:gd name="T41" fmla="*/ 99 h 99"/>
                <a:gd name="T42" fmla="*/ 102 w 212"/>
                <a:gd name="T43" fmla="*/ 99 h 99"/>
                <a:gd name="T44" fmla="*/ 130 w 212"/>
                <a:gd name="T45" fmla="*/ 83 h 99"/>
                <a:gd name="T46" fmla="*/ 152 w 212"/>
                <a:gd name="T47" fmla="*/ 76 h 99"/>
                <a:gd name="T48" fmla="*/ 174 w 212"/>
                <a:gd name="T49" fmla="*/ 73 h 99"/>
                <a:gd name="T50" fmla="*/ 186 w 212"/>
                <a:gd name="T51" fmla="*/ 71 h 99"/>
                <a:gd name="T52" fmla="*/ 212 w 212"/>
                <a:gd name="T53" fmla="*/ 74 h 99"/>
                <a:gd name="T54" fmla="*/ 208 w 212"/>
                <a:gd name="T55" fmla="*/ 61 h 99"/>
                <a:gd name="T56" fmla="*/ 193 w 212"/>
                <a:gd name="T57" fmla="*/ 39 h 99"/>
                <a:gd name="T58" fmla="*/ 174 w 212"/>
                <a:gd name="T59" fmla="*/ 20 h 99"/>
                <a:gd name="T60" fmla="*/ 152 w 212"/>
                <a:gd name="T61" fmla="*/ 5 h 99"/>
                <a:gd name="T62" fmla="*/ 138 w 212"/>
                <a:gd name="T6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99">
                  <a:moveTo>
                    <a:pt x="138" y="0"/>
                  </a:moveTo>
                  <a:lnTo>
                    <a:pt x="138" y="0"/>
                  </a:lnTo>
                  <a:lnTo>
                    <a:pt x="144" y="3"/>
                  </a:lnTo>
                  <a:lnTo>
                    <a:pt x="147" y="6"/>
                  </a:lnTo>
                  <a:lnTo>
                    <a:pt x="150" y="9"/>
                  </a:lnTo>
                  <a:lnTo>
                    <a:pt x="152" y="12"/>
                  </a:lnTo>
                  <a:lnTo>
                    <a:pt x="152" y="12"/>
                  </a:lnTo>
                  <a:lnTo>
                    <a:pt x="150" y="15"/>
                  </a:lnTo>
                  <a:lnTo>
                    <a:pt x="147" y="20"/>
                  </a:lnTo>
                  <a:lnTo>
                    <a:pt x="143" y="23"/>
                  </a:lnTo>
                  <a:lnTo>
                    <a:pt x="137" y="24"/>
                  </a:lnTo>
                  <a:lnTo>
                    <a:pt x="121" y="28"/>
                  </a:lnTo>
                  <a:lnTo>
                    <a:pt x="103" y="30"/>
                  </a:lnTo>
                  <a:lnTo>
                    <a:pt x="103" y="30"/>
                  </a:lnTo>
                  <a:lnTo>
                    <a:pt x="84" y="28"/>
                  </a:lnTo>
                  <a:lnTo>
                    <a:pt x="68" y="24"/>
                  </a:lnTo>
                  <a:lnTo>
                    <a:pt x="62" y="23"/>
                  </a:lnTo>
                  <a:lnTo>
                    <a:pt x="58" y="20"/>
                  </a:lnTo>
                  <a:lnTo>
                    <a:pt x="55" y="15"/>
                  </a:lnTo>
                  <a:lnTo>
                    <a:pt x="53" y="12"/>
                  </a:lnTo>
                  <a:lnTo>
                    <a:pt x="53" y="12"/>
                  </a:lnTo>
                  <a:lnTo>
                    <a:pt x="55" y="9"/>
                  </a:lnTo>
                  <a:lnTo>
                    <a:pt x="56" y="6"/>
                  </a:lnTo>
                  <a:lnTo>
                    <a:pt x="63" y="2"/>
                  </a:lnTo>
                  <a:lnTo>
                    <a:pt x="63" y="2"/>
                  </a:lnTo>
                  <a:lnTo>
                    <a:pt x="53" y="6"/>
                  </a:lnTo>
                  <a:lnTo>
                    <a:pt x="44" y="11"/>
                  </a:lnTo>
                  <a:lnTo>
                    <a:pt x="35" y="17"/>
                  </a:lnTo>
                  <a:lnTo>
                    <a:pt x="27" y="23"/>
                  </a:lnTo>
                  <a:lnTo>
                    <a:pt x="19" y="30"/>
                  </a:lnTo>
                  <a:lnTo>
                    <a:pt x="12" y="37"/>
                  </a:lnTo>
                  <a:lnTo>
                    <a:pt x="6" y="46"/>
                  </a:lnTo>
                  <a:lnTo>
                    <a:pt x="0" y="55"/>
                  </a:lnTo>
                  <a:lnTo>
                    <a:pt x="0" y="55"/>
                  </a:lnTo>
                  <a:lnTo>
                    <a:pt x="15" y="56"/>
                  </a:lnTo>
                  <a:lnTo>
                    <a:pt x="28" y="58"/>
                  </a:lnTo>
                  <a:lnTo>
                    <a:pt x="41" y="62"/>
                  </a:lnTo>
                  <a:lnTo>
                    <a:pt x="55" y="67"/>
                  </a:lnTo>
                  <a:lnTo>
                    <a:pt x="66" y="73"/>
                  </a:lnTo>
                  <a:lnTo>
                    <a:pt x="78" y="80"/>
                  </a:lnTo>
                  <a:lnTo>
                    <a:pt x="90" y="89"/>
                  </a:lnTo>
                  <a:lnTo>
                    <a:pt x="100" y="99"/>
                  </a:lnTo>
                  <a:lnTo>
                    <a:pt x="102" y="99"/>
                  </a:lnTo>
                  <a:lnTo>
                    <a:pt x="102" y="99"/>
                  </a:lnTo>
                  <a:lnTo>
                    <a:pt x="119" y="87"/>
                  </a:lnTo>
                  <a:lnTo>
                    <a:pt x="130" y="83"/>
                  </a:lnTo>
                  <a:lnTo>
                    <a:pt x="140" y="78"/>
                  </a:lnTo>
                  <a:lnTo>
                    <a:pt x="152" y="76"/>
                  </a:lnTo>
                  <a:lnTo>
                    <a:pt x="162" y="73"/>
                  </a:lnTo>
                  <a:lnTo>
                    <a:pt x="174" y="73"/>
                  </a:lnTo>
                  <a:lnTo>
                    <a:pt x="186" y="71"/>
                  </a:lnTo>
                  <a:lnTo>
                    <a:pt x="186" y="71"/>
                  </a:lnTo>
                  <a:lnTo>
                    <a:pt x="199" y="73"/>
                  </a:lnTo>
                  <a:lnTo>
                    <a:pt x="212" y="74"/>
                  </a:lnTo>
                  <a:lnTo>
                    <a:pt x="212" y="74"/>
                  </a:lnTo>
                  <a:lnTo>
                    <a:pt x="208" y="61"/>
                  </a:lnTo>
                  <a:lnTo>
                    <a:pt x="202" y="49"/>
                  </a:lnTo>
                  <a:lnTo>
                    <a:pt x="193" y="39"/>
                  </a:lnTo>
                  <a:lnTo>
                    <a:pt x="184" y="28"/>
                  </a:lnTo>
                  <a:lnTo>
                    <a:pt x="174" y="20"/>
                  </a:lnTo>
                  <a:lnTo>
                    <a:pt x="164" y="12"/>
                  </a:lnTo>
                  <a:lnTo>
                    <a:pt x="152" y="5"/>
                  </a:lnTo>
                  <a:lnTo>
                    <a:pt x="138" y="0"/>
                  </a:lnTo>
                  <a:lnTo>
                    <a:pt x="1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Freeform 68">
              <a:extLst>
                <a:ext uri="{FF2B5EF4-FFF2-40B4-BE49-F238E27FC236}">
                  <a16:creationId xmlns:a16="http://schemas.microsoft.com/office/drawing/2014/main" id="{799F4A8F-E20D-5B0F-4825-EC12FF994A4A}"/>
                </a:ext>
              </a:extLst>
            </p:cNvPr>
            <p:cNvSpPr>
              <a:spLocks/>
            </p:cNvSpPr>
            <p:nvPr/>
          </p:nvSpPr>
          <p:spPr bwMode="auto">
            <a:xfrm>
              <a:off x="4369176" y="3430476"/>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5" name="Freeform 69">
              <a:extLst>
                <a:ext uri="{FF2B5EF4-FFF2-40B4-BE49-F238E27FC236}">
                  <a16:creationId xmlns:a16="http://schemas.microsoft.com/office/drawing/2014/main" id="{B8F3502D-F6F0-867B-C7F1-C13227EDA219}"/>
                </a:ext>
              </a:extLst>
            </p:cNvPr>
            <p:cNvSpPr>
              <a:spLocks/>
            </p:cNvSpPr>
            <p:nvPr/>
          </p:nvSpPr>
          <p:spPr bwMode="auto">
            <a:xfrm>
              <a:off x="3670676" y="3894026"/>
              <a:ext cx="334963" cy="617538"/>
            </a:xfrm>
            <a:custGeom>
              <a:avLst/>
              <a:gdLst>
                <a:gd name="T0" fmla="*/ 177 w 211"/>
                <a:gd name="T1" fmla="*/ 0 h 389"/>
                <a:gd name="T2" fmla="*/ 177 w 211"/>
                <a:gd name="T3" fmla="*/ 0 h 389"/>
                <a:gd name="T4" fmla="*/ 156 w 211"/>
                <a:gd name="T5" fmla="*/ 27 h 389"/>
                <a:gd name="T6" fmla="*/ 137 w 211"/>
                <a:gd name="T7" fmla="*/ 55 h 389"/>
                <a:gd name="T8" fmla="*/ 119 w 211"/>
                <a:gd name="T9" fmla="*/ 84 h 389"/>
                <a:gd name="T10" fmla="*/ 102 w 211"/>
                <a:gd name="T11" fmla="*/ 115 h 389"/>
                <a:gd name="T12" fmla="*/ 87 w 211"/>
                <a:gd name="T13" fmla="*/ 148 h 389"/>
                <a:gd name="T14" fmla="*/ 72 w 211"/>
                <a:gd name="T15" fmla="*/ 178 h 389"/>
                <a:gd name="T16" fmla="*/ 59 w 211"/>
                <a:gd name="T17" fmla="*/ 211 h 389"/>
                <a:gd name="T18" fmla="*/ 47 w 211"/>
                <a:gd name="T19" fmla="*/ 240 h 389"/>
                <a:gd name="T20" fmla="*/ 27 w 211"/>
                <a:gd name="T21" fmla="*/ 296 h 389"/>
                <a:gd name="T22" fmla="*/ 13 w 211"/>
                <a:gd name="T23" fmla="*/ 342 h 389"/>
                <a:gd name="T24" fmla="*/ 0 w 211"/>
                <a:gd name="T25" fmla="*/ 389 h 389"/>
                <a:gd name="T26" fmla="*/ 50 w 211"/>
                <a:gd name="T27" fmla="*/ 389 h 389"/>
                <a:gd name="T28" fmla="*/ 50 w 211"/>
                <a:gd name="T29" fmla="*/ 389 h 389"/>
                <a:gd name="T30" fmla="*/ 61 w 211"/>
                <a:gd name="T31" fmla="*/ 351 h 389"/>
                <a:gd name="T32" fmla="*/ 74 w 211"/>
                <a:gd name="T33" fmla="*/ 309 h 389"/>
                <a:gd name="T34" fmla="*/ 91 w 211"/>
                <a:gd name="T35" fmla="*/ 259 h 389"/>
                <a:gd name="T36" fmla="*/ 114 w 211"/>
                <a:gd name="T37" fmla="*/ 203 h 389"/>
                <a:gd name="T38" fmla="*/ 127 w 211"/>
                <a:gd name="T39" fmla="*/ 174 h 389"/>
                <a:gd name="T40" fmla="*/ 141 w 211"/>
                <a:gd name="T41" fmla="*/ 146 h 389"/>
                <a:gd name="T42" fmla="*/ 156 w 211"/>
                <a:gd name="T43" fmla="*/ 118 h 389"/>
                <a:gd name="T44" fmla="*/ 172 w 211"/>
                <a:gd name="T45" fmla="*/ 92 h 389"/>
                <a:gd name="T46" fmla="*/ 192 w 211"/>
                <a:gd name="T47" fmla="*/ 67 h 389"/>
                <a:gd name="T48" fmla="*/ 211 w 211"/>
                <a:gd name="T49" fmla="*/ 43 h 389"/>
                <a:gd name="T50" fmla="*/ 211 w 211"/>
                <a:gd name="T51" fmla="*/ 43 h 389"/>
                <a:gd name="T52" fmla="*/ 200 w 211"/>
                <a:gd name="T53" fmla="*/ 33 h 389"/>
                <a:gd name="T54" fmla="*/ 192 w 211"/>
                <a:gd name="T55" fmla="*/ 22 h 389"/>
                <a:gd name="T56" fmla="*/ 184 w 211"/>
                <a:gd name="T57" fmla="*/ 12 h 389"/>
                <a:gd name="T58" fmla="*/ 177 w 211"/>
                <a:gd name="T59" fmla="*/ 0 h 389"/>
                <a:gd name="T60" fmla="*/ 177 w 211"/>
                <a:gd name="T6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389">
                  <a:moveTo>
                    <a:pt x="177" y="0"/>
                  </a:moveTo>
                  <a:lnTo>
                    <a:pt x="177" y="0"/>
                  </a:lnTo>
                  <a:lnTo>
                    <a:pt x="156" y="27"/>
                  </a:lnTo>
                  <a:lnTo>
                    <a:pt x="137" y="55"/>
                  </a:lnTo>
                  <a:lnTo>
                    <a:pt x="119" y="84"/>
                  </a:lnTo>
                  <a:lnTo>
                    <a:pt x="102" y="115"/>
                  </a:lnTo>
                  <a:lnTo>
                    <a:pt x="87" y="148"/>
                  </a:lnTo>
                  <a:lnTo>
                    <a:pt x="72" y="178"/>
                  </a:lnTo>
                  <a:lnTo>
                    <a:pt x="59" y="211"/>
                  </a:lnTo>
                  <a:lnTo>
                    <a:pt x="47" y="240"/>
                  </a:lnTo>
                  <a:lnTo>
                    <a:pt x="27" y="296"/>
                  </a:lnTo>
                  <a:lnTo>
                    <a:pt x="13" y="342"/>
                  </a:lnTo>
                  <a:lnTo>
                    <a:pt x="0" y="389"/>
                  </a:lnTo>
                  <a:lnTo>
                    <a:pt x="50" y="389"/>
                  </a:lnTo>
                  <a:lnTo>
                    <a:pt x="50" y="389"/>
                  </a:lnTo>
                  <a:lnTo>
                    <a:pt x="61" y="351"/>
                  </a:lnTo>
                  <a:lnTo>
                    <a:pt x="74" y="309"/>
                  </a:lnTo>
                  <a:lnTo>
                    <a:pt x="91" y="259"/>
                  </a:lnTo>
                  <a:lnTo>
                    <a:pt x="114" y="203"/>
                  </a:lnTo>
                  <a:lnTo>
                    <a:pt x="127" y="174"/>
                  </a:lnTo>
                  <a:lnTo>
                    <a:pt x="141" y="146"/>
                  </a:lnTo>
                  <a:lnTo>
                    <a:pt x="156" y="118"/>
                  </a:lnTo>
                  <a:lnTo>
                    <a:pt x="172" y="92"/>
                  </a:lnTo>
                  <a:lnTo>
                    <a:pt x="192" y="67"/>
                  </a:lnTo>
                  <a:lnTo>
                    <a:pt x="211" y="43"/>
                  </a:lnTo>
                  <a:lnTo>
                    <a:pt x="211" y="43"/>
                  </a:lnTo>
                  <a:lnTo>
                    <a:pt x="200" y="33"/>
                  </a:lnTo>
                  <a:lnTo>
                    <a:pt x="192" y="22"/>
                  </a:lnTo>
                  <a:lnTo>
                    <a:pt x="184" y="12"/>
                  </a:lnTo>
                  <a:lnTo>
                    <a:pt x="177" y="0"/>
                  </a:lnTo>
                  <a:lnTo>
                    <a:pt x="1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6" name="Group 35">
            <a:extLst>
              <a:ext uri="{FF2B5EF4-FFF2-40B4-BE49-F238E27FC236}">
                <a16:creationId xmlns:a16="http://schemas.microsoft.com/office/drawing/2014/main" id="{DF3AFD98-0BC9-4E50-E81E-62DF92BD622D}"/>
              </a:ext>
              <a:ext uri="{C183D7F6-B498-43B3-948B-1728B52AA6E4}">
                <adec:decorative xmlns:adec="http://schemas.microsoft.com/office/drawing/2017/decorative" val="1"/>
              </a:ext>
            </a:extLst>
          </p:cNvPr>
          <p:cNvGrpSpPr/>
          <p:nvPr/>
        </p:nvGrpSpPr>
        <p:grpSpPr>
          <a:xfrm rot="5400000">
            <a:off x="9197444" y="3954687"/>
            <a:ext cx="670436" cy="656210"/>
            <a:chOff x="8910638" y="-55563"/>
            <a:chExt cx="2917825" cy="2855913"/>
          </a:xfrm>
          <a:solidFill>
            <a:schemeClr val="accent3"/>
          </a:solidFill>
        </p:grpSpPr>
        <p:sp>
          <p:nvSpPr>
            <p:cNvPr id="37" name="Freeform 14">
              <a:extLst>
                <a:ext uri="{FF2B5EF4-FFF2-40B4-BE49-F238E27FC236}">
                  <a16:creationId xmlns:a16="http://schemas.microsoft.com/office/drawing/2014/main" id="{686D6B39-7CBE-E3AB-971C-794D30098550}"/>
                </a:ext>
              </a:extLst>
            </p:cNvPr>
            <p:cNvSpPr>
              <a:spLocks noEditPoints="1"/>
            </p:cNvSpPr>
            <p:nvPr/>
          </p:nvSpPr>
          <p:spPr bwMode="auto">
            <a:xfrm>
              <a:off x="8910638" y="-55563"/>
              <a:ext cx="2613025" cy="2657476"/>
            </a:xfrm>
            <a:custGeom>
              <a:avLst/>
              <a:gdLst>
                <a:gd name="T0" fmla="*/ 1355 w 1646"/>
                <a:gd name="T1" fmla="*/ 20 h 1674"/>
                <a:gd name="T2" fmla="*/ 1646 w 1646"/>
                <a:gd name="T3" fmla="*/ 325 h 1674"/>
                <a:gd name="T4" fmla="*/ 1249 w 1646"/>
                <a:gd name="T5" fmla="*/ 755 h 1674"/>
                <a:gd name="T6" fmla="*/ 1196 w 1646"/>
                <a:gd name="T7" fmla="*/ 775 h 1674"/>
                <a:gd name="T8" fmla="*/ 1086 w 1646"/>
                <a:gd name="T9" fmla="*/ 681 h 1674"/>
                <a:gd name="T10" fmla="*/ 1121 w 1646"/>
                <a:gd name="T11" fmla="*/ 831 h 1674"/>
                <a:gd name="T12" fmla="*/ 975 w 1646"/>
                <a:gd name="T13" fmla="*/ 913 h 1674"/>
                <a:gd name="T14" fmla="*/ 872 w 1646"/>
                <a:gd name="T15" fmla="*/ 1032 h 1674"/>
                <a:gd name="T16" fmla="*/ 699 w 1646"/>
                <a:gd name="T17" fmla="*/ 1011 h 1674"/>
                <a:gd name="T18" fmla="*/ 753 w 1646"/>
                <a:gd name="T19" fmla="*/ 1182 h 1674"/>
                <a:gd name="T20" fmla="*/ 772 w 1646"/>
                <a:gd name="T21" fmla="*/ 1218 h 1674"/>
                <a:gd name="T22" fmla="*/ 758 w 1646"/>
                <a:gd name="T23" fmla="*/ 1257 h 1674"/>
                <a:gd name="T24" fmla="*/ 374 w 1646"/>
                <a:gd name="T25" fmla="*/ 1655 h 1674"/>
                <a:gd name="T26" fmla="*/ 313 w 1646"/>
                <a:gd name="T27" fmla="*/ 1669 h 1674"/>
                <a:gd name="T28" fmla="*/ 34 w 1646"/>
                <a:gd name="T29" fmla="*/ 1405 h 1674"/>
                <a:gd name="T30" fmla="*/ 0 w 1646"/>
                <a:gd name="T31" fmla="*/ 1357 h 1674"/>
                <a:gd name="T32" fmla="*/ 19 w 1646"/>
                <a:gd name="T33" fmla="*/ 1310 h 1674"/>
                <a:gd name="T34" fmla="*/ 439 w 1646"/>
                <a:gd name="T35" fmla="*/ 899 h 1674"/>
                <a:gd name="T36" fmla="*/ 560 w 1646"/>
                <a:gd name="T37" fmla="*/ 994 h 1674"/>
                <a:gd name="T38" fmla="*/ 630 w 1646"/>
                <a:gd name="T39" fmla="*/ 944 h 1674"/>
                <a:gd name="T40" fmla="*/ 572 w 1646"/>
                <a:gd name="T41" fmla="*/ 885 h 1674"/>
                <a:gd name="T42" fmla="*/ 541 w 1646"/>
                <a:gd name="T43" fmla="*/ 814 h 1674"/>
                <a:gd name="T44" fmla="*/ 510 w 1646"/>
                <a:gd name="T45" fmla="*/ 736 h 1674"/>
                <a:gd name="T46" fmla="*/ 489 w 1646"/>
                <a:gd name="T47" fmla="*/ 647 h 1674"/>
                <a:gd name="T48" fmla="*/ 522 w 1646"/>
                <a:gd name="T49" fmla="*/ 567 h 1674"/>
                <a:gd name="T50" fmla="*/ 577 w 1646"/>
                <a:gd name="T51" fmla="*/ 522 h 1674"/>
                <a:gd name="T52" fmla="*/ 650 w 1646"/>
                <a:gd name="T53" fmla="*/ 510 h 1674"/>
                <a:gd name="T54" fmla="*/ 742 w 1646"/>
                <a:gd name="T55" fmla="*/ 549 h 1674"/>
                <a:gd name="T56" fmla="*/ 796 w 1646"/>
                <a:gd name="T57" fmla="*/ 555 h 1674"/>
                <a:gd name="T58" fmla="*/ 850 w 1646"/>
                <a:gd name="T59" fmla="*/ 577 h 1674"/>
                <a:gd name="T60" fmla="*/ 952 w 1646"/>
                <a:gd name="T61" fmla="*/ 667 h 1674"/>
                <a:gd name="T62" fmla="*/ 964 w 1646"/>
                <a:gd name="T63" fmla="*/ 563 h 1674"/>
                <a:gd name="T64" fmla="*/ 875 w 1646"/>
                <a:gd name="T65" fmla="*/ 463 h 1674"/>
                <a:gd name="T66" fmla="*/ 889 w 1646"/>
                <a:gd name="T67" fmla="*/ 413 h 1674"/>
                <a:gd name="T68" fmla="*/ 1278 w 1646"/>
                <a:gd name="T69" fmla="*/ 14 h 1674"/>
                <a:gd name="T70" fmla="*/ 1319 w 1646"/>
                <a:gd name="T71" fmla="*/ 0 h 1674"/>
                <a:gd name="T72" fmla="*/ 1314 w 1646"/>
                <a:gd name="T73" fmla="*/ 139 h 1674"/>
                <a:gd name="T74" fmla="*/ 1433 w 1646"/>
                <a:gd name="T75" fmla="*/ 253 h 1674"/>
                <a:gd name="T76" fmla="*/ 1511 w 1646"/>
                <a:gd name="T77" fmla="*/ 330 h 1674"/>
                <a:gd name="T78" fmla="*/ 1157 w 1646"/>
                <a:gd name="T79" fmla="*/ 447 h 1674"/>
                <a:gd name="T80" fmla="*/ 1085 w 1646"/>
                <a:gd name="T81" fmla="*/ 525 h 1674"/>
                <a:gd name="T82" fmla="*/ 1130 w 1646"/>
                <a:gd name="T83" fmla="*/ 566 h 1674"/>
                <a:gd name="T84" fmla="*/ 369 w 1646"/>
                <a:gd name="T85" fmla="*/ 1110 h 1674"/>
                <a:gd name="T86" fmla="*/ 441 w 1646"/>
                <a:gd name="T87" fmla="*/ 1036 h 1674"/>
                <a:gd name="T88" fmla="*/ 488 w 1646"/>
                <a:gd name="T89" fmla="*/ 1227 h 1674"/>
                <a:gd name="T90" fmla="*/ 563 w 1646"/>
                <a:gd name="T91" fmla="*/ 1150 h 1674"/>
                <a:gd name="T92" fmla="*/ 211 w 1646"/>
                <a:gd name="T93" fmla="*/ 1272 h 1674"/>
                <a:gd name="T94" fmla="*/ 331 w 1646"/>
                <a:gd name="T95" fmla="*/ 1536 h 1674"/>
                <a:gd name="T96" fmla="*/ 256 w 1646"/>
                <a:gd name="T97" fmla="*/ 1464 h 1674"/>
                <a:gd name="T98" fmla="*/ 1202 w 1646"/>
                <a:gd name="T99" fmla="*/ 403 h 1674"/>
                <a:gd name="T100" fmla="*/ 1127 w 1646"/>
                <a:gd name="T101" fmla="*/ 331 h 1674"/>
                <a:gd name="T102" fmla="*/ 1321 w 1646"/>
                <a:gd name="T103" fmla="*/ 370 h 1674"/>
                <a:gd name="T104" fmla="*/ 328 w 1646"/>
                <a:gd name="T105" fmla="*/ 1304 h 1674"/>
                <a:gd name="T106" fmla="*/ 253 w 1646"/>
                <a:gd name="T107" fmla="*/ 1230 h 1674"/>
                <a:gd name="T108" fmla="*/ 369 w 1646"/>
                <a:gd name="T109" fmla="*/ 1347 h 1674"/>
                <a:gd name="T110" fmla="*/ 445 w 1646"/>
                <a:gd name="T111" fmla="*/ 1269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6" h="1674">
                  <a:moveTo>
                    <a:pt x="1319" y="0"/>
                  </a:moveTo>
                  <a:lnTo>
                    <a:pt x="1319" y="0"/>
                  </a:lnTo>
                  <a:lnTo>
                    <a:pt x="1338" y="9"/>
                  </a:lnTo>
                  <a:lnTo>
                    <a:pt x="1347" y="14"/>
                  </a:lnTo>
                  <a:lnTo>
                    <a:pt x="1355" y="20"/>
                  </a:lnTo>
                  <a:lnTo>
                    <a:pt x="1355" y="20"/>
                  </a:lnTo>
                  <a:lnTo>
                    <a:pt x="1625" y="283"/>
                  </a:lnTo>
                  <a:lnTo>
                    <a:pt x="1625" y="283"/>
                  </a:lnTo>
                  <a:lnTo>
                    <a:pt x="1633" y="294"/>
                  </a:lnTo>
                  <a:lnTo>
                    <a:pt x="1640" y="303"/>
                  </a:lnTo>
                  <a:lnTo>
                    <a:pt x="1644" y="314"/>
                  </a:lnTo>
                  <a:lnTo>
                    <a:pt x="1646" y="325"/>
                  </a:lnTo>
                  <a:lnTo>
                    <a:pt x="1644" y="336"/>
                  </a:lnTo>
                  <a:lnTo>
                    <a:pt x="1641" y="345"/>
                  </a:lnTo>
                  <a:lnTo>
                    <a:pt x="1635" y="356"/>
                  </a:lnTo>
                  <a:lnTo>
                    <a:pt x="1625" y="367"/>
                  </a:lnTo>
                  <a:lnTo>
                    <a:pt x="1625" y="367"/>
                  </a:lnTo>
                  <a:lnTo>
                    <a:pt x="1249" y="755"/>
                  </a:lnTo>
                  <a:lnTo>
                    <a:pt x="1249" y="755"/>
                  </a:lnTo>
                  <a:lnTo>
                    <a:pt x="1238" y="764"/>
                  </a:lnTo>
                  <a:lnTo>
                    <a:pt x="1227" y="771"/>
                  </a:lnTo>
                  <a:lnTo>
                    <a:pt x="1218" y="775"/>
                  </a:lnTo>
                  <a:lnTo>
                    <a:pt x="1207" y="777"/>
                  </a:lnTo>
                  <a:lnTo>
                    <a:pt x="1196" y="775"/>
                  </a:lnTo>
                  <a:lnTo>
                    <a:pt x="1185" y="771"/>
                  </a:lnTo>
                  <a:lnTo>
                    <a:pt x="1174" y="764"/>
                  </a:lnTo>
                  <a:lnTo>
                    <a:pt x="1163" y="756"/>
                  </a:lnTo>
                  <a:lnTo>
                    <a:pt x="1163" y="756"/>
                  </a:lnTo>
                  <a:lnTo>
                    <a:pt x="1086" y="681"/>
                  </a:lnTo>
                  <a:lnTo>
                    <a:pt x="1086" y="681"/>
                  </a:lnTo>
                  <a:lnTo>
                    <a:pt x="1077" y="674"/>
                  </a:lnTo>
                  <a:lnTo>
                    <a:pt x="1077" y="674"/>
                  </a:lnTo>
                  <a:lnTo>
                    <a:pt x="1017" y="731"/>
                  </a:lnTo>
                  <a:lnTo>
                    <a:pt x="1017" y="731"/>
                  </a:lnTo>
                  <a:lnTo>
                    <a:pt x="1121" y="831"/>
                  </a:lnTo>
                  <a:lnTo>
                    <a:pt x="1121" y="831"/>
                  </a:lnTo>
                  <a:lnTo>
                    <a:pt x="1092" y="842"/>
                  </a:lnTo>
                  <a:lnTo>
                    <a:pt x="1067" y="855"/>
                  </a:lnTo>
                  <a:lnTo>
                    <a:pt x="1042" y="867"/>
                  </a:lnTo>
                  <a:lnTo>
                    <a:pt x="1019" y="882"/>
                  </a:lnTo>
                  <a:lnTo>
                    <a:pt x="997" y="896"/>
                  </a:lnTo>
                  <a:lnTo>
                    <a:pt x="975" y="913"/>
                  </a:lnTo>
                  <a:lnTo>
                    <a:pt x="955" y="930"/>
                  </a:lnTo>
                  <a:lnTo>
                    <a:pt x="936" y="947"/>
                  </a:lnTo>
                  <a:lnTo>
                    <a:pt x="919" y="967"/>
                  </a:lnTo>
                  <a:lnTo>
                    <a:pt x="902" y="988"/>
                  </a:lnTo>
                  <a:lnTo>
                    <a:pt x="886" y="1010"/>
                  </a:lnTo>
                  <a:lnTo>
                    <a:pt x="872" y="1032"/>
                  </a:lnTo>
                  <a:lnTo>
                    <a:pt x="858" y="1057"/>
                  </a:lnTo>
                  <a:lnTo>
                    <a:pt x="846" y="1082"/>
                  </a:lnTo>
                  <a:lnTo>
                    <a:pt x="835" y="1107"/>
                  </a:lnTo>
                  <a:lnTo>
                    <a:pt x="825" y="1135"/>
                  </a:lnTo>
                  <a:lnTo>
                    <a:pt x="825" y="1135"/>
                  </a:lnTo>
                  <a:lnTo>
                    <a:pt x="699" y="1011"/>
                  </a:lnTo>
                  <a:lnTo>
                    <a:pt x="699" y="1011"/>
                  </a:lnTo>
                  <a:lnTo>
                    <a:pt x="639" y="1071"/>
                  </a:lnTo>
                  <a:lnTo>
                    <a:pt x="639" y="1071"/>
                  </a:lnTo>
                  <a:lnTo>
                    <a:pt x="650" y="1082"/>
                  </a:lnTo>
                  <a:lnTo>
                    <a:pt x="650" y="1082"/>
                  </a:lnTo>
                  <a:lnTo>
                    <a:pt x="753" y="1182"/>
                  </a:lnTo>
                  <a:lnTo>
                    <a:pt x="753" y="1182"/>
                  </a:lnTo>
                  <a:lnTo>
                    <a:pt x="760" y="1188"/>
                  </a:lnTo>
                  <a:lnTo>
                    <a:pt x="764" y="1194"/>
                  </a:lnTo>
                  <a:lnTo>
                    <a:pt x="767" y="1202"/>
                  </a:lnTo>
                  <a:lnTo>
                    <a:pt x="771" y="1210"/>
                  </a:lnTo>
                  <a:lnTo>
                    <a:pt x="772" y="1218"/>
                  </a:lnTo>
                  <a:lnTo>
                    <a:pt x="772" y="1225"/>
                  </a:lnTo>
                  <a:lnTo>
                    <a:pt x="771" y="1233"/>
                  </a:lnTo>
                  <a:lnTo>
                    <a:pt x="769" y="1241"/>
                  </a:lnTo>
                  <a:lnTo>
                    <a:pt x="769" y="1241"/>
                  </a:lnTo>
                  <a:lnTo>
                    <a:pt x="764" y="1249"/>
                  </a:lnTo>
                  <a:lnTo>
                    <a:pt x="758" y="1257"/>
                  </a:lnTo>
                  <a:lnTo>
                    <a:pt x="746" y="1271"/>
                  </a:lnTo>
                  <a:lnTo>
                    <a:pt x="746" y="1271"/>
                  </a:lnTo>
                  <a:lnTo>
                    <a:pt x="477" y="1547"/>
                  </a:lnTo>
                  <a:lnTo>
                    <a:pt x="477" y="1547"/>
                  </a:lnTo>
                  <a:lnTo>
                    <a:pt x="374" y="1655"/>
                  </a:lnTo>
                  <a:lnTo>
                    <a:pt x="374" y="1655"/>
                  </a:lnTo>
                  <a:lnTo>
                    <a:pt x="364" y="1663"/>
                  </a:lnTo>
                  <a:lnTo>
                    <a:pt x="355" y="1669"/>
                  </a:lnTo>
                  <a:lnTo>
                    <a:pt x="344" y="1672"/>
                  </a:lnTo>
                  <a:lnTo>
                    <a:pt x="333" y="1674"/>
                  </a:lnTo>
                  <a:lnTo>
                    <a:pt x="324" y="1672"/>
                  </a:lnTo>
                  <a:lnTo>
                    <a:pt x="313" y="1669"/>
                  </a:lnTo>
                  <a:lnTo>
                    <a:pt x="303" y="1663"/>
                  </a:lnTo>
                  <a:lnTo>
                    <a:pt x="292" y="1655"/>
                  </a:lnTo>
                  <a:lnTo>
                    <a:pt x="292" y="1655"/>
                  </a:lnTo>
                  <a:lnTo>
                    <a:pt x="283" y="1646"/>
                  </a:lnTo>
                  <a:lnTo>
                    <a:pt x="283" y="1646"/>
                  </a:lnTo>
                  <a:lnTo>
                    <a:pt x="34" y="1405"/>
                  </a:lnTo>
                  <a:lnTo>
                    <a:pt x="34" y="1405"/>
                  </a:lnTo>
                  <a:lnTo>
                    <a:pt x="23" y="1394"/>
                  </a:lnTo>
                  <a:lnTo>
                    <a:pt x="14" y="1383"/>
                  </a:lnTo>
                  <a:lnTo>
                    <a:pt x="6" y="1371"/>
                  </a:lnTo>
                  <a:lnTo>
                    <a:pt x="0" y="1357"/>
                  </a:lnTo>
                  <a:lnTo>
                    <a:pt x="0" y="1357"/>
                  </a:lnTo>
                  <a:lnTo>
                    <a:pt x="0" y="1344"/>
                  </a:lnTo>
                  <a:lnTo>
                    <a:pt x="0" y="1344"/>
                  </a:lnTo>
                  <a:lnTo>
                    <a:pt x="8" y="1325"/>
                  </a:lnTo>
                  <a:lnTo>
                    <a:pt x="13" y="1318"/>
                  </a:lnTo>
                  <a:lnTo>
                    <a:pt x="19" y="1310"/>
                  </a:lnTo>
                  <a:lnTo>
                    <a:pt x="19" y="1310"/>
                  </a:lnTo>
                  <a:lnTo>
                    <a:pt x="399" y="919"/>
                  </a:lnTo>
                  <a:lnTo>
                    <a:pt x="399" y="919"/>
                  </a:lnTo>
                  <a:lnTo>
                    <a:pt x="408" y="910"/>
                  </a:lnTo>
                  <a:lnTo>
                    <a:pt x="419" y="903"/>
                  </a:lnTo>
                  <a:lnTo>
                    <a:pt x="430" y="900"/>
                  </a:lnTo>
                  <a:lnTo>
                    <a:pt x="439" y="899"/>
                  </a:lnTo>
                  <a:lnTo>
                    <a:pt x="450" y="900"/>
                  </a:lnTo>
                  <a:lnTo>
                    <a:pt x="461" y="903"/>
                  </a:lnTo>
                  <a:lnTo>
                    <a:pt x="472" y="910"/>
                  </a:lnTo>
                  <a:lnTo>
                    <a:pt x="481" y="917"/>
                  </a:lnTo>
                  <a:lnTo>
                    <a:pt x="481" y="917"/>
                  </a:lnTo>
                  <a:lnTo>
                    <a:pt x="560" y="994"/>
                  </a:lnTo>
                  <a:lnTo>
                    <a:pt x="560" y="994"/>
                  </a:lnTo>
                  <a:lnTo>
                    <a:pt x="574" y="1005"/>
                  </a:lnTo>
                  <a:lnTo>
                    <a:pt x="574" y="1005"/>
                  </a:lnTo>
                  <a:lnTo>
                    <a:pt x="600" y="975"/>
                  </a:lnTo>
                  <a:lnTo>
                    <a:pt x="600" y="975"/>
                  </a:lnTo>
                  <a:lnTo>
                    <a:pt x="630" y="944"/>
                  </a:lnTo>
                  <a:lnTo>
                    <a:pt x="630" y="944"/>
                  </a:lnTo>
                  <a:lnTo>
                    <a:pt x="616" y="930"/>
                  </a:lnTo>
                  <a:lnTo>
                    <a:pt x="616" y="930"/>
                  </a:lnTo>
                  <a:lnTo>
                    <a:pt x="594" y="908"/>
                  </a:lnTo>
                  <a:lnTo>
                    <a:pt x="572" y="885"/>
                  </a:lnTo>
                  <a:lnTo>
                    <a:pt x="572" y="885"/>
                  </a:lnTo>
                  <a:lnTo>
                    <a:pt x="561" y="872"/>
                  </a:lnTo>
                  <a:lnTo>
                    <a:pt x="553" y="858"/>
                  </a:lnTo>
                  <a:lnTo>
                    <a:pt x="545" y="842"/>
                  </a:lnTo>
                  <a:lnTo>
                    <a:pt x="542" y="825"/>
                  </a:lnTo>
                  <a:lnTo>
                    <a:pt x="542" y="825"/>
                  </a:lnTo>
                  <a:lnTo>
                    <a:pt x="541" y="814"/>
                  </a:lnTo>
                  <a:lnTo>
                    <a:pt x="541" y="802"/>
                  </a:lnTo>
                  <a:lnTo>
                    <a:pt x="541" y="775"/>
                  </a:lnTo>
                  <a:lnTo>
                    <a:pt x="541" y="775"/>
                  </a:lnTo>
                  <a:lnTo>
                    <a:pt x="528" y="763"/>
                  </a:lnTo>
                  <a:lnTo>
                    <a:pt x="519" y="749"/>
                  </a:lnTo>
                  <a:lnTo>
                    <a:pt x="510" y="736"/>
                  </a:lnTo>
                  <a:lnTo>
                    <a:pt x="502" y="721"/>
                  </a:lnTo>
                  <a:lnTo>
                    <a:pt x="497" y="706"/>
                  </a:lnTo>
                  <a:lnTo>
                    <a:pt x="492" y="692"/>
                  </a:lnTo>
                  <a:lnTo>
                    <a:pt x="489" y="677"/>
                  </a:lnTo>
                  <a:lnTo>
                    <a:pt x="489" y="663"/>
                  </a:lnTo>
                  <a:lnTo>
                    <a:pt x="489" y="647"/>
                  </a:lnTo>
                  <a:lnTo>
                    <a:pt x="492" y="633"/>
                  </a:lnTo>
                  <a:lnTo>
                    <a:pt x="495" y="619"/>
                  </a:lnTo>
                  <a:lnTo>
                    <a:pt x="500" y="605"/>
                  </a:lnTo>
                  <a:lnTo>
                    <a:pt x="506" y="592"/>
                  </a:lnTo>
                  <a:lnTo>
                    <a:pt x="513" y="580"/>
                  </a:lnTo>
                  <a:lnTo>
                    <a:pt x="522" y="567"/>
                  </a:lnTo>
                  <a:lnTo>
                    <a:pt x="531" y="556"/>
                  </a:lnTo>
                  <a:lnTo>
                    <a:pt x="531" y="556"/>
                  </a:lnTo>
                  <a:lnTo>
                    <a:pt x="541" y="545"/>
                  </a:lnTo>
                  <a:lnTo>
                    <a:pt x="553" y="538"/>
                  </a:lnTo>
                  <a:lnTo>
                    <a:pt x="564" y="528"/>
                  </a:lnTo>
                  <a:lnTo>
                    <a:pt x="577" y="522"/>
                  </a:lnTo>
                  <a:lnTo>
                    <a:pt x="591" y="517"/>
                  </a:lnTo>
                  <a:lnTo>
                    <a:pt x="605" y="513"/>
                  </a:lnTo>
                  <a:lnTo>
                    <a:pt x="619" y="511"/>
                  </a:lnTo>
                  <a:lnTo>
                    <a:pt x="633" y="510"/>
                  </a:lnTo>
                  <a:lnTo>
                    <a:pt x="633" y="510"/>
                  </a:lnTo>
                  <a:lnTo>
                    <a:pt x="650" y="510"/>
                  </a:lnTo>
                  <a:lnTo>
                    <a:pt x="667" y="511"/>
                  </a:lnTo>
                  <a:lnTo>
                    <a:pt x="685" y="516"/>
                  </a:lnTo>
                  <a:lnTo>
                    <a:pt x="700" y="520"/>
                  </a:lnTo>
                  <a:lnTo>
                    <a:pt x="714" y="528"/>
                  </a:lnTo>
                  <a:lnTo>
                    <a:pt x="728" y="538"/>
                  </a:lnTo>
                  <a:lnTo>
                    <a:pt x="742" y="549"/>
                  </a:lnTo>
                  <a:lnTo>
                    <a:pt x="755" y="561"/>
                  </a:lnTo>
                  <a:lnTo>
                    <a:pt x="755" y="561"/>
                  </a:lnTo>
                  <a:lnTo>
                    <a:pt x="766" y="558"/>
                  </a:lnTo>
                  <a:lnTo>
                    <a:pt x="775" y="556"/>
                  </a:lnTo>
                  <a:lnTo>
                    <a:pt x="786" y="555"/>
                  </a:lnTo>
                  <a:lnTo>
                    <a:pt x="796" y="555"/>
                  </a:lnTo>
                  <a:lnTo>
                    <a:pt x="806" y="556"/>
                  </a:lnTo>
                  <a:lnTo>
                    <a:pt x="816" y="560"/>
                  </a:lnTo>
                  <a:lnTo>
                    <a:pt x="825" y="563"/>
                  </a:lnTo>
                  <a:lnTo>
                    <a:pt x="835" y="567"/>
                  </a:lnTo>
                  <a:lnTo>
                    <a:pt x="835" y="567"/>
                  </a:lnTo>
                  <a:lnTo>
                    <a:pt x="850" y="577"/>
                  </a:lnTo>
                  <a:lnTo>
                    <a:pt x="866" y="588"/>
                  </a:lnTo>
                  <a:lnTo>
                    <a:pt x="866" y="588"/>
                  </a:lnTo>
                  <a:lnTo>
                    <a:pt x="900" y="620"/>
                  </a:lnTo>
                  <a:lnTo>
                    <a:pt x="936" y="653"/>
                  </a:lnTo>
                  <a:lnTo>
                    <a:pt x="936" y="653"/>
                  </a:lnTo>
                  <a:lnTo>
                    <a:pt x="952" y="667"/>
                  </a:lnTo>
                  <a:lnTo>
                    <a:pt x="952" y="667"/>
                  </a:lnTo>
                  <a:lnTo>
                    <a:pt x="978" y="636"/>
                  </a:lnTo>
                  <a:lnTo>
                    <a:pt x="978" y="636"/>
                  </a:lnTo>
                  <a:lnTo>
                    <a:pt x="1008" y="606"/>
                  </a:lnTo>
                  <a:lnTo>
                    <a:pt x="1008" y="606"/>
                  </a:lnTo>
                  <a:lnTo>
                    <a:pt x="964" y="563"/>
                  </a:lnTo>
                  <a:lnTo>
                    <a:pt x="964" y="563"/>
                  </a:lnTo>
                  <a:lnTo>
                    <a:pt x="891" y="492"/>
                  </a:lnTo>
                  <a:lnTo>
                    <a:pt x="891" y="492"/>
                  </a:lnTo>
                  <a:lnTo>
                    <a:pt x="883" y="483"/>
                  </a:lnTo>
                  <a:lnTo>
                    <a:pt x="878" y="474"/>
                  </a:lnTo>
                  <a:lnTo>
                    <a:pt x="875" y="463"/>
                  </a:lnTo>
                  <a:lnTo>
                    <a:pt x="874" y="453"/>
                  </a:lnTo>
                  <a:lnTo>
                    <a:pt x="874" y="442"/>
                  </a:lnTo>
                  <a:lnTo>
                    <a:pt x="877" y="433"/>
                  </a:lnTo>
                  <a:lnTo>
                    <a:pt x="883" y="422"/>
                  </a:lnTo>
                  <a:lnTo>
                    <a:pt x="889" y="413"/>
                  </a:lnTo>
                  <a:lnTo>
                    <a:pt x="889" y="413"/>
                  </a:lnTo>
                  <a:lnTo>
                    <a:pt x="897" y="406"/>
                  </a:lnTo>
                  <a:lnTo>
                    <a:pt x="897" y="406"/>
                  </a:lnTo>
                  <a:lnTo>
                    <a:pt x="1258" y="34"/>
                  </a:lnTo>
                  <a:lnTo>
                    <a:pt x="1258" y="34"/>
                  </a:lnTo>
                  <a:lnTo>
                    <a:pt x="1268" y="25"/>
                  </a:lnTo>
                  <a:lnTo>
                    <a:pt x="1278" y="14"/>
                  </a:lnTo>
                  <a:lnTo>
                    <a:pt x="1291" y="6"/>
                  </a:lnTo>
                  <a:lnTo>
                    <a:pt x="1299" y="3"/>
                  </a:lnTo>
                  <a:lnTo>
                    <a:pt x="1305" y="2"/>
                  </a:lnTo>
                  <a:lnTo>
                    <a:pt x="1305" y="2"/>
                  </a:lnTo>
                  <a:lnTo>
                    <a:pt x="1319" y="0"/>
                  </a:lnTo>
                  <a:lnTo>
                    <a:pt x="1319" y="0"/>
                  </a:lnTo>
                  <a:close/>
                  <a:moveTo>
                    <a:pt x="1314" y="288"/>
                  </a:moveTo>
                  <a:lnTo>
                    <a:pt x="1314" y="288"/>
                  </a:lnTo>
                  <a:lnTo>
                    <a:pt x="1389" y="211"/>
                  </a:lnTo>
                  <a:lnTo>
                    <a:pt x="1389" y="211"/>
                  </a:lnTo>
                  <a:lnTo>
                    <a:pt x="1314" y="139"/>
                  </a:lnTo>
                  <a:lnTo>
                    <a:pt x="1314" y="139"/>
                  </a:lnTo>
                  <a:lnTo>
                    <a:pt x="1239" y="216"/>
                  </a:lnTo>
                  <a:lnTo>
                    <a:pt x="1239" y="216"/>
                  </a:lnTo>
                  <a:lnTo>
                    <a:pt x="1314" y="288"/>
                  </a:lnTo>
                  <a:lnTo>
                    <a:pt x="1314" y="288"/>
                  </a:lnTo>
                  <a:close/>
                  <a:moveTo>
                    <a:pt x="1433" y="253"/>
                  </a:moveTo>
                  <a:lnTo>
                    <a:pt x="1433" y="253"/>
                  </a:lnTo>
                  <a:lnTo>
                    <a:pt x="1360" y="328"/>
                  </a:lnTo>
                  <a:lnTo>
                    <a:pt x="1360" y="328"/>
                  </a:lnTo>
                  <a:lnTo>
                    <a:pt x="1438" y="403"/>
                  </a:lnTo>
                  <a:lnTo>
                    <a:pt x="1438" y="403"/>
                  </a:lnTo>
                  <a:lnTo>
                    <a:pt x="1511" y="330"/>
                  </a:lnTo>
                  <a:lnTo>
                    <a:pt x="1511" y="330"/>
                  </a:lnTo>
                  <a:lnTo>
                    <a:pt x="1433" y="253"/>
                  </a:lnTo>
                  <a:lnTo>
                    <a:pt x="1433" y="253"/>
                  </a:lnTo>
                  <a:close/>
                  <a:moveTo>
                    <a:pt x="1085" y="525"/>
                  </a:moveTo>
                  <a:lnTo>
                    <a:pt x="1085" y="525"/>
                  </a:lnTo>
                  <a:lnTo>
                    <a:pt x="1157" y="447"/>
                  </a:lnTo>
                  <a:lnTo>
                    <a:pt x="1157" y="447"/>
                  </a:lnTo>
                  <a:lnTo>
                    <a:pt x="1083" y="377"/>
                  </a:lnTo>
                  <a:lnTo>
                    <a:pt x="1083" y="377"/>
                  </a:lnTo>
                  <a:lnTo>
                    <a:pt x="1010" y="452"/>
                  </a:lnTo>
                  <a:lnTo>
                    <a:pt x="1010" y="452"/>
                  </a:lnTo>
                  <a:lnTo>
                    <a:pt x="1085" y="525"/>
                  </a:lnTo>
                  <a:lnTo>
                    <a:pt x="1085" y="525"/>
                  </a:lnTo>
                  <a:close/>
                  <a:moveTo>
                    <a:pt x="1277" y="564"/>
                  </a:moveTo>
                  <a:lnTo>
                    <a:pt x="1277" y="564"/>
                  </a:lnTo>
                  <a:lnTo>
                    <a:pt x="1202" y="492"/>
                  </a:lnTo>
                  <a:lnTo>
                    <a:pt x="1202" y="492"/>
                  </a:lnTo>
                  <a:lnTo>
                    <a:pt x="1130" y="566"/>
                  </a:lnTo>
                  <a:lnTo>
                    <a:pt x="1130" y="566"/>
                  </a:lnTo>
                  <a:lnTo>
                    <a:pt x="1205" y="639"/>
                  </a:lnTo>
                  <a:lnTo>
                    <a:pt x="1205" y="639"/>
                  </a:lnTo>
                  <a:lnTo>
                    <a:pt x="1277" y="564"/>
                  </a:lnTo>
                  <a:lnTo>
                    <a:pt x="1277" y="564"/>
                  </a:lnTo>
                  <a:close/>
                  <a:moveTo>
                    <a:pt x="369" y="1110"/>
                  </a:moveTo>
                  <a:lnTo>
                    <a:pt x="369" y="1110"/>
                  </a:lnTo>
                  <a:lnTo>
                    <a:pt x="444" y="1183"/>
                  </a:lnTo>
                  <a:lnTo>
                    <a:pt x="444" y="1183"/>
                  </a:lnTo>
                  <a:lnTo>
                    <a:pt x="516" y="1110"/>
                  </a:lnTo>
                  <a:lnTo>
                    <a:pt x="516" y="1110"/>
                  </a:lnTo>
                  <a:lnTo>
                    <a:pt x="441" y="1036"/>
                  </a:lnTo>
                  <a:lnTo>
                    <a:pt x="441" y="1036"/>
                  </a:lnTo>
                  <a:lnTo>
                    <a:pt x="369" y="1110"/>
                  </a:lnTo>
                  <a:lnTo>
                    <a:pt x="369" y="1110"/>
                  </a:lnTo>
                  <a:close/>
                  <a:moveTo>
                    <a:pt x="563" y="1150"/>
                  </a:moveTo>
                  <a:lnTo>
                    <a:pt x="563" y="1150"/>
                  </a:lnTo>
                  <a:lnTo>
                    <a:pt x="488" y="1227"/>
                  </a:lnTo>
                  <a:lnTo>
                    <a:pt x="488" y="1227"/>
                  </a:lnTo>
                  <a:lnTo>
                    <a:pt x="561" y="1299"/>
                  </a:lnTo>
                  <a:lnTo>
                    <a:pt x="561" y="1299"/>
                  </a:lnTo>
                  <a:lnTo>
                    <a:pt x="636" y="1222"/>
                  </a:lnTo>
                  <a:lnTo>
                    <a:pt x="636" y="1222"/>
                  </a:lnTo>
                  <a:lnTo>
                    <a:pt x="563" y="1150"/>
                  </a:lnTo>
                  <a:lnTo>
                    <a:pt x="563" y="1150"/>
                  </a:lnTo>
                  <a:close/>
                  <a:moveTo>
                    <a:pt x="213" y="1421"/>
                  </a:moveTo>
                  <a:lnTo>
                    <a:pt x="213" y="1421"/>
                  </a:lnTo>
                  <a:lnTo>
                    <a:pt x="286" y="1346"/>
                  </a:lnTo>
                  <a:lnTo>
                    <a:pt x="286" y="1346"/>
                  </a:lnTo>
                  <a:lnTo>
                    <a:pt x="211" y="1272"/>
                  </a:lnTo>
                  <a:lnTo>
                    <a:pt x="211" y="1272"/>
                  </a:lnTo>
                  <a:lnTo>
                    <a:pt x="138" y="1349"/>
                  </a:lnTo>
                  <a:lnTo>
                    <a:pt x="138" y="1349"/>
                  </a:lnTo>
                  <a:lnTo>
                    <a:pt x="213" y="1421"/>
                  </a:lnTo>
                  <a:lnTo>
                    <a:pt x="213" y="1421"/>
                  </a:lnTo>
                  <a:close/>
                  <a:moveTo>
                    <a:pt x="331" y="1536"/>
                  </a:moveTo>
                  <a:lnTo>
                    <a:pt x="331" y="1536"/>
                  </a:lnTo>
                  <a:lnTo>
                    <a:pt x="405" y="1461"/>
                  </a:lnTo>
                  <a:lnTo>
                    <a:pt x="405" y="1461"/>
                  </a:lnTo>
                  <a:lnTo>
                    <a:pt x="330" y="1388"/>
                  </a:lnTo>
                  <a:lnTo>
                    <a:pt x="330" y="1388"/>
                  </a:lnTo>
                  <a:lnTo>
                    <a:pt x="256" y="1464"/>
                  </a:lnTo>
                  <a:lnTo>
                    <a:pt x="256" y="1464"/>
                  </a:lnTo>
                  <a:lnTo>
                    <a:pt x="331" y="1536"/>
                  </a:lnTo>
                  <a:lnTo>
                    <a:pt x="331" y="1536"/>
                  </a:lnTo>
                  <a:close/>
                  <a:moveTo>
                    <a:pt x="1127" y="331"/>
                  </a:moveTo>
                  <a:lnTo>
                    <a:pt x="1127" y="331"/>
                  </a:lnTo>
                  <a:lnTo>
                    <a:pt x="1202" y="403"/>
                  </a:lnTo>
                  <a:lnTo>
                    <a:pt x="1202" y="403"/>
                  </a:lnTo>
                  <a:lnTo>
                    <a:pt x="1277" y="327"/>
                  </a:lnTo>
                  <a:lnTo>
                    <a:pt x="1277" y="327"/>
                  </a:lnTo>
                  <a:lnTo>
                    <a:pt x="1200" y="253"/>
                  </a:lnTo>
                  <a:lnTo>
                    <a:pt x="1200" y="253"/>
                  </a:lnTo>
                  <a:lnTo>
                    <a:pt x="1127" y="331"/>
                  </a:lnTo>
                  <a:lnTo>
                    <a:pt x="1127" y="331"/>
                  </a:lnTo>
                  <a:close/>
                  <a:moveTo>
                    <a:pt x="1319" y="520"/>
                  </a:moveTo>
                  <a:lnTo>
                    <a:pt x="1319" y="520"/>
                  </a:lnTo>
                  <a:lnTo>
                    <a:pt x="1396" y="442"/>
                  </a:lnTo>
                  <a:lnTo>
                    <a:pt x="1396" y="442"/>
                  </a:lnTo>
                  <a:lnTo>
                    <a:pt x="1321" y="370"/>
                  </a:lnTo>
                  <a:lnTo>
                    <a:pt x="1321" y="370"/>
                  </a:lnTo>
                  <a:lnTo>
                    <a:pt x="1244" y="449"/>
                  </a:lnTo>
                  <a:lnTo>
                    <a:pt x="1244" y="449"/>
                  </a:lnTo>
                  <a:lnTo>
                    <a:pt x="1319" y="520"/>
                  </a:lnTo>
                  <a:lnTo>
                    <a:pt x="1319" y="520"/>
                  </a:lnTo>
                  <a:close/>
                  <a:moveTo>
                    <a:pt x="328" y="1304"/>
                  </a:moveTo>
                  <a:lnTo>
                    <a:pt x="328" y="1304"/>
                  </a:lnTo>
                  <a:lnTo>
                    <a:pt x="403" y="1225"/>
                  </a:lnTo>
                  <a:lnTo>
                    <a:pt x="403" y="1225"/>
                  </a:lnTo>
                  <a:lnTo>
                    <a:pt x="328" y="1152"/>
                  </a:lnTo>
                  <a:lnTo>
                    <a:pt x="328" y="1152"/>
                  </a:lnTo>
                  <a:lnTo>
                    <a:pt x="253" y="1230"/>
                  </a:lnTo>
                  <a:lnTo>
                    <a:pt x="253" y="1230"/>
                  </a:lnTo>
                  <a:lnTo>
                    <a:pt x="328" y="1304"/>
                  </a:lnTo>
                  <a:lnTo>
                    <a:pt x="328" y="1304"/>
                  </a:lnTo>
                  <a:close/>
                  <a:moveTo>
                    <a:pt x="445" y="1269"/>
                  </a:moveTo>
                  <a:lnTo>
                    <a:pt x="445" y="1269"/>
                  </a:lnTo>
                  <a:lnTo>
                    <a:pt x="369" y="1347"/>
                  </a:lnTo>
                  <a:lnTo>
                    <a:pt x="369" y="1347"/>
                  </a:lnTo>
                  <a:lnTo>
                    <a:pt x="445" y="1421"/>
                  </a:lnTo>
                  <a:lnTo>
                    <a:pt x="445" y="1421"/>
                  </a:lnTo>
                  <a:lnTo>
                    <a:pt x="520" y="1343"/>
                  </a:lnTo>
                  <a:lnTo>
                    <a:pt x="520" y="1343"/>
                  </a:lnTo>
                  <a:lnTo>
                    <a:pt x="445" y="1269"/>
                  </a:lnTo>
                  <a:lnTo>
                    <a:pt x="445" y="1269"/>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15">
              <a:extLst>
                <a:ext uri="{FF2B5EF4-FFF2-40B4-BE49-F238E27FC236}">
                  <a16:creationId xmlns:a16="http://schemas.microsoft.com/office/drawing/2014/main" id="{13CA8980-59E9-C9A5-3317-FD89254A37CD}"/>
                </a:ext>
              </a:extLst>
            </p:cNvPr>
            <p:cNvSpPr>
              <a:spLocks noEditPoints="1"/>
            </p:cNvSpPr>
            <p:nvPr/>
          </p:nvSpPr>
          <p:spPr bwMode="auto">
            <a:xfrm>
              <a:off x="8910638" y="-55563"/>
              <a:ext cx="2613025" cy="2657476"/>
            </a:xfrm>
            <a:custGeom>
              <a:avLst/>
              <a:gdLst>
                <a:gd name="T0" fmla="*/ 1355 w 1646"/>
                <a:gd name="T1" fmla="*/ 20 h 1674"/>
                <a:gd name="T2" fmla="*/ 1646 w 1646"/>
                <a:gd name="T3" fmla="*/ 325 h 1674"/>
                <a:gd name="T4" fmla="*/ 1249 w 1646"/>
                <a:gd name="T5" fmla="*/ 755 h 1674"/>
                <a:gd name="T6" fmla="*/ 1196 w 1646"/>
                <a:gd name="T7" fmla="*/ 775 h 1674"/>
                <a:gd name="T8" fmla="*/ 1086 w 1646"/>
                <a:gd name="T9" fmla="*/ 681 h 1674"/>
                <a:gd name="T10" fmla="*/ 1121 w 1646"/>
                <a:gd name="T11" fmla="*/ 831 h 1674"/>
                <a:gd name="T12" fmla="*/ 975 w 1646"/>
                <a:gd name="T13" fmla="*/ 913 h 1674"/>
                <a:gd name="T14" fmla="*/ 872 w 1646"/>
                <a:gd name="T15" fmla="*/ 1032 h 1674"/>
                <a:gd name="T16" fmla="*/ 699 w 1646"/>
                <a:gd name="T17" fmla="*/ 1011 h 1674"/>
                <a:gd name="T18" fmla="*/ 753 w 1646"/>
                <a:gd name="T19" fmla="*/ 1182 h 1674"/>
                <a:gd name="T20" fmla="*/ 772 w 1646"/>
                <a:gd name="T21" fmla="*/ 1218 h 1674"/>
                <a:gd name="T22" fmla="*/ 758 w 1646"/>
                <a:gd name="T23" fmla="*/ 1257 h 1674"/>
                <a:gd name="T24" fmla="*/ 374 w 1646"/>
                <a:gd name="T25" fmla="*/ 1655 h 1674"/>
                <a:gd name="T26" fmla="*/ 313 w 1646"/>
                <a:gd name="T27" fmla="*/ 1669 h 1674"/>
                <a:gd name="T28" fmla="*/ 34 w 1646"/>
                <a:gd name="T29" fmla="*/ 1405 h 1674"/>
                <a:gd name="T30" fmla="*/ 0 w 1646"/>
                <a:gd name="T31" fmla="*/ 1357 h 1674"/>
                <a:gd name="T32" fmla="*/ 19 w 1646"/>
                <a:gd name="T33" fmla="*/ 1310 h 1674"/>
                <a:gd name="T34" fmla="*/ 439 w 1646"/>
                <a:gd name="T35" fmla="*/ 899 h 1674"/>
                <a:gd name="T36" fmla="*/ 560 w 1646"/>
                <a:gd name="T37" fmla="*/ 994 h 1674"/>
                <a:gd name="T38" fmla="*/ 630 w 1646"/>
                <a:gd name="T39" fmla="*/ 944 h 1674"/>
                <a:gd name="T40" fmla="*/ 572 w 1646"/>
                <a:gd name="T41" fmla="*/ 885 h 1674"/>
                <a:gd name="T42" fmla="*/ 541 w 1646"/>
                <a:gd name="T43" fmla="*/ 814 h 1674"/>
                <a:gd name="T44" fmla="*/ 510 w 1646"/>
                <a:gd name="T45" fmla="*/ 736 h 1674"/>
                <a:gd name="T46" fmla="*/ 489 w 1646"/>
                <a:gd name="T47" fmla="*/ 647 h 1674"/>
                <a:gd name="T48" fmla="*/ 522 w 1646"/>
                <a:gd name="T49" fmla="*/ 567 h 1674"/>
                <a:gd name="T50" fmla="*/ 577 w 1646"/>
                <a:gd name="T51" fmla="*/ 522 h 1674"/>
                <a:gd name="T52" fmla="*/ 650 w 1646"/>
                <a:gd name="T53" fmla="*/ 510 h 1674"/>
                <a:gd name="T54" fmla="*/ 742 w 1646"/>
                <a:gd name="T55" fmla="*/ 549 h 1674"/>
                <a:gd name="T56" fmla="*/ 796 w 1646"/>
                <a:gd name="T57" fmla="*/ 555 h 1674"/>
                <a:gd name="T58" fmla="*/ 850 w 1646"/>
                <a:gd name="T59" fmla="*/ 577 h 1674"/>
                <a:gd name="T60" fmla="*/ 952 w 1646"/>
                <a:gd name="T61" fmla="*/ 667 h 1674"/>
                <a:gd name="T62" fmla="*/ 964 w 1646"/>
                <a:gd name="T63" fmla="*/ 563 h 1674"/>
                <a:gd name="T64" fmla="*/ 875 w 1646"/>
                <a:gd name="T65" fmla="*/ 463 h 1674"/>
                <a:gd name="T66" fmla="*/ 889 w 1646"/>
                <a:gd name="T67" fmla="*/ 413 h 1674"/>
                <a:gd name="T68" fmla="*/ 1278 w 1646"/>
                <a:gd name="T69" fmla="*/ 14 h 1674"/>
                <a:gd name="T70" fmla="*/ 1319 w 1646"/>
                <a:gd name="T71" fmla="*/ 0 h 1674"/>
                <a:gd name="T72" fmla="*/ 1314 w 1646"/>
                <a:gd name="T73" fmla="*/ 139 h 1674"/>
                <a:gd name="T74" fmla="*/ 1433 w 1646"/>
                <a:gd name="T75" fmla="*/ 253 h 1674"/>
                <a:gd name="T76" fmla="*/ 1511 w 1646"/>
                <a:gd name="T77" fmla="*/ 330 h 1674"/>
                <a:gd name="T78" fmla="*/ 1157 w 1646"/>
                <a:gd name="T79" fmla="*/ 447 h 1674"/>
                <a:gd name="T80" fmla="*/ 1085 w 1646"/>
                <a:gd name="T81" fmla="*/ 525 h 1674"/>
                <a:gd name="T82" fmla="*/ 1130 w 1646"/>
                <a:gd name="T83" fmla="*/ 566 h 1674"/>
                <a:gd name="T84" fmla="*/ 369 w 1646"/>
                <a:gd name="T85" fmla="*/ 1110 h 1674"/>
                <a:gd name="T86" fmla="*/ 441 w 1646"/>
                <a:gd name="T87" fmla="*/ 1036 h 1674"/>
                <a:gd name="T88" fmla="*/ 488 w 1646"/>
                <a:gd name="T89" fmla="*/ 1227 h 1674"/>
                <a:gd name="T90" fmla="*/ 563 w 1646"/>
                <a:gd name="T91" fmla="*/ 1150 h 1674"/>
                <a:gd name="T92" fmla="*/ 211 w 1646"/>
                <a:gd name="T93" fmla="*/ 1272 h 1674"/>
                <a:gd name="T94" fmla="*/ 331 w 1646"/>
                <a:gd name="T95" fmla="*/ 1536 h 1674"/>
                <a:gd name="T96" fmla="*/ 256 w 1646"/>
                <a:gd name="T97" fmla="*/ 1464 h 1674"/>
                <a:gd name="T98" fmla="*/ 1202 w 1646"/>
                <a:gd name="T99" fmla="*/ 403 h 1674"/>
                <a:gd name="T100" fmla="*/ 1127 w 1646"/>
                <a:gd name="T101" fmla="*/ 331 h 1674"/>
                <a:gd name="T102" fmla="*/ 1321 w 1646"/>
                <a:gd name="T103" fmla="*/ 370 h 1674"/>
                <a:gd name="T104" fmla="*/ 328 w 1646"/>
                <a:gd name="T105" fmla="*/ 1304 h 1674"/>
                <a:gd name="T106" fmla="*/ 253 w 1646"/>
                <a:gd name="T107" fmla="*/ 1230 h 1674"/>
                <a:gd name="T108" fmla="*/ 369 w 1646"/>
                <a:gd name="T109" fmla="*/ 1347 h 1674"/>
                <a:gd name="T110" fmla="*/ 445 w 1646"/>
                <a:gd name="T111" fmla="*/ 1269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6" h="1674">
                  <a:moveTo>
                    <a:pt x="1319" y="0"/>
                  </a:moveTo>
                  <a:lnTo>
                    <a:pt x="1319" y="0"/>
                  </a:lnTo>
                  <a:lnTo>
                    <a:pt x="1338" y="9"/>
                  </a:lnTo>
                  <a:lnTo>
                    <a:pt x="1347" y="14"/>
                  </a:lnTo>
                  <a:lnTo>
                    <a:pt x="1355" y="20"/>
                  </a:lnTo>
                  <a:lnTo>
                    <a:pt x="1355" y="20"/>
                  </a:lnTo>
                  <a:lnTo>
                    <a:pt x="1625" y="283"/>
                  </a:lnTo>
                  <a:lnTo>
                    <a:pt x="1625" y="283"/>
                  </a:lnTo>
                  <a:lnTo>
                    <a:pt x="1633" y="294"/>
                  </a:lnTo>
                  <a:lnTo>
                    <a:pt x="1640" y="303"/>
                  </a:lnTo>
                  <a:lnTo>
                    <a:pt x="1644" y="314"/>
                  </a:lnTo>
                  <a:lnTo>
                    <a:pt x="1646" y="325"/>
                  </a:lnTo>
                  <a:lnTo>
                    <a:pt x="1644" y="336"/>
                  </a:lnTo>
                  <a:lnTo>
                    <a:pt x="1641" y="345"/>
                  </a:lnTo>
                  <a:lnTo>
                    <a:pt x="1635" y="356"/>
                  </a:lnTo>
                  <a:lnTo>
                    <a:pt x="1625" y="367"/>
                  </a:lnTo>
                  <a:lnTo>
                    <a:pt x="1625" y="367"/>
                  </a:lnTo>
                  <a:lnTo>
                    <a:pt x="1249" y="755"/>
                  </a:lnTo>
                  <a:lnTo>
                    <a:pt x="1249" y="755"/>
                  </a:lnTo>
                  <a:lnTo>
                    <a:pt x="1238" y="764"/>
                  </a:lnTo>
                  <a:lnTo>
                    <a:pt x="1227" y="771"/>
                  </a:lnTo>
                  <a:lnTo>
                    <a:pt x="1218" y="775"/>
                  </a:lnTo>
                  <a:lnTo>
                    <a:pt x="1207" y="777"/>
                  </a:lnTo>
                  <a:lnTo>
                    <a:pt x="1196" y="775"/>
                  </a:lnTo>
                  <a:lnTo>
                    <a:pt x="1185" y="771"/>
                  </a:lnTo>
                  <a:lnTo>
                    <a:pt x="1174" y="764"/>
                  </a:lnTo>
                  <a:lnTo>
                    <a:pt x="1163" y="756"/>
                  </a:lnTo>
                  <a:lnTo>
                    <a:pt x="1163" y="756"/>
                  </a:lnTo>
                  <a:lnTo>
                    <a:pt x="1086" y="681"/>
                  </a:lnTo>
                  <a:lnTo>
                    <a:pt x="1086" y="681"/>
                  </a:lnTo>
                  <a:lnTo>
                    <a:pt x="1077" y="674"/>
                  </a:lnTo>
                  <a:lnTo>
                    <a:pt x="1077" y="674"/>
                  </a:lnTo>
                  <a:lnTo>
                    <a:pt x="1017" y="731"/>
                  </a:lnTo>
                  <a:lnTo>
                    <a:pt x="1017" y="731"/>
                  </a:lnTo>
                  <a:lnTo>
                    <a:pt x="1121" y="831"/>
                  </a:lnTo>
                  <a:lnTo>
                    <a:pt x="1121" y="831"/>
                  </a:lnTo>
                  <a:lnTo>
                    <a:pt x="1092" y="842"/>
                  </a:lnTo>
                  <a:lnTo>
                    <a:pt x="1067" y="855"/>
                  </a:lnTo>
                  <a:lnTo>
                    <a:pt x="1042" y="867"/>
                  </a:lnTo>
                  <a:lnTo>
                    <a:pt x="1019" y="882"/>
                  </a:lnTo>
                  <a:lnTo>
                    <a:pt x="997" y="896"/>
                  </a:lnTo>
                  <a:lnTo>
                    <a:pt x="975" y="913"/>
                  </a:lnTo>
                  <a:lnTo>
                    <a:pt x="955" y="930"/>
                  </a:lnTo>
                  <a:lnTo>
                    <a:pt x="936" y="947"/>
                  </a:lnTo>
                  <a:lnTo>
                    <a:pt x="919" y="967"/>
                  </a:lnTo>
                  <a:lnTo>
                    <a:pt x="902" y="988"/>
                  </a:lnTo>
                  <a:lnTo>
                    <a:pt x="886" y="1010"/>
                  </a:lnTo>
                  <a:lnTo>
                    <a:pt x="872" y="1032"/>
                  </a:lnTo>
                  <a:lnTo>
                    <a:pt x="858" y="1057"/>
                  </a:lnTo>
                  <a:lnTo>
                    <a:pt x="846" y="1082"/>
                  </a:lnTo>
                  <a:lnTo>
                    <a:pt x="835" y="1107"/>
                  </a:lnTo>
                  <a:lnTo>
                    <a:pt x="825" y="1135"/>
                  </a:lnTo>
                  <a:lnTo>
                    <a:pt x="825" y="1135"/>
                  </a:lnTo>
                  <a:lnTo>
                    <a:pt x="699" y="1011"/>
                  </a:lnTo>
                  <a:lnTo>
                    <a:pt x="699" y="1011"/>
                  </a:lnTo>
                  <a:lnTo>
                    <a:pt x="639" y="1071"/>
                  </a:lnTo>
                  <a:lnTo>
                    <a:pt x="639" y="1071"/>
                  </a:lnTo>
                  <a:lnTo>
                    <a:pt x="650" y="1082"/>
                  </a:lnTo>
                  <a:lnTo>
                    <a:pt x="650" y="1082"/>
                  </a:lnTo>
                  <a:lnTo>
                    <a:pt x="753" y="1182"/>
                  </a:lnTo>
                  <a:lnTo>
                    <a:pt x="753" y="1182"/>
                  </a:lnTo>
                  <a:lnTo>
                    <a:pt x="760" y="1188"/>
                  </a:lnTo>
                  <a:lnTo>
                    <a:pt x="764" y="1194"/>
                  </a:lnTo>
                  <a:lnTo>
                    <a:pt x="767" y="1202"/>
                  </a:lnTo>
                  <a:lnTo>
                    <a:pt x="771" y="1210"/>
                  </a:lnTo>
                  <a:lnTo>
                    <a:pt x="772" y="1218"/>
                  </a:lnTo>
                  <a:lnTo>
                    <a:pt x="772" y="1225"/>
                  </a:lnTo>
                  <a:lnTo>
                    <a:pt x="771" y="1233"/>
                  </a:lnTo>
                  <a:lnTo>
                    <a:pt x="769" y="1241"/>
                  </a:lnTo>
                  <a:lnTo>
                    <a:pt x="769" y="1241"/>
                  </a:lnTo>
                  <a:lnTo>
                    <a:pt x="764" y="1249"/>
                  </a:lnTo>
                  <a:lnTo>
                    <a:pt x="758" y="1257"/>
                  </a:lnTo>
                  <a:lnTo>
                    <a:pt x="746" y="1271"/>
                  </a:lnTo>
                  <a:lnTo>
                    <a:pt x="746" y="1271"/>
                  </a:lnTo>
                  <a:lnTo>
                    <a:pt x="477" y="1547"/>
                  </a:lnTo>
                  <a:lnTo>
                    <a:pt x="477" y="1547"/>
                  </a:lnTo>
                  <a:lnTo>
                    <a:pt x="374" y="1655"/>
                  </a:lnTo>
                  <a:lnTo>
                    <a:pt x="374" y="1655"/>
                  </a:lnTo>
                  <a:lnTo>
                    <a:pt x="364" y="1663"/>
                  </a:lnTo>
                  <a:lnTo>
                    <a:pt x="355" y="1669"/>
                  </a:lnTo>
                  <a:lnTo>
                    <a:pt x="344" y="1672"/>
                  </a:lnTo>
                  <a:lnTo>
                    <a:pt x="333" y="1674"/>
                  </a:lnTo>
                  <a:lnTo>
                    <a:pt x="324" y="1672"/>
                  </a:lnTo>
                  <a:lnTo>
                    <a:pt x="313" y="1669"/>
                  </a:lnTo>
                  <a:lnTo>
                    <a:pt x="303" y="1663"/>
                  </a:lnTo>
                  <a:lnTo>
                    <a:pt x="292" y="1655"/>
                  </a:lnTo>
                  <a:lnTo>
                    <a:pt x="292" y="1655"/>
                  </a:lnTo>
                  <a:lnTo>
                    <a:pt x="283" y="1646"/>
                  </a:lnTo>
                  <a:lnTo>
                    <a:pt x="283" y="1646"/>
                  </a:lnTo>
                  <a:lnTo>
                    <a:pt x="34" y="1405"/>
                  </a:lnTo>
                  <a:lnTo>
                    <a:pt x="34" y="1405"/>
                  </a:lnTo>
                  <a:lnTo>
                    <a:pt x="23" y="1394"/>
                  </a:lnTo>
                  <a:lnTo>
                    <a:pt x="14" y="1383"/>
                  </a:lnTo>
                  <a:lnTo>
                    <a:pt x="6" y="1371"/>
                  </a:lnTo>
                  <a:lnTo>
                    <a:pt x="0" y="1357"/>
                  </a:lnTo>
                  <a:lnTo>
                    <a:pt x="0" y="1357"/>
                  </a:lnTo>
                  <a:lnTo>
                    <a:pt x="0" y="1344"/>
                  </a:lnTo>
                  <a:lnTo>
                    <a:pt x="0" y="1344"/>
                  </a:lnTo>
                  <a:lnTo>
                    <a:pt x="8" y="1325"/>
                  </a:lnTo>
                  <a:lnTo>
                    <a:pt x="13" y="1318"/>
                  </a:lnTo>
                  <a:lnTo>
                    <a:pt x="19" y="1310"/>
                  </a:lnTo>
                  <a:lnTo>
                    <a:pt x="19" y="1310"/>
                  </a:lnTo>
                  <a:lnTo>
                    <a:pt x="399" y="919"/>
                  </a:lnTo>
                  <a:lnTo>
                    <a:pt x="399" y="919"/>
                  </a:lnTo>
                  <a:lnTo>
                    <a:pt x="408" y="910"/>
                  </a:lnTo>
                  <a:lnTo>
                    <a:pt x="419" y="903"/>
                  </a:lnTo>
                  <a:lnTo>
                    <a:pt x="430" y="900"/>
                  </a:lnTo>
                  <a:lnTo>
                    <a:pt x="439" y="899"/>
                  </a:lnTo>
                  <a:lnTo>
                    <a:pt x="450" y="900"/>
                  </a:lnTo>
                  <a:lnTo>
                    <a:pt x="461" y="903"/>
                  </a:lnTo>
                  <a:lnTo>
                    <a:pt x="472" y="910"/>
                  </a:lnTo>
                  <a:lnTo>
                    <a:pt x="481" y="917"/>
                  </a:lnTo>
                  <a:lnTo>
                    <a:pt x="481" y="917"/>
                  </a:lnTo>
                  <a:lnTo>
                    <a:pt x="560" y="994"/>
                  </a:lnTo>
                  <a:lnTo>
                    <a:pt x="560" y="994"/>
                  </a:lnTo>
                  <a:lnTo>
                    <a:pt x="574" y="1005"/>
                  </a:lnTo>
                  <a:lnTo>
                    <a:pt x="574" y="1005"/>
                  </a:lnTo>
                  <a:lnTo>
                    <a:pt x="600" y="975"/>
                  </a:lnTo>
                  <a:lnTo>
                    <a:pt x="600" y="975"/>
                  </a:lnTo>
                  <a:lnTo>
                    <a:pt x="630" y="944"/>
                  </a:lnTo>
                  <a:lnTo>
                    <a:pt x="630" y="944"/>
                  </a:lnTo>
                  <a:lnTo>
                    <a:pt x="616" y="930"/>
                  </a:lnTo>
                  <a:lnTo>
                    <a:pt x="616" y="930"/>
                  </a:lnTo>
                  <a:lnTo>
                    <a:pt x="594" y="908"/>
                  </a:lnTo>
                  <a:lnTo>
                    <a:pt x="572" y="885"/>
                  </a:lnTo>
                  <a:lnTo>
                    <a:pt x="572" y="885"/>
                  </a:lnTo>
                  <a:lnTo>
                    <a:pt x="561" y="872"/>
                  </a:lnTo>
                  <a:lnTo>
                    <a:pt x="553" y="858"/>
                  </a:lnTo>
                  <a:lnTo>
                    <a:pt x="545" y="842"/>
                  </a:lnTo>
                  <a:lnTo>
                    <a:pt x="542" y="825"/>
                  </a:lnTo>
                  <a:lnTo>
                    <a:pt x="542" y="825"/>
                  </a:lnTo>
                  <a:lnTo>
                    <a:pt x="541" y="814"/>
                  </a:lnTo>
                  <a:lnTo>
                    <a:pt x="541" y="802"/>
                  </a:lnTo>
                  <a:lnTo>
                    <a:pt x="541" y="775"/>
                  </a:lnTo>
                  <a:lnTo>
                    <a:pt x="541" y="775"/>
                  </a:lnTo>
                  <a:lnTo>
                    <a:pt x="528" y="763"/>
                  </a:lnTo>
                  <a:lnTo>
                    <a:pt x="519" y="749"/>
                  </a:lnTo>
                  <a:lnTo>
                    <a:pt x="510" y="736"/>
                  </a:lnTo>
                  <a:lnTo>
                    <a:pt x="502" y="721"/>
                  </a:lnTo>
                  <a:lnTo>
                    <a:pt x="497" y="706"/>
                  </a:lnTo>
                  <a:lnTo>
                    <a:pt x="492" y="692"/>
                  </a:lnTo>
                  <a:lnTo>
                    <a:pt x="489" y="677"/>
                  </a:lnTo>
                  <a:lnTo>
                    <a:pt x="489" y="663"/>
                  </a:lnTo>
                  <a:lnTo>
                    <a:pt x="489" y="647"/>
                  </a:lnTo>
                  <a:lnTo>
                    <a:pt x="492" y="633"/>
                  </a:lnTo>
                  <a:lnTo>
                    <a:pt x="495" y="619"/>
                  </a:lnTo>
                  <a:lnTo>
                    <a:pt x="500" y="605"/>
                  </a:lnTo>
                  <a:lnTo>
                    <a:pt x="506" y="592"/>
                  </a:lnTo>
                  <a:lnTo>
                    <a:pt x="513" y="580"/>
                  </a:lnTo>
                  <a:lnTo>
                    <a:pt x="522" y="567"/>
                  </a:lnTo>
                  <a:lnTo>
                    <a:pt x="531" y="556"/>
                  </a:lnTo>
                  <a:lnTo>
                    <a:pt x="531" y="556"/>
                  </a:lnTo>
                  <a:lnTo>
                    <a:pt x="541" y="545"/>
                  </a:lnTo>
                  <a:lnTo>
                    <a:pt x="553" y="538"/>
                  </a:lnTo>
                  <a:lnTo>
                    <a:pt x="564" y="528"/>
                  </a:lnTo>
                  <a:lnTo>
                    <a:pt x="577" y="522"/>
                  </a:lnTo>
                  <a:lnTo>
                    <a:pt x="591" y="517"/>
                  </a:lnTo>
                  <a:lnTo>
                    <a:pt x="605" y="513"/>
                  </a:lnTo>
                  <a:lnTo>
                    <a:pt x="619" y="511"/>
                  </a:lnTo>
                  <a:lnTo>
                    <a:pt x="633" y="510"/>
                  </a:lnTo>
                  <a:lnTo>
                    <a:pt x="633" y="510"/>
                  </a:lnTo>
                  <a:lnTo>
                    <a:pt x="650" y="510"/>
                  </a:lnTo>
                  <a:lnTo>
                    <a:pt x="667" y="511"/>
                  </a:lnTo>
                  <a:lnTo>
                    <a:pt x="685" y="516"/>
                  </a:lnTo>
                  <a:lnTo>
                    <a:pt x="700" y="520"/>
                  </a:lnTo>
                  <a:lnTo>
                    <a:pt x="714" y="528"/>
                  </a:lnTo>
                  <a:lnTo>
                    <a:pt x="728" y="538"/>
                  </a:lnTo>
                  <a:lnTo>
                    <a:pt x="742" y="549"/>
                  </a:lnTo>
                  <a:lnTo>
                    <a:pt x="755" y="561"/>
                  </a:lnTo>
                  <a:lnTo>
                    <a:pt x="755" y="561"/>
                  </a:lnTo>
                  <a:lnTo>
                    <a:pt x="766" y="558"/>
                  </a:lnTo>
                  <a:lnTo>
                    <a:pt x="775" y="556"/>
                  </a:lnTo>
                  <a:lnTo>
                    <a:pt x="786" y="555"/>
                  </a:lnTo>
                  <a:lnTo>
                    <a:pt x="796" y="555"/>
                  </a:lnTo>
                  <a:lnTo>
                    <a:pt x="806" y="556"/>
                  </a:lnTo>
                  <a:lnTo>
                    <a:pt x="816" y="560"/>
                  </a:lnTo>
                  <a:lnTo>
                    <a:pt x="825" y="563"/>
                  </a:lnTo>
                  <a:lnTo>
                    <a:pt x="835" y="567"/>
                  </a:lnTo>
                  <a:lnTo>
                    <a:pt x="835" y="567"/>
                  </a:lnTo>
                  <a:lnTo>
                    <a:pt x="850" y="577"/>
                  </a:lnTo>
                  <a:lnTo>
                    <a:pt x="866" y="588"/>
                  </a:lnTo>
                  <a:lnTo>
                    <a:pt x="866" y="588"/>
                  </a:lnTo>
                  <a:lnTo>
                    <a:pt x="900" y="620"/>
                  </a:lnTo>
                  <a:lnTo>
                    <a:pt x="936" y="653"/>
                  </a:lnTo>
                  <a:lnTo>
                    <a:pt x="936" y="653"/>
                  </a:lnTo>
                  <a:lnTo>
                    <a:pt x="952" y="667"/>
                  </a:lnTo>
                  <a:lnTo>
                    <a:pt x="952" y="667"/>
                  </a:lnTo>
                  <a:lnTo>
                    <a:pt x="978" y="636"/>
                  </a:lnTo>
                  <a:lnTo>
                    <a:pt x="978" y="636"/>
                  </a:lnTo>
                  <a:lnTo>
                    <a:pt x="1008" y="606"/>
                  </a:lnTo>
                  <a:lnTo>
                    <a:pt x="1008" y="606"/>
                  </a:lnTo>
                  <a:lnTo>
                    <a:pt x="964" y="563"/>
                  </a:lnTo>
                  <a:lnTo>
                    <a:pt x="964" y="563"/>
                  </a:lnTo>
                  <a:lnTo>
                    <a:pt x="891" y="492"/>
                  </a:lnTo>
                  <a:lnTo>
                    <a:pt x="891" y="492"/>
                  </a:lnTo>
                  <a:lnTo>
                    <a:pt x="883" y="483"/>
                  </a:lnTo>
                  <a:lnTo>
                    <a:pt x="878" y="474"/>
                  </a:lnTo>
                  <a:lnTo>
                    <a:pt x="875" y="463"/>
                  </a:lnTo>
                  <a:lnTo>
                    <a:pt x="874" y="453"/>
                  </a:lnTo>
                  <a:lnTo>
                    <a:pt x="874" y="442"/>
                  </a:lnTo>
                  <a:lnTo>
                    <a:pt x="877" y="433"/>
                  </a:lnTo>
                  <a:lnTo>
                    <a:pt x="883" y="422"/>
                  </a:lnTo>
                  <a:lnTo>
                    <a:pt x="889" y="413"/>
                  </a:lnTo>
                  <a:lnTo>
                    <a:pt x="889" y="413"/>
                  </a:lnTo>
                  <a:lnTo>
                    <a:pt x="897" y="406"/>
                  </a:lnTo>
                  <a:lnTo>
                    <a:pt x="897" y="406"/>
                  </a:lnTo>
                  <a:lnTo>
                    <a:pt x="1258" y="34"/>
                  </a:lnTo>
                  <a:lnTo>
                    <a:pt x="1258" y="34"/>
                  </a:lnTo>
                  <a:lnTo>
                    <a:pt x="1268" y="25"/>
                  </a:lnTo>
                  <a:lnTo>
                    <a:pt x="1278" y="14"/>
                  </a:lnTo>
                  <a:lnTo>
                    <a:pt x="1291" y="6"/>
                  </a:lnTo>
                  <a:lnTo>
                    <a:pt x="1299" y="3"/>
                  </a:lnTo>
                  <a:lnTo>
                    <a:pt x="1305" y="2"/>
                  </a:lnTo>
                  <a:lnTo>
                    <a:pt x="1305" y="2"/>
                  </a:lnTo>
                  <a:lnTo>
                    <a:pt x="1319" y="0"/>
                  </a:lnTo>
                  <a:lnTo>
                    <a:pt x="1319" y="0"/>
                  </a:lnTo>
                  <a:close/>
                  <a:moveTo>
                    <a:pt x="1314" y="288"/>
                  </a:moveTo>
                  <a:lnTo>
                    <a:pt x="1314" y="288"/>
                  </a:lnTo>
                  <a:lnTo>
                    <a:pt x="1389" y="211"/>
                  </a:lnTo>
                  <a:lnTo>
                    <a:pt x="1389" y="211"/>
                  </a:lnTo>
                  <a:lnTo>
                    <a:pt x="1314" y="139"/>
                  </a:lnTo>
                  <a:lnTo>
                    <a:pt x="1314" y="139"/>
                  </a:lnTo>
                  <a:lnTo>
                    <a:pt x="1239" y="216"/>
                  </a:lnTo>
                  <a:lnTo>
                    <a:pt x="1239" y="216"/>
                  </a:lnTo>
                  <a:lnTo>
                    <a:pt x="1314" y="288"/>
                  </a:lnTo>
                  <a:lnTo>
                    <a:pt x="1314" y="288"/>
                  </a:lnTo>
                  <a:close/>
                  <a:moveTo>
                    <a:pt x="1433" y="253"/>
                  </a:moveTo>
                  <a:lnTo>
                    <a:pt x="1433" y="253"/>
                  </a:lnTo>
                  <a:lnTo>
                    <a:pt x="1360" y="328"/>
                  </a:lnTo>
                  <a:lnTo>
                    <a:pt x="1360" y="328"/>
                  </a:lnTo>
                  <a:lnTo>
                    <a:pt x="1438" y="403"/>
                  </a:lnTo>
                  <a:lnTo>
                    <a:pt x="1438" y="403"/>
                  </a:lnTo>
                  <a:lnTo>
                    <a:pt x="1511" y="330"/>
                  </a:lnTo>
                  <a:lnTo>
                    <a:pt x="1511" y="330"/>
                  </a:lnTo>
                  <a:lnTo>
                    <a:pt x="1433" y="253"/>
                  </a:lnTo>
                  <a:lnTo>
                    <a:pt x="1433" y="253"/>
                  </a:lnTo>
                  <a:close/>
                  <a:moveTo>
                    <a:pt x="1085" y="525"/>
                  </a:moveTo>
                  <a:lnTo>
                    <a:pt x="1085" y="525"/>
                  </a:lnTo>
                  <a:lnTo>
                    <a:pt x="1157" y="447"/>
                  </a:lnTo>
                  <a:lnTo>
                    <a:pt x="1157" y="447"/>
                  </a:lnTo>
                  <a:lnTo>
                    <a:pt x="1083" y="377"/>
                  </a:lnTo>
                  <a:lnTo>
                    <a:pt x="1083" y="377"/>
                  </a:lnTo>
                  <a:lnTo>
                    <a:pt x="1010" y="452"/>
                  </a:lnTo>
                  <a:lnTo>
                    <a:pt x="1010" y="452"/>
                  </a:lnTo>
                  <a:lnTo>
                    <a:pt x="1085" y="525"/>
                  </a:lnTo>
                  <a:lnTo>
                    <a:pt x="1085" y="525"/>
                  </a:lnTo>
                  <a:close/>
                  <a:moveTo>
                    <a:pt x="1277" y="564"/>
                  </a:moveTo>
                  <a:lnTo>
                    <a:pt x="1277" y="564"/>
                  </a:lnTo>
                  <a:lnTo>
                    <a:pt x="1202" y="492"/>
                  </a:lnTo>
                  <a:lnTo>
                    <a:pt x="1202" y="492"/>
                  </a:lnTo>
                  <a:lnTo>
                    <a:pt x="1130" y="566"/>
                  </a:lnTo>
                  <a:lnTo>
                    <a:pt x="1130" y="566"/>
                  </a:lnTo>
                  <a:lnTo>
                    <a:pt x="1205" y="639"/>
                  </a:lnTo>
                  <a:lnTo>
                    <a:pt x="1205" y="639"/>
                  </a:lnTo>
                  <a:lnTo>
                    <a:pt x="1277" y="564"/>
                  </a:lnTo>
                  <a:lnTo>
                    <a:pt x="1277" y="564"/>
                  </a:lnTo>
                  <a:close/>
                  <a:moveTo>
                    <a:pt x="369" y="1110"/>
                  </a:moveTo>
                  <a:lnTo>
                    <a:pt x="369" y="1110"/>
                  </a:lnTo>
                  <a:lnTo>
                    <a:pt x="444" y="1183"/>
                  </a:lnTo>
                  <a:lnTo>
                    <a:pt x="444" y="1183"/>
                  </a:lnTo>
                  <a:lnTo>
                    <a:pt x="516" y="1110"/>
                  </a:lnTo>
                  <a:lnTo>
                    <a:pt x="516" y="1110"/>
                  </a:lnTo>
                  <a:lnTo>
                    <a:pt x="441" y="1036"/>
                  </a:lnTo>
                  <a:lnTo>
                    <a:pt x="441" y="1036"/>
                  </a:lnTo>
                  <a:lnTo>
                    <a:pt x="369" y="1110"/>
                  </a:lnTo>
                  <a:lnTo>
                    <a:pt x="369" y="1110"/>
                  </a:lnTo>
                  <a:close/>
                  <a:moveTo>
                    <a:pt x="563" y="1150"/>
                  </a:moveTo>
                  <a:lnTo>
                    <a:pt x="563" y="1150"/>
                  </a:lnTo>
                  <a:lnTo>
                    <a:pt x="488" y="1227"/>
                  </a:lnTo>
                  <a:lnTo>
                    <a:pt x="488" y="1227"/>
                  </a:lnTo>
                  <a:lnTo>
                    <a:pt x="561" y="1299"/>
                  </a:lnTo>
                  <a:lnTo>
                    <a:pt x="561" y="1299"/>
                  </a:lnTo>
                  <a:lnTo>
                    <a:pt x="636" y="1222"/>
                  </a:lnTo>
                  <a:lnTo>
                    <a:pt x="636" y="1222"/>
                  </a:lnTo>
                  <a:lnTo>
                    <a:pt x="563" y="1150"/>
                  </a:lnTo>
                  <a:lnTo>
                    <a:pt x="563" y="1150"/>
                  </a:lnTo>
                  <a:close/>
                  <a:moveTo>
                    <a:pt x="213" y="1421"/>
                  </a:moveTo>
                  <a:lnTo>
                    <a:pt x="213" y="1421"/>
                  </a:lnTo>
                  <a:lnTo>
                    <a:pt x="286" y="1346"/>
                  </a:lnTo>
                  <a:lnTo>
                    <a:pt x="286" y="1346"/>
                  </a:lnTo>
                  <a:lnTo>
                    <a:pt x="211" y="1272"/>
                  </a:lnTo>
                  <a:lnTo>
                    <a:pt x="211" y="1272"/>
                  </a:lnTo>
                  <a:lnTo>
                    <a:pt x="138" y="1349"/>
                  </a:lnTo>
                  <a:lnTo>
                    <a:pt x="138" y="1349"/>
                  </a:lnTo>
                  <a:lnTo>
                    <a:pt x="213" y="1421"/>
                  </a:lnTo>
                  <a:lnTo>
                    <a:pt x="213" y="1421"/>
                  </a:lnTo>
                  <a:close/>
                  <a:moveTo>
                    <a:pt x="331" y="1536"/>
                  </a:moveTo>
                  <a:lnTo>
                    <a:pt x="331" y="1536"/>
                  </a:lnTo>
                  <a:lnTo>
                    <a:pt x="405" y="1461"/>
                  </a:lnTo>
                  <a:lnTo>
                    <a:pt x="405" y="1461"/>
                  </a:lnTo>
                  <a:lnTo>
                    <a:pt x="330" y="1388"/>
                  </a:lnTo>
                  <a:lnTo>
                    <a:pt x="330" y="1388"/>
                  </a:lnTo>
                  <a:lnTo>
                    <a:pt x="256" y="1464"/>
                  </a:lnTo>
                  <a:lnTo>
                    <a:pt x="256" y="1464"/>
                  </a:lnTo>
                  <a:lnTo>
                    <a:pt x="331" y="1536"/>
                  </a:lnTo>
                  <a:lnTo>
                    <a:pt x="331" y="1536"/>
                  </a:lnTo>
                  <a:close/>
                  <a:moveTo>
                    <a:pt x="1127" y="331"/>
                  </a:moveTo>
                  <a:lnTo>
                    <a:pt x="1127" y="331"/>
                  </a:lnTo>
                  <a:lnTo>
                    <a:pt x="1202" y="403"/>
                  </a:lnTo>
                  <a:lnTo>
                    <a:pt x="1202" y="403"/>
                  </a:lnTo>
                  <a:lnTo>
                    <a:pt x="1277" y="327"/>
                  </a:lnTo>
                  <a:lnTo>
                    <a:pt x="1277" y="327"/>
                  </a:lnTo>
                  <a:lnTo>
                    <a:pt x="1200" y="253"/>
                  </a:lnTo>
                  <a:lnTo>
                    <a:pt x="1200" y="253"/>
                  </a:lnTo>
                  <a:lnTo>
                    <a:pt x="1127" y="331"/>
                  </a:lnTo>
                  <a:lnTo>
                    <a:pt x="1127" y="331"/>
                  </a:lnTo>
                  <a:close/>
                  <a:moveTo>
                    <a:pt x="1319" y="520"/>
                  </a:moveTo>
                  <a:lnTo>
                    <a:pt x="1319" y="520"/>
                  </a:lnTo>
                  <a:lnTo>
                    <a:pt x="1396" y="442"/>
                  </a:lnTo>
                  <a:lnTo>
                    <a:pt x="1396" y="442"/>
                  </a:lnTo>
                  <a:lnTo>
                    <a:pt x="1321" y="370"/>
                  </a:lnTo>
                  <a:lnTo>
                    <a:pt x="1321" y="370"/>
                  </a:lnTo>
                  <a:lnTo>
                    <a:pt x="1244" y="449"/>
                  </a:lnTo>
                  <a:lnTo>
                    <a:pt x="1244" y="449"/>
                  </a:lnTo>
                  <a:lnTo>
                    <a:pt x="1319" y="520"/>
                  </a:lnTo>
                  <a:lnTo>
                    <a:pt x="1319" y="520"/>
                  </a:lnTo>
                  <a:close/>
                  <a:moveTo>
                    <a:pt x="328" y="1304"/>
                  </a:moveTo>
                  <a:lnTo>
                    <a:pt x="328" y="1304"/>
                  </a:lnTo>
                  <a:lnTo>
                    <a:pt x="403" y="1225"/>
                  </a:lnTo>
                  <a:lnTo>
                    <a:pt x="403" y="1225"/>
                  </a:lnTo>
                  <a:lnTo>
                    <a:pt x="328" y="1152"/>
                  </a:lnTo>
                  <a:lnTo>
                    <a:pt x="328" y="1152"/>
                  </a:lnTo>
                  <a:lnTo>
                    <a:pt x="253" y="1230"/>
                  </a:lnTo>
                  <a:lnTo>
                    <a:pt x="253" y="1230"/>
                  </a:lnTo>
                  <a:lnTo>
                    <a:pt x="328" y="1304"/>
                  </a:lnTo>
                  <a:lnTo>
                    <a:pt x="328" y="1304"/>
                  </a:lnTo>
                  <a:close/>
                  <a:moveTo>
                    <a:pt x="445" y="1269"/>
                  </a:moveTo>
                  <a:lnTo>
                    <a:pt x="445" y="1269"/>
                  </a:lnTo>
                  <a:lnTo>
                    <a:pt x="369" y="1347"/>
                  </a:lnTo>
                  <a:lnTo>
                    <a:pt x="369" y="1347"/>
                  </a:lnTo>
                  <a:lnTo>
                    <a:pt x="445" y="1421"/>
                  </a:lnTo>
                  <a:lnTo>
                    <a:pt x="445" y="1421"/>
                  </a:lnTo>
                  <a:lnTo>
                    <a:pt x="520" y="1343"/>
                  </a:lnTo>
                  <a:lnTo>
                    <a:pt x="520" y="1343"/>
                  </a:lnTo>
                  <a:lnTo>
                    <a:pt x="445" y="1269"/>
                  </a:lnTo>
                  <a:lnTo>
                    <a:pt x="445" y="1269"/>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39" name="Freeform 16">
              <a:extLst>
                <a:ext uri="{FF2B5EF4-FFF2-40B4-BE49-F238E27FC236}">
                  <a16:creationId xmlns:a16="http://schemas.microsoft.com/office/drawing/2014/main" id="{2C46BA62-4E01-E8E7-9DE1-2336076A3222}"/>
                </a:ext>
              </a:extLst>
            </p:cNvPr>
            <p:cNvSpPr>
              <a:spLocks/>
            </p:cNvSpPr>
            <p:nvPr/>
          </p:nvSpPr>
          <p:spPr bwMode="auto">
            <a:xfrm>
              <a:off x="11228388" y="2189162"/>
              <a:ext cx="600075" cy="611188"/>
            </a:xfrm>
            <a:custGeom>
              <a:avLst/>
              <a:gdLst>
                <a:gd name="T0" fmla="*/ 376 w 378"/>
                <a:gd name="T1" fmla="*/ 83 h 385"/>
                <a:gd name="T2" fmla="*/ 369 w 378"/>
                <a:gd name="T3" fmla="*/ 36 h 385"/>
                <a:gd name="T4" fmla="*/ 364 w 378"/>
                <a:gd name="T5" fmla="*/ 16 h 385"/>
                <a:gd name="T6" fmla="*/ 358 w 378"/>
                <a:gd name="T7" fmla="*/ 4 h 385"/>
                <a:gd name="T8" fmla="*/ 351 w 378"/>
                <a:gd name="T9" fmla="*/ 0 h 385"/>
                <a:gd name="T10" fmla="*/ 336 w 378"/>
                <a:gd name="T11" fmla="*/ 0 h 385"/>
                <a:gd name="T12" fmla="*/ 328 w 378"/>
                <a:gd name="T13" fmla="*/ 4 h 385"/>
                <a:gd name="T14" fmla="*/ 320 w 378"/>
                <a:gd name="T15" fmla="*/ 15 h 385"/>
                <a:gd name="T16" fmla="*/ 320 w 378"/>
                <a:gd name="T17" fmla="*/ 24 h 385"/>
                <a:gd name="T18" fmla="*/ 323 w 378"/>
                <a:gd name="T19" fmla="*/ 74 h 385"/>
                <a:gd name="T20" fmla="*/ 320 w 378"/>
                <a:gd name="T21" fmla="*/ 124 h 385"/>
                <a:gd name="T22" fmla="*/ 315 w 378"/>
                <a:gd name="T23" fmla="*/ 141 h 385"/>
                <a:gd name="T24" fmla="*/ 303 w 378"/>
                <a:gd name="T25" fmla="*/ 177 h 385"/>
                <a:gd name="T26" fmla="*/ 286 w 378"/>
                <a:gd name="T27" fmla="*/ 211 h 385"/>
                <a:gd name="T28" fmla="*/ 264 w 378"/>
                <a:gd name="T29" fmla="*/ 241 h 385"/>
                <a:gd name="T30" fmla="*/ 237 w 378"/>
                <a:gd name="T31" fmla="*/ 268 h 385"/>
                <a:gd name="T32" fmla="*/ 208 w 378"/>
                <a:gd name="T33" fmla="*/ 291 h 385"/>
                <a:gd name="T34" fmla="*/ 175 w 378"/>
                <a:gd name="T35" fmla="*/ 308 h 385"/>
                <a:gd name="T36" fmla="*/ 139 w 378"/>
                <a:gd name="T37" fmla="*/ 322 h 385"/>
                <a:gd name="T38" fmla="*/ 120 w 378"/>
                <a:gd name="T39" fmla="*/ 326 h 385"/>
                <a:gd name="T40" fmla="*/ 72 w 378"/>
                <a:gd name="T41" fmla="*/ 332 h 385"/>
                <a:gd name="T42" fmla="*/ 25 w 378"/>
                <a:gd name="T43" fmla="*/ 330 h 385"/>
                <a:gd name="T44" fmla="*/ 14 w 378"/>
                <a:gd name="T45" fmla="*/ 330 h 385"/>
                <a:gd name="T46" fmla="*/ 3 w 378"/>
                <a:gd name="T47" fmla="*/ 337 h 385"/>
                <a:gd name="T48" fmla="*/ 0 w 378"/>
                <a:gd name="T49" fmla="*/ 344 h 385"/>
                <a:gd name="T50" fmla="*/ 1 w 378"/>
                <a:gd name="T51" fmla="*/ 365 h 385"/>
                <a:gd name="T52" fmla="*/ 8 w 378"/>
                <a:gd name="T53" fmla="*/ 371 h 385"/>
                <a:gd name="T54" fmla="*/ 15 w 378"/>
                <a:gd name="T55" fmla="*/ 374 h 385"/>
                <a:gd name="T56" fmla="*/ 65 w 378"/>
                <a:gd name="T57" fmla="*/ 382 h 385"/>
                <a:gd name="T58" fmla="*/ 87 w 378"/>
                <a:gd name="T59" fmla="*/ 385 h 385"/>
                <a:gd name="T60" fmla="*/ 119 w 378"/>
                <a:gd name="T61" fmla="*/ 385 h 385"/>
                <a:gd name="T62" fmla="*/ 164 w 378"/>
                <a:gd name="T63" fmla="*/ 377 h 385"/>
                <a:gd name="T64" fmla="*/ 184 w 378"/>
                <a:gd name="T65" fmla="*/ 372 h 385"/>
                <a:gd name="T66" fmla="*/ 222 w 378"/>
                <a:gd name="T67" fmla="*/ 358 h 385"/>
                <a:gd name="T68" fmla="*/ 256 w 378"/>
                <a:gd name="T69" fmla="*/ 340 h 385"/>
                <a:gd name="T70" fmla="*/ 287 w 378"/>
                <a:gd name="T71" fmla="*/ 316 h 385"/>
                <a:gd name="T72" fmla="*/ 314 w 378"/>
                <a:gd name="T73" fmla="*/ 290 h 385"/>
                <a:gd name="T74" fmla="*/ 337 w 378"/>
                <a:gd name="T75" fmla="*/ 258 h 385"/>
                <a:gd name="T76" fmla="*/ 355 w 378"/>
                <a:gd name="T77" fmla="*/ 222 h 385"/>
                <a:gd name="T78" fmla="*/ 367 w 378"/>
                <a:gd name="T79" fmla="*/ 183 h 385"/>
                <a:gd name="T80" fmla="*/ 372 w 378"/>
                <a:gd name="T81" fmla="*/ 163 h 385"/>
                <a:gd name="T82" fmla="*/ 378 w 378"/>
                <a:gd name="T83" fmla="*/ 121 h 385"/>
                <a:gd name="T84" fmla="*/ 376 w 378"/>
                <a:gd name="T85" fmla="*/ 8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8" h="385">
                  <a:moveTo>
                    <a:pt x="376" y="83"/>
                  </a:moveTo>
                  <a:lnTo>
                    <a:pt x="376" y="83"/>
                  </a:lnTo>
                  <a:lnTo>
                    <a:pt x="369" y="36"/>
                  </a:lnTo>
                  <a:lnTo>
                    <a:pt x="369" y="36"/>
                  </a:lnTo>
                  <a:lnTo>
                    <a:pt x="364" y="16"/>
                  </a:lnTo>
                  <a:lnTo>
                    <a:pt x="364" y="16"/>
                  </a:lnTo>
                  <a:lnTo>
                    <a:pt x="361" y="7"/>
                  </a:lnTo>
                  <a:lnTo>
                    <a:pt x="358" y="4"/>
                  </a:lnTo>
                  <a:lnTo>
                    <a:pt x="355" y="2"/>
                  </a:lnTo>
                  <a:lnTo>
                    <a:pt x="351" y="0"/>
                  </a:lnTo>
                  <a:lnTo>
                    <a:pt x="347" y="0"/>
                  </a:lnTo>
                  <a:lnTo>
                    <a:pt x="336" y="0"/>
                  </a:lnTo>
                  <a:lnTo>
                    <a:pt x="336" y="0"/>
                  </a:lnTo>
                  <a:lnTo>
                    <a:pt x="328" y="4"/>
                  </a:lnTo>
                  <a:lnTo>
                    <a:pt x="323" y="7"/>
                  </a:lnTo>
                  <a:lnTo>
                    <a:pt x="320" y="15"/>
                  </a:lnTo>
                  <a:lnTo>
                    <a:pt x="320" y="24"/>
                  </a:lnTo>
                  <a:lnTo>
                    <a:pt x="320" y="24"/>
                  </a:lnTo>
                  <a:lnTo>
                    <a:pt x="323" y="49"/>
                  </a:lnTo>
                  <a:lnTo>
                    <a:pt x="323" y="74"/>
                  </a:lnTo>
                  <a:lnTo>
                    <a:pt x="322" y="99"/>
                  </a:lnTo>
                  <a:lnTo>
                    <a:pt x="320" y="124"/>
                  </a:lnTo>
                  <a:lnTo>
                    <a:pt x="320" y="124"/>
                  </a:lnTo>
                  <a:lnTo>
                    <a:pt x="315" y="141"/>
                  </a:lnTo>
                  <a:lnTo>
                    <a:pt x="311" y="160"/>
                  </a:lnTo>
                  <a:lnTo>
                    <a:pt x="303" y="177"/>
                  </a:lnTo>
                  <a:lnTo>
                    <a:pt x="295" y="194"/>
                  </a:lnTo>
                  <a:lnTo>
                    <a:pt x="286" y="211"/>
                  </a:lnTo>
                  <a:lnTo>
                    <a:pt x="275" y="227"/>
                  </a:lnTo>
                  <a:lnTo>
                    <a:pt x="264" y="241"/>
                  </a:lnTo>
                  <a:lnTo>
                    <a:pt x="251" y="255"/>
                  </a:lnTo>
                  <a:lnTo>
                    <a:pt x="237" y="268"/>
                  </a:lnTo>
                  <a:lnTo>
                    <a:pt x="223" y="280"/>
                  </a:lnTo>
                  <a:lnTo>
                    <a:pt x="208" y="291"/>
                  </a:lnTo>
                  <a:lnTo>
                    <a:pt x="192" y="301"/>
                  </a:lnTo>
                  <a:lnTo>
                    <a:pt x="175" y="308"/>
                  </a:lnTo>
                  <a:lnTo>
                    <a:pt x="158" y="316"/>
                  </a:lnTo>
                  <a:lnTo>
                    <a:pt x="139" y="322"/>
                  </a:lnTo>
                  <a:lnTo>
                    <a:pt x="120" y="326"/>
                  </a:lnTo>
                  <a:lnTo>
                    <a:pt x="120" y="326"/>
                  </a:lnTo>
                  <a:lnTo>
                    <a:pt x="97" y="330"/>
                  </a:lnTo>
                  <a:lnTo>
                    <a:pt x="72" y="332"/>
                  </a:lnTo>
                  <a:lnTo>
                    <a:pt x="48" y="332"/>
                  </a:lnTo>
                  <a:lnTo>
                    <a:pt x="25" y="330"/>
                  </a:lnTo>
                  <a:lnTo>
                    <a:pt x="25" y="330"/>
                  </a:lnTo>
                  <a:lnTo>
                    <a:pt x="14" y="330"/>
                  </a:lnTo>
                  <a:lnTo>
                    <a:pt x="8" y="332"/>
                  </a:lnTo>
                  <a:lnTo>
                    <a:pt x="3" y="337"/>
                  </a:lnTo>
                  <a:lnTo>
                    <a:pt x="0" y="344"/>
                  </a:lnTo>
                  <a:lnTo>
                    <a:pt x="0" y="344"/>
                  </a:lnTo>
                  <a:lnTo>
                    <a:pt x="0" y="357"/>
                  </a:lnTo>
                  <a:lnTo>
                    <a:pt x="1" y="365"/>
                  </a:lnTo>
                  <a:lnTo>
                    <a:pt x="4" y="368"/>
                  </a:lnTo>
                  <a:lnTo>
                    <a:pt x="8" y="371"/>
                  </a:lnTo>
                  <a:lnTo>
                    <a:pt x="15" y="374"/>
                  </a:lnTo>
                  <a:lnTo>
                    <a:pt x="15" y="374"/>
                  </a:lnTo>
                  <a:lnTo>
                    <a:pt x="40" y="379"/>
                  </a:lnTo>
                  <a:lnTo>
                    <a:pt x="65" y="382"/>
                  </a:lnTo>
                  <a:lnTo>
                    <a:pt x="65" y="382"/>
                  </a:lnTo>
                  <a:lnTo>
                    <a:pt x="87" y="385"/>
                  </a:lnTo>
                  <a:lnTo>
                    <a:pt x="87" y="385"/>
                  </a:lnTo>
                  <a:lnTo>
                    <a:pt x="119" y="385"/>
                  </a:lnTo>
                  <a:lnTo>
                    <a:pt x="119" y="385"/>
                  </a:lnTo>
                  <a:lnTo>
                    <a:pt x="164" y="377"/>
                  </a:lnTo>
                  <a:lnTo>
                    <a:pt x="164" y="377"/>
                  </a:lnTo>
                  <a:lnTo>
                    <a:pt x="184" y="372"/>
                  </a:lnTo>
                  <a:lnTo>
                    <a:pt x="203" y="366"/>
                  </a:lnTo>
                  <a:lnTo>
                    <a:pt x="222" y="358"/>
                  </a:lnTo>
                  <a:lnTo>
                    <a:pt x="240" y="349"/>
                  </a:lnTo>
                  <a:lnTo>
                    <a:pt x="256" y="340"/>
                  </a:lnTo>
                  <a:lnTo>
                    <a:pt x="273" y="329"/>
                  </a:lnTo>
                  <a:lnTo>
                    <a:pt x="287" y="316"/>
                  </a:lnTo>
                  <a:lnTo>
                    <a:pt x="301" y="304"/>
                  </a:lnTo>
                  <a:lnTo>
                    <a:pt x="314" y="290"/>
                  </a:lnTo>
                  <a:lnTo>
                    <a:pt x="326" y="274"/>
                  </a:lnTo>
                  <a:lnTo>
                    <a:pt x="337" y="258"/>
                  </a:lnTo>
                  <a:lnTo>
                    <a:pt x="347" y="241"/>
                  </a:lnTo>
                  <a:lnTo>
                    <a:pt x="355" y="222"/>
                  </a:lnTo>
                  <a:lnTo>
                    <a:pt x="361" y="204"/>
                  </a:lnTo>
                  <a:lnTo>
                    <a:pt x="367" y="183"/>
                  </a:lnTo>
                  <a:lnTo>
                    <a:pt x="372" y="163"/>
                  </a:lnTo>
                  <a:lnTo>
                    <a:pt x="372" y="163"/>
                  </a:lnTo>
                  <a:lnTo>
                    <a:pt x="378" y="121"/>
                  </a:lnTo>
                  <a:lnTo>
                    <a:pt x="378" y="121"/>
                  </a:lnTo>
                  <a:lnTo>
                    <a:pt x="376" y="83"/>
                  </a:lnTo>
                  <a:lnTo>
                    <a:pt x="376" y="83"/>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40" name="Freeform 17">
              <a:extLst>
                <a:ext uri="{FF2B5EF4-FFF2-40B4-BE49-F238E27FC236}">
                  <a16:creationId xmlns:a16="http://schemas.microsoft.com/office/drawing/2014/main" id="{8B8A334A-E9FA-8C6F-1F39-1F9542A3D878}"/>
                </a:ext>
              </a:extLst>
            </p:cNvPr>
            <p:cNvSpPr>
              <a:spLocks/>
            </p:cNvSpPr>
            <p:nvPr/>
          </p:nvSpPr>
          <p:spPr bwMode="auto">
            <a:xfrm>
              <a:off x="10228263" y="1262062"/>
              <a:ext cx="1131888" cy="1150938"/>
            </a:xfrm>
            <a:custGeom>
              <a:avLst/>
              <a:gdLst>
                <a:gd name="T0" fmla="*/ 312 w 713"/>
                <a:gd name="T1" fmla="*/ 538 h 725"/>
                <a:gd name="T2" fmla="*/ 262 w 713"/>
                <a:gd name="T3" fmla="*/ 578 h 725"/>
                <a:gd name="T4" fmla="*/ 208 w 713"/>
                <a:gd name="T5" fmla="*/ 616 h 725"/>
                <a:gd name="T6" fmla="*/ 180 w 713"/>
                <a:gd name="T7" fmla="*/ 628 h 725"/>
                <a:gd name="T8" fmla="*/ 166 w 713"/>
                <a:gd name="T9" fmla="*/ 631 h 725"/>
                <a:gd name="T10" fmla="*/ 153 w 713"/>
                <a:gd name="T11" fmla="*/ 625 h 725"/>
                <a:gd name="T12" fmla="*/ 152 w 713"/>
                <a:gd name="T13" fmla="*/ 605 h 725"/>
                <a:gd name="T14" fmla="*/ 161 w 713"/>
                <a:gd name="T15" fmla="*/ 569 h 725"/>
                <a:gd name="T16" fmla="*/ 187 w 713"/>
                <a:gd name="T17" fmla="*/ 517 h 725"/>
                <a:gd name="T18" fmla="*/ 228 w 713"/>
                <a:gd name="T19" fmla="*/ 453 h 725"/>
                <a:gd name="T20" fmla="*/ 336 w 713"/>
                <a:gd name="T21" fmla="*/ 327 h 725"/>
                <a:gd name="T22" fmla="*/ 461 w 713"/>
                <a:gd name="T23" fmla="*/ 219 h 725"/>
                <a:gd name="T24" fmla="*/ 527 w 713"/>
                <a:gd name="T25" fmla="*/ 175 h 725"/>
                <a:gd name="T26" fmla="*/ 591 w 713"/>
                <a:gd name="T27" fmla="*/ 150 h 725"/>
                <a:gd name="T28" fmla="*/ 599 w 713"/>
                <a:gd name="T29" fmla="*/ 148 h 725"/>
                <a:gd name="T30" fmla="*/ 614 w 713"/>
                <a:gd name="T31" fmla="*/ 150 h 725"/>
                <a:gd name="T32" fmla="*/ 622 w 713"/>
                <a:gd name="T33" fmla="*/ 161 h 725"/>
                <a:gd name="T34" fmla="*/ 620 w 713"/>
                <a:gd name="T35" fmla="*/ 173 h 725"/>
                <a:gd name="T36" fmla="*/ 605 w 713"/>
                <a:gd name="T37" fmla="*/ 208 h 725"/>
                <a:gd name="T38" fmla="*/ 547 w 713"/>
                <a:gd name="T39" fmla="*/ 291 h 725"/>
                <a:gd name="T40" fmla="*/ 575 w 713"/>
                <a:gd name="T41" fmla="*/ 386 h 725"/>
                <a:gd name="T42" fmla="*/ 624 w 713"/>
                <a:gd name="T43" fmla="*/ 316 h 725"/>
                <a:gd name="T44" fmla="*/ 670 w 713"/>
                <a:gd name="T45" fmla="*/ 234 h 725"/>
                <a:gd name="T46" fmla="*/ 697 w 713"/>
                <a:gd name="T47" fmla="*/ 170 h 725"/>
                <a:gd name="T48" fmla="*/ 709 w 713"/>
                <a:gd name="T49" fmla="*/ 123 h 725"/>
                <a:gd name="T50" fmla="*/ 713 w 713"/>
                <a:gd name="T51" fmla="*/ 91 h 725"/>
                <a:gd name="T52" fmla="*/ 706 w 713"/>
                <a:gd name="T53" fmla="*/ 69 h 725"/>
                <a:gd name="T54" fmla="*/ 692 w 713"/>
                <a:gd name="T55" fmla="*/ 50 h 725"/>
                <a:gd name="T56" fmla="*/ 664 w 713"/>
                <a:gd name="T57" fmla="*/ 31 h 725"/>
                <a:gd name="T58" fmla="*/ 592 w 713"/>
                <a:gd name="T59" fmla="*/ 6 h 725"/>
                <a:gd name="T60" fmla="*/ 523 w 713"/>
                <a:gd name="T61" fmla="*/ 0 h 725"/>
                <a:gd name="T62" fmla="*/ 423 w 713"/>
                <a:gd name="T63" fmla="*/ 12 h 725"/>
                <a:gd name="T64" fmla="*/ 328 w 713"/>
                <a:gd name="T65" fmla="*/ 45 h 725"/>
                <a:gd name="T66" fmla="*/ 266 w 713"/>
                <a:gd name="T67" fmla="*/ 78 h 725"/>
                <a:gd name="T68" fmla="*/ 183 w 713"/>
                <a:gd name="T69" fmla="*/ 139 h 725"/>
                <a:gd name="T70" fmla="*/ 116 w 713"/>
                <a:gd name="T71" fmla="*/ 209 h 725"/>
                <a:gd name="T72" fmla="*/ 62 w 713"/>
                <a:gd name="T73" fmla="*/ 292 h 725"/>
                <a:gd name="T74" fmla="*/ 25 w 713"/>
                <a:gd name="T75" fmla="*/ 388 h 725"/>
                <a:gd name="T76" fmla="*/ 8 w 713"/>
                <a:gd name="T77" fmla="*/ 456 h 725"/>
                <a:gd name="T78" fmla="*/ 0 w 713"/>
                <a:gd name="T79" fmla="*/ 524 h 725"/>
                <a:gd name="T80" fmla="*/ 5 w 713"/>
                <a:gd name="T81" fmla="*/ 591 h 725"/>
                <a:gd name="T82" fmla="*/ 16 w 713"/>
                <a:gd name="T83" fmla="*/ 634 h 725"/>
                <a:gd name="T84" fmla="*/ 37 w 713"/>
                <a:gd name="T85" fmla="*/ 681 h 725"/>
                <a:gd name="T86" fmla="*/ 53 w 713"/>
                <a:gd name="T87" fmla="*/ 705 h 725"/>
                <a:gd name="T88" fmla="*/ 78 w 713"/>
                <a:gd name="T89" fmla="*/ 720 h 725"/>
                <a:gd name="T90" fmla="*/ 106 w 713"/>
                <a:gd name="T91" fmla="*/ 725 h 725"/>
                <a:gd name="T92" fmla="*/ 152 w 713"/>
                <a:gd name="T93" fmla="*/ 714 h 725"/>
                <a:gd name="T94" fmla="*/ 186 w 713"/>
                <a:gd name="T95" fmla="*/ 703 h 725"/>
                <a:gd name="T96" fmla="*/ 264 w 713"/>
                <a:gd name="T97" fmla="*/ 664 h 725"/>
                <a:gd name="T98" fmla="*/ 386 w 713"/>
                <a:gd name="T99" fmla="*/ 58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3" h="725">
                  <a:moveTo>
                    <a:pt x="386" y="580"/>
                  </a:moveTo>
                  <a:lnTo>
                    <a:pt x="386" y="580"/>
                  </a:lnTo>
                  <a:lnTo>
                    <a:pt x="312" y="538"/>
                  </a:lnTo>
                  <a:lnTo>
                    <a:pt x="312" y="538"/>
                  </a:lnTo>
                  <a:lnTo>
                    <a:pt x="287" y="558"/>
                  </a:lnTo>
                  <a:lnTo>
                    <a:pt x="262" y="578"/>
                  </a:lnTo>
                  <a:lnTo>
                    <a:pt x="262" y="578"/>
                  </a:lnTo>
                  <a:lnTo>
                    <a:pt x="234" y="597"/>
                  </a:lnTo>
                  <a:lnTo>
                    <a:pt x="208" y="616"/>
                  </a:lnTo>
                  <a:lnTo>
                    <a:pt x="208" y="616"/>
                  </a:lnTo>
                  <a:lnTo>
                    <a:pt x="194" y="622"/>
                  </a:lnTo>
                  <a:lnTo>
                    <a:pt x="180" y="628"/>
                  </a:lnTo>
                  <a:lnTo>
                    <a:pt x="180" y="628"/>
                  </a:lnTo>
                  <a:lnTo>
                    <a:pt x="172" y="631"/>
                  </a:lnTo>
                  <a:lnTo>
                    <a:pt x="166" y="631"/>
                  </a:lnTo>
                  <a:lnTo>
                    <a:pt x="159" y="631"/>
                  </a:lnTo>
                  <a:lnTo>
                    <a:pt x="156" y="628"/>
                  </a:lnTo>
                  <a:lnTo>
                    <a:pt x="153" y="625"/>
                  </a:lnTo>
                  <a:lnTo>
                    <a:pt x="150" y="619"/>
                  </a:lnTo>
                  <a:lnTo>
                    <a:pt x="150" y="613"/>
                  </a:lnTo>
                  <a:lnTo>
                    <a:pt x="152" y="605"/>
                  </a:lnTo>
                  <a:lnTo>
                    <a:pt x="152" y="605"/>
                  </a:lnTo>
                  <a:lnTo>
                    <a:pt x="155" y="586"/>
                  </a:lnTo>
                  <a:lnTo>
                    <a:pt x="161" y="569"/>
                  </a:lnTo>
                  <a:lnTo>
                    <a:pt x="161" y="569"/>
                  </a:lnTo>
                  <a:lnTo>
                    <a:pt x="178" y="533"/>
                  </a:lnTo>
                  <a:lnTo>
                    <a:pt x="187" y="517"/>
                  </a:lnTo>
                  <a:lnTo>
                    <a:pt x="197" y="500"/>
                  </a:lnTo>
                  <a:lnTo>
                    <a:pt x="197" y="500"/>
                  </a:lnTo>
                  <a:lnTo>
                    <a:pt x="228" y="453"/>
                  </a:lnTo>
                  <a:lnTo>
                    <a:pt x="262" y="409"/>
                  </a:lnTo>
                  <a:lnTo>
                    <a:pt x="298" y="367"/>
                  </a:lnTo>
                  <a:lnTo>
                    <a:pt x="336" y="327"/>
                  </a:lnTo>
                  <a:lnTo>
                    <a:pt x="375" y="289"/>
                  </a:lnTo>
                  <a:lnTo>
                    <a:pt x="417" y="253"/>
                  </a:lnTo>
                  <a:lnTo>
                    <a:pt x="461" y="219"/>
                  </a:lnTo>
                  <a:lnTo>
                    <a:pt x="508" y="187"/>
                  </a:lnTo>
                  <a:lnTo>
                    <a:pt x="508" y="187"/>
                  </a:lnTo>
                  <a:lnTo>
                    <a:pt x="527" y="175"/>
                  </a:lnTo>
                  <a:lnTo>
                    <a:pt x="547" y="164"/>
                  </a:lnTo>
                  <a:lnTo>
                    <a:pt x="567" y="156"/>
                  </a:lnTo>
                  <a:lnTo>
                    <a:pt x="591" y="150"/>
                  </a:lnTo>
                  <a:lnTo>
                    <a:pt x="591" y="150"/>
                  </a:lnTo>
                  <a:lnTo>
                    <a:pt x="599" y="148"/>
                  </a:lnTo>
                  <a:lnTo>
                    <a:pt x="599" y="148"/>
                  </a:lnTo>
                  <a:lnTo>
                    <a:pt x="605" y="148"/>
                  </a:lnTo>
                  <a:lnTo>
                    <a:pt x="611" y="148"/>
                  </a:lnTo>
                  <a:lnTo>
                    <a:pt x="614" y="150"/>
                  </a:lnTo>
                  <a:lnTo>
                    <a:pt x="619" y="153"/>
                  </a:lnTo>
                  <a:lnTo>
                    <a:pt x="620" y="156"/>
                  </a:lnTo>
                  <a:lnTo>
                    <a:pt x="622" y="161"/>
                  </a:lnTo>
                  <a:lnTo>
                    <a:pt x="622" y="167"/>
                  </a:lnTo>
                  <a:lnTo>
                    <a:pt x="620" y="173"/>
                  </a:lnTo>
                  <a:lnTo>
                    <a:pt x="620" y="173"/>
                  </a:lnTo>
                  <a:lnTo>
                    <a:pt x="614" y="191"/>
                  </a:lnTo>
                  <a:lnTo>
                    <a:pt x="605" y="208"/>
                  </a:lnTo>
                  <a:lnTo>
                    <a:pt x="605" y="208"/>
                  </a:lnTo>
                  <a:lnTo>
                    <a:pt x="577" y="250"/>
                  </a:lnTo>
                  <a:lnTo>
                    <a:pt x="547" y="291"/>
                  </a:lnTo>
                  <a:lnTo>
                    <a:pt x="547" y="291"/>
                  </a:lnTo>
                  <a:lnTo>
                    <a:pt x="531" y="313"/>
                  </a:lnTo>
                  <a:lnTo>
                    <a:pt x="531" y="313"/>
                  </a:lnTo>
                  <a:lnTo>
                    <a:pt x="575" y="386"/>
                  </a:lnTo>
                  <a:lnTo>
                    <a:pt x="575" y="386"/>
                  </a:lnTo>
                  <a:lnTo>
                    <a:pt x="600" y="350"/>
                  </a:lnTo>
                  <a:lnTo>
                    <a:pt x="624" y="316"/>
                  </a:lnTo>
                  <a:lnTo>
                    <a:pt x="624" y="316"/>
                  </a:lnTo>
                  <a:lnTo>
                    <a:pt x="649" y="275"/>
                  </a:lnTo>
                  <a:lnTo>
                    <a:pt x="670" y="234"/>
                  </a:lnTo>
                  <a:lnTo>
                    <a:pt x="680" y="214"/>
                  </a:lnTo>
                  <a:lnTo>
                    <a:pt x="689" y="192"/>
                  </a:lnTo>
                  <a:lnTo>
                    <a:pt x="697" y="170"/>
                  </a:lnTo>
                  <a:lnTo>
                    <a:pt x="705" y="148"/>
                  </a:lnTo>
                  <a:lnTo>
                    <a:pt x="705" y="148"/>
                  </a:lnTo>
                  <a:lnTo>
                    <a:pt x="709" y="123"/>
                  </a:lnTo>
                  <a:lnTo>
                    <a:pt x="713" y="98"/>
                  </a:lnTo>
                  <a:lnTo>
                    <a:pt x="713" y="98"/>
                  </a:lnTo>
                  <a:lnTo>
                    <a:pt x="713" y="91"/>
                  </a:lnTo>
                  <a:lnTo>
                    <a:pt x="711" y="83"/>
                  </a:lnTo>
                  <a:lnTo>
                    <a:pt x="709" y="75"/>
                  </a:lnTo>
                  <a:lnTo>
                    <a:pt x="706" y="69"/>
                  </a:lnTo>
                  <a:lnTo>
                    <a:pt x="703" y="61"/>
                  </a:lnTo>
                  <a:lnTo>
                    <a:pt x="699" y="55"/>
                  </a:lnTo>
                  <a:lnTo>
                    <a:pt x="692" y="50"/>
                  </a:lnTo>
                  <a:lnTo>
                    <a:pt x="686" y="44"/>
                  </a:lnTo>
                  <a:lnTo>
                    <a:pt x="686" y="44"/>
                  </a:lnTo>
                  <a:lnTo>
                    <a:pt x="664" y="31"/>
                  </a:lnTo>
                  <a:lnTo>
                    <a:pt x="641" y="20"/>
                  </a:lnTo>
                  <a:lnTo>
                    <a:pt x="617" y="12"/>
                  </a:lnTo>
                  <a:lnTo>
                    <a:pt x="592" y="6"/>
                  </a:lnTo>
                  <a:lnTo>
                    <a:pt x="592" y="6"/>
                  </a:lnTo>
                  <a:lnTo>
                    <a:pt x="558" y="1"/>
                  </a:lnTo>
                  <a:lnTo>
                    <a:pt x="523" y="0"/>
                  </a:lnTo>
                  <a:lnTo>
                    <a:pt x="491" y="1"/>
                  </a:lnTo>
                  <a:lnTo>
                    <a:pt x="456" y="6"/>
                  </a:lnTo>
                  <a:lnTo>
                    <a:pt x="423" y="12"/>
                  </a:lnTo>
                  <a:lnTo>
                    <a:pt x="392" y="22"/>
                  </a:lnTo>
                  <a:lnTo>
                    <a:pt x="359" y="33"/>
                  </a:lnTo>
                  <a:lnTo>
                    <a:pt x="328" y="45"/>
                  </a:lnTo>
                  <a:lnTo>
                    <a:pt x="328" y="45"/>
                  </a:lnTo>
                  <a:lnTo>
                    <a:pt x="295" y="61"/>
                  </a:lnTo>
                  <a:lnTo>
                    <a:pt x="266" y="78"/>
                  </a:lnTo>
                  <a:lnTo>
                    <a:pt x="236" y="97"/>
                  </a:lnTo>
                  <a:lnTo>
                    <a:pt x="208" y="117"/>
                  </a:lnTo>
                  <a:lnTo>
                    <a:pt x="183" y="139"/>
                  </a:lnTo>
                  <a:lnTo>
                    <a:pt x="158" y="161"/>
                  </a:lnTo>
                  <a:lnTo>
                    <a:pt x="136" y="184"/>
                  </a:lnTo>
                  <a:lnTo>
                    <a:pt x="116" y="209"/>
                  </a:lnTo>
                  <a:lnTo>
                    <a:pt x="95" y="236"/>
                  </a:lnTo>
                  <a:lnTo>
                    <a:pt x="78" y="264"/>
                  </a:lnTo>
                  <a:lnTo>
                    <a:pt x="62" y="292"/>
                  </a:lnTo>
                  <a:lnTo>
                    <a:pt x="48" y="323"/>
                  </a:lnTo>
                  <a:lnTo>
                    <a:pt x="36" y="355"/>
                  </a:lnTo>
                  <a:lnTo>
                    <a:pt x="25" y="388"/>
                  </a:lnTo>
                  <a:lnTo>
                    <a:pt x="16" y="422"/>
                  </a:lnTo>
                  <a:lnTo>
                    <a:pt x="8" y="456"/>
                  </a:lnTo>
                  <a:lnTo>
                    <a:pt x="8" y="456"/>
                  </a:lnTo>
                  <a:lnTo>
                    <a:pt x="5" y="480"/>
                  </a:lnTo>
                  <a:lnTo>
                    <a:pt x="1" y="502"/>
                  </a:lnTo>
                  <a:lnTo>
                    <a:pt x="0" y="524"/>
                  </a:lnTo>
                  <a:lnTo>
                    <a:pt x="0" y="545"/>
                  </a:lnTo>
                  <a:lnTo>
                    <a:pt x="1" y="569"/>
                  </a:lnTo>
                  <a:lnTo>
                    <a:pt x="5" y="591"/>
                  </a:lnTo>
                  <a:lnTo>
                    <a:pt x="9" y="613"/>
                  </a:lnTo>
                  <a:lnTo>
                    <a:pt x="16" y="634"/>
                  </a:lnTo>
                  <a:lnTo>
                    <a:pt x="16" y="634"/>
                  </a:lnTo>
                  <a:lnTo>
                    <a:pt x="22" y="650"/>
                  </a:lnTo>
                  <a:lnTo>
                    <a:pt x="28" y="666"/>
                  </a:lnTo>
                  <a:lnTo>
                    <a:pt x="37" y="681"/>
                  </a:lnTo>
                  <a:lnTo>
                    <a:pt x="47" y="695"/>
                  </a:lnTo>
                  <a:lnTo>
                    <a:pt x="47" y="695"/>
                  </a:lnTo>
                  <a:lnTo>
                    <a:pt x="53" y="705"/>
                  </a:lnTo>
                  <a:lnTo>
                    <a:pt x="61" y="711"/>
                  </a:lnTo>
                  <a:lnTo>
                    <a:pt x="69" y="717"/>
                  </a:lnTo>
                  <a:lnTo>
                    <a:pt x="78" y="720"/>
                  </a:lnTo>
                  <a:lnTo>
                    <a:pt x="86" y="724"/>
                  </a:lnTo>
                  <a:lnTo>
                    <a:pt x="95" y="725"/>
                  </a:lnTo>
                  <a:lnTo>
                    <a:pt x="106" y="725"/>
                  </a:lnTo>
                  <a:lnTo>
                    <a:pt x="116" y="724"/>
                  </a:lnTo>
                  <a:lnTo>
                    <a:pt x="116" y="724"/>
                  </a:lnTo>
                  <a:lnTo>
                    <a:pt x="152" y="714"/>
                  </a:lnTo>
                  <a:lnTo>
                    <a:pt x="169" y="710"/>
                  </a:lnTo>
                  <a:lnTo>
                    <a:pt x="186" y="703"/>
                  </a:lnTo>
                  <a:lnTo>
                    <a:pt x="186" y="703"/>
                  </a:lnTo>
                  <a:lnTo>
                    <a:pt x="212" y="691"/>
                  </a:lnTo>
                  <a:lnTo>
                    <a:pt x="237" y="678"/>
                  </a:lnTo>
                  <a:lnTo>
                    <a:pt x="264" y="664"/>
                  </a:lnTo>
                  <a:lnTo>
                    <a:pt x="289" y="649"/>
                  </a:lnTo>
                  <a:lnTo>
                    <a:pt x="338" y="616"/>
                  </a:lnTo>
                  <a:lnTo>
                    <a:pt x="386" y="580"/>
                  </a:lnTo>
                  <a:lnTo>
                    <a:pt x="386" y="58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41" name="Freeform 18">
              <a:extLst>
                <a:ext uri="{FF2B5EF4-FFF2-40B4-BE49-F238E27FC236}">
                  <a16:creationId xmlns:a16="http://schemas.microsoft.com/office/drawing/2014/main" id="{9C7C4A5A-27F7-C163-D309-9B4A961D1724}"/>
                </a:ext>
              </a:extLst>
            </p:cNvPr>
            <p:cNvSpPr>
              <a:spLocks/>
            </p:cNvSpPr>
            <p:nvPr/>
          </p:nvSpPr>
          <p:spPr bwMode="auto">
            <a:xfrm>
              <a:off x="10761663" y="1800225"/>
              <a:ext cx="520700" cy="514350"/>
            </a:xfrm>
            <a:custGeom>
              <a:avLst/>
              <a:gdLst>
                <a:gd name="T0" fmla="*/ 202 w 328"/>
                <a:gd name="T1" fmla="*/ 172 h 324"/>
                <a:gd name="T2" fmla="*/ 136 w 328"/>
                <a:gd name="T3" fmla="*/ 66 h 324"/>
                <a:gd name="T4" fmla="*/ 105 w 328"/>
                <a:gd name="T5" fmla="*/ 16 h 324"/>
                <a:gd name="T6" fmla="*/ 94 w 328"/>
                <a:gd name="T7" fmla="*/ 3 h 324"/>
                <a:gd name="T8" fmla="*/ 84 w 328"/>
                <a:gd name="T9" fmla="*/ 0 h 324"/>
                <a:gd name="T10" fmla="*/ 69 w 328"/>
                <a:gd name="T11" fmla="*/ 3 h 324"/>
                <a:gd name="T12" fmla="*/ 58 w 328"/>
                <a:gd name="T13" fmla="*/ 9 h 324"/>
                <a:gd name="T14" fmla="*/ 37 w 328"/>
                <a:gd name="T15" fmla="*/ 22 h 324"/>
                <a:gd name="T16" fmla="*/ 22 w 328"/>
                <a:gd name="T17" fmla="*/ 41 h 324"/>
                <a:gd name="T18" fmla="*/ 8 w 328"/>
                <a:gd name="T19" fmla="*/ 61 h 324"/>
                <a:gd name="T20" fmla="*/ 3 w 328"/>
                <a:gd name="T21" fmla="*/ 72 h 324"/>
                <a:gd name="T22" fmla="*/ 2 w 328"/>
                <a:gd name="T23" fmla="*/ 88 h 324"/>
                <a:gd name="T24" fmla="*/ 5 w 328"/>
                <a:gd name="T25" fmla="*/ 95 h 324"/>
                <a:gd name="T26" fmla="*/ 17 w 328"/>
                <a:gd name="T27" fmla="*/ 106 h 324"/>
                <a:gd name="T28" fmla="*/ 150 w 328"/>
                <a:gd name="T29" fmla="*/ 188 h 324"/>
                <a:gd name="T30" fmla="*/ 173 w 328"/>
                <a:gd name="T31" fmla="*/ 203 h 324"/>
                <a:gd name="T32" fmla="*/ 167 w 328"/>
                <a:gd name="T33" fmla="*/ 222 h 324"/>
                <a:gd name="T34" fmla="*/ 166 w 328"/>
                <a:gd name="T35" fmla="*/ 241 h 324"/>
                <a:gd name="T36" fmla="*/ 167 w 328"/>
                <a:gd name="T37" fmla="*/ 260 h 324"/>
                <a:gd name="T38" fmla="*/ 173 w 328"/>
                <a:gd name="T39" fmla="*/ 278 h 324"/>
                <a:gd name="T40" fmla="*/ 180 w 328"/>
                <a:gd name="T41" fmla="*/ 289 h 324"/>
                <a:gd name="T42" fmla="*/ 198 w 328"/>
                <a:gd name="T43" fmla="*/ 308 h 324"/>
                <a:gd name="T44" fmla="*/ 211 w 328"/>
                <a:gd name="T45" fmla="*/ 314 h 324"/>
                <a:gd name="T46" fmla="*/ 238 w 328"/>
                <a:gd name="T47" fmla="*/ 322 h 324"/>
                <a:gd name="T48" fmla="*/ 264 w 328"/>
                <a:gd name="T49" fmla="*/ 320 h 324"/>
                <a:gd name="T50" fmla="*/ 288 w 328"/>
                <a:gd name="T51" fmla="*/ 311 h 324"/>
                <a:gd name="T52" fmla="*/ 309 w 328"/>
                <a:gd name="T53" fmla="*/ 292 h 324"/>
                <a:gd name="T54" fmla="*/ 317 w 328"/>
                <a:gd name="T55" fmla="*/ 281 h 324"/>
                <a:gd name="T56" fmla="*/ 327 w 328"/>
                <a:gd name="T57" fmla="*/ 256 h 324"/>
                <a:gd name="T58" fmla="*/ 327 w 328"/>
                <a:gd name="T59" fmla="*/ 230 h 324"/>
                <a:gd name="T60" fmla="*/ 319 w 328"/>
                <a:gd name="T61" fmla="*/ 205 h 324"/>
                <a:gd name="T62" fmla="*/ 313 w 328"/>
                <a:gd name="T63" fmla="*/ 192 h 324"/>
                <a:gd name="T64" fmla="*/ 291 w 328"/>
                <a:gd name="T65" fmla="*/ 172 h 324"/>
                <a:gd name="T66" fmla="*/ 266 w 328"/>
                <a:gd name="T67" fmla="*/ 161 h 324"/>
                <a:gd name="T68" fmla="*/ 236 w 328"/>
                <a:gd name="T69" fmla="*/ 161 h 324"/>
                <a:gd name="T70" fmla="*/ 202 w 328"/>
                <a:gd name="T71" fmla="*/ 17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8" h="324">
                  <a:moveTo>
                    <a:pt x="202" y="172"/>
                  </a:moveTo>
                  <a:lnTo>
                    <a:pt x="202" y="172"/>
                  </a:lnTo>
                  <a:lnTo>
                    <a:pt x="136" y="66"/>
                  </a:lnTo>
                  <a:lnTo>
                    <a:pt x="136" y="66"/>
                  </a:lnTo>
                  <a:lnTo>
                    <a:pt x="105" y="16"/>
                  </a:lnTo>
                  <a:lnTo>
                    <a:pt x="105" y="16"/>
                  </a:lnTo>
                  <a:lnTo>
                    <a:pt x="97" y="6"/>
                  </a:lnTo>
                  <a:lnTo>
                    <a:pt x="94" y="3"/>
                  </a:lnTo>
                  <a:lnTo>
                    <a:pt x="89" y="2"/>
                  </a:lnTo>
                  <a:lnTo>
                    <a:pt x="84" y="0"/>
                  </a:lnTo>
                  <a:lnTo>
                    <a:pt x="80" y="0"/>
                  </a:lnTo>
                  <a:lnTo>
                    <a:pt x="69" y="3"/>
                  </a:lnTo>
                  <a:lnTo>
                    <a:pt x="69" y="3"/>
                  </a:lnTo>
                  <a:lnTo>
                    <a:pt x="58" y="9"/>
                  </a:lnTo>
                  <a:lnTo>
                    <a:pt x="47" y="16"/>
                  </a:lnTo>
                  <a:lnTo>
                    <a:pt x="37" y="22"/>
                  </a:lnTo>
                  <a:lnTo>
                    <a:pt x="30" y="31"/>
                  </a:lnTo>
                  <a:lnTo>
                    <a:pt x="22" y="41"/>
                  </a:lnTo>
                  <a:lnTo>
                    <a:pt x="14" y="50"/>
                  </a:lnTo>
                  <a:lnTo>
                    <a:pt x="8" y="61"/>
                  </a:lnTo>
                  <a:lnTo>
                    <a:pt x="3" y="72"/>
                  </a:lnTo>
                  <a:lnTo>
                    <a:pt x="3" y="72"/>
                  </a:lnTo>
                  <a:lnTo>
                    <a:pt x="0" y="83"/>
                  </a:lnTo>
                  <a:lnTo>
                    <a:pt x="2" y="88"/>
                  </a:lnTo>
                  <a:lnTo>
                    <a:pt x="2" y="92"/>
                  </a:lnTo>
                  <a:lnTo>
                    <a:pt x="5" y="95"/>
                  </a:lnTo>
                  <a:lnTo>
                    <a:pt x="8" y="100"/>
                  </a:lnTo>
                  <a:lnTo>
                    <a:pt x="17" y="106"/>
                  </a:lnTo>
                  <a:lnTo>
                    <a:pt x="17" y="106"/>
                  </a:lnTo>
                  <a:lnTo>
                    <a:pt x="150" y="188"/>
                  </a:lnTo>
                  <a:lnTo>
                    <a:pt x="150" y="188"/>
                  </a:lnTo>
                  <a:lnTo>
                    <a:pt x="173" y="203"/>
                  </a:lnTo>
                  <a:lnTo>
                    <a:pt x="173" y="203"/>
                  </a:lnTo>
                  <a:lnTo>
                    <a:pt x="167" y="222"/>
                  </a:lnTo>
                  <a:lnTo>
                    <a:pt x="166" y="231"/>
                  </a:lnTo>
                  <a:lnTo>
                    <a:pt x="166" y="241"/>
                  </a:lnTo>
                  <a:lnTo>
                    <a:pt x="166" y="250"/>
                  </a:lnTo>
                  <a:lnTo>
                    <a:pt x="167" y="260"/>
                  </a:lnTo>
                  <a:lnTo>
                    <a:pt x="169" y="269"/>
                  </a:lnTo>
                  <a:lnTo>
                    <a:pt x="173" y="278"/>
                  </a:lnTo>
                  <a:lnTo>
                    <a:pt x="173" y="278"/>
                  </a:lnTo>
                  <a:lnTo>
                    <a:pt x="180" y="289"/>
                  </a:lnTo>
                  <a:lnTo>
                    <a:pt x="189" y="300"/>
                  </a:lnTo>
                  <a:lnTo>
                    <a:pt x="198" y="308"/>
                  </a:lnTo>
                  <a:lnTo>
                    <a:pt x="211" y="314"/>
                  </a:lnTo>
                  <a:lnTo>
                    <a:pt x="211" y="314"/>
                  </a:lnTo>
                  <a:lnTo>
                    <a:pt x="223" y="320"/>
                  </a:lnTo>
                  <a:lnTo>
                    <a:pt x="238" y="322"/>
                  </a:lnTo>
                  <a:lnTo>
                    <a:pt x="250" y="324"/>
                  </a:lnTo>
                  <a:lnTo>
                    <a:pt x="264" y="320"/>
                  </a:lnTo>
                  <a:lnTo>
                    <a:pt x="277" y="317"/>
                  </a:lnTo>
                  <a:lnTo>
                    <a:pt x="288" y="311"/>
                  </a:lnTo>
                  <a:lnTo>
                    <a:pt x="298" y="303"/>
                  </a:lnTo>
                  <a:lnTo>
                    <a:pt x="309" y="292"/>
                  </a:lnTo>
                  <a:lnTo>
                    <a:pt x="309" y="292"/>
                  </a:lnTo>
                  <a:lnTo>
                    <a:pt x="317" y="281"/>
                  </a:lnTo>
                  <a:lnTo>
                    <a:pt x="323" y="269"/>
                  </a:lnTo>
                  <a:lnTo>
                    <a:pt x="327" y="256"/>
                  </a:lnTo>
                  <a:lnTo>
                    <a:pt x="328" y="244"/>
                  </a:lnTo>
                  <a:lnTo>
                    <a:pt x="327" y="230"/>
                  </a:lnTo>
                  <a:lnTo>
                    <a:pt x="325" y="217"/>
                  </a:lnTo>
                  <a:lnTo>
                    <a:pt x="319" y="205"/>
                  </a:lnTo>
                  <a:lnTo>
                    <a:pt x="313" y="192"/>
                  </a:lnTo>
                  <a:lnTo>
                    <a:pt x="313" y="192"/>
                  </a:lnTo>
                  <a:lnTo>
                    <a:pt x="302" y="181"/>
                  </a:lnTo>
                  <a:lnTo>
                    <a:pt x="291" y="172"/>
                  </a:lnTo>
                  <a:lnTo>
                    <a:pt x="280" y="166"/>
                  </a:lnTo>
                  <a:lnTo>
                    <a:pt x="266" y="161"/>
                  </a:lnTo>
                  <a:lnTo>
                    <a:pt x="252" y="161"/>
                  </a:lnTo>
                  <a:lnTo>
                    <a:pt x="236" y="161"/>
                  </a:lnTo>
                  <a:lnTo>
                    <a:pt x="219" y="166"/>
                  </a:lnTo>
                  <a:lnTo>
                    <a:pt x="202" y="172"/>
                  </a:lnTo>
                  <a:lnTo>
                    <a:pt x="202" y="172"/>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42" name="Freeform 19">
              <a:extLst>
                <a:ext uri="{FF2B5EF4-FFF2-40B4-BE49-F238E27FC236}">
                  <a16:creationId xmlns:a16="http://schemas.microsoft.com/office/drawing/2014/main" id="{43562132-D0DF-B12A-9C8E-AA9DCE00D0B3}"/>
                </a:ext>
              </a:extLst>
            </p:cNvPr>
            <p:cNvSpPr>
              <a:spLocks/>
            </p:cNvSpPr>
            <p:nvPr/>
          </p:nvSpPr>
          <p:spPr bwMode="auto">
            <a:xfrm>
              <a:off x="11218863" y="2182812"/>
              <a:ext cx="414338" cy="420688"/>
            </a:xfrm>
            <a:custGeom>
              <a:avLst/>
              <a:gdLst>
                <a:gd name="T0" fmla="*/ 39 w 261"/>
                <a:gd name="T1" fmla="*/ 217 h 265"/>
                <a:gd name="T2" fmla="*/ 18 w 261"/>
                <a:gd name="T3" fmla="*/ 217 h 265"/>
                <a:gd name="T4" fmla="*/ 6 w 261"/>
                <a:gd name="T5" fmla="*/ 222 h 265"/>
                <a:gd name="T6" fmla="*/ 0 w 261"/>
                <a:gd name="T7" fmla="*/ 234 h 265"/>
                <a:gd name="T8" fmla="*/ 0 w 261"/>
                <a:gd name="T9" fmla="*/ 242 h 265"/>
                <a:gd name="T10" fmla="*/ 6 w 261"/>
                <a:gd name="T11" fmla="*/ 255 h 265"/>
                <a:gd name="T12" fmla="*/ 12 w 261"/>
                <a:gd name="T13" fmla="*/ 258 h 265"/>
                <a:gd name="T14" fmla="*/ 34 w 261"/>
                <a:gd name="T15" fmla="*/ 264 h 265"/>
                <a:gd name="T16" fmla="*/ 54 w 261"/>
                <a:gd name="T17" fmla="*/ 265 h 265"/>
                <a:gd name="T18" fmla="*/ 93 w 261"/>
                <a:gd name="T19" fmla="*/ 265 h 265"/>
                <a:gd name="T20" fmla="*/ 131 w 261"/>
                <a:gd name="T21" fmla="*/ 258 h 265"/>
                <a:gd name="T22" fmla="*/ 168 w 261"/>
                <a:gd name="T23" fmla="*/ 244 h 265"/>
                <a:gd name="T24" fmla="*/ 186 w 261"/>
                <a:gd name="T25" fmla="*/ 233 h 265"/>
                <a:gd name="T26" fmla="*/ 214 w 261"/>
                <a:gd name="T27" fmla="*/ 206 h 265"/>
                <a:gd name="T28" fmla="*/ 236 w 261"/>
                <a:gd name="T29" fmla="*/ 176 h 265"/>
                <a:gd name="T30" fmla="*/ 251 w 261"/>
                <a:gd name="T31" fmla="*/ 142 h 265"/>
                <a:gd name="T32" fmla="*/ 259 w 261"/>
                <a:gd name="T33" fmla="*/ 103 h 265"/>
                <a:gd name="T34" fmla="*/ 261 w 261"/>
                <a:gd name="T35" fmla="*/ 83 h 265"/>
                <a:gd name="T36" fmla="*/ 257 w 261"/>
                <a:gd name="T37" fmla="*/ 42 h 265"/>
                <a:gd name="T38" fmla="*/ 253 w 261"/>
                <a:gd name="T39" fmla="*/ 22 h 265"/>
                <a:gd name="T40" fmla="*/ 245 w 261"/>
                <a:gd name="T41" fmla="*/ 4 h 265"/>
                <a:gd name="T42" fmla="*/ 228 w 261"/>
                <a:gd name="T43" fmla="*/ 0 h 265"/>
                <a:gd name="T44" fmla="*/ 220 w 261"/>
                <a:gd name="T45" fmla="*/ 3 h 265"/>
                <a:gd name="T46" fmla="*/ 211 w 261"/>
                <a:gd name="T47" fmla="*/ 14 h 265"/>
                <a:gd name="T48" fmla="*/ 209 w 261"/>
                <a:gd name="T49" fmla="*/ 22 h 265"/>
                <a:gd name="T50" fmla="*/ 209 w 261"/>
                <a:gd name="T51" fmla="*/ 64 h 265"/>
                <a:gd name="T52" fmla="*/ 207 w 261"/>
                <a:gd name="T53" fmla="*/ 78 h 265"/>
                <a:gd name="T54" fmla="*/ 200 w 261"/>
                <a:gd name="T55" fmla="*/ 108 h 265"/>
                <a:gd name="T56" fmla="*/ 189 w 261"/>
                <a:gd name="T57" fmla="*/ 134 h 265"/>
                <a:gd name="T58" fmla="*/ 171 w 261"/>
                <a:gd name="T59" fmla="*/ 158 h 265"/>
                <a:gd name="T60" fmla="*/ 153 w 261"/>
                <a:gd name="T61" fmla="*/ 178 h 265"/>
                <a:gd name="T62" fmla="*/ 129 w 261"/>
                <a:gd name="T63" fmla="*/ 194 h 265"/>
                <a:gd name="T64" fmla="*/ 103 w 261"/>
                <a:gd name="T65" fmla="*/ 206 h 265"/>
                <a:gd name="T66" fmla="*/ 75 w 261"/>
                <a:gd name="T67" fmla="*/ 214 h 265"/>
                <a:gd name="T68" fmla="*/ 45 w 261"/>
                <a:gd name="T69" fmla="*/ 217 h 265"/>
                <a:gd name="T70" fmla="*/ 39 w 261"/>
                <a:gd name="T71" fmla="*/ 217 h 265"/>
                <a:gd name="T72" fmla="*/ 39 w 261"/>
                <a:gd name="T73" fmla="*/ 2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5">
                  <a:moveTo>
                    <a:pt x="39" y="217"/>
                  </a:moveTo>
                  <a:lnTo>
                    <a:pt x="39" y="217"/>
                  </a:lnTo>
                  <a:lnTo>
                    <a:pt x="18" y="217"/>
                  </a:lnTo>
                  <a:lnTo>
                    <a:pt x="18" y="217"/>
                  </a:lnTo>
                  <a:lnTo>
                    <a:pt x="10" y="219"/>
                  </a:lnTo>
                  <a:lnTo>
                    <a:pt x="6" y="222"/>
                  </a:lnTo>
                  <a:lnTo>
                    <a:pt x="1" y="228"/>
                  </a:lnTo>
                  <a:lnTo>
                    <a:pt x="0" y="234"/>
                  </a:lnTo>
                  <a:lnTo>
                    <a:pt x="0" y="234"/>
                  </a:lnTo>
                  <a:lnTo>
                    <a:pt x="0" y="242"/>
                  </a:lnTo>
                  <a:lnTo>
                    <a:pt x="1" y="250"/>
                  </a:lnTo>
                  <a:lnTo>
                    <a:pt x="6" y="255"/>
                  </a:lnTo>
                  <a:lnTo>
                    <a:pt x="12" y="258"/>
                  </a:lnTo>
                  <a:lnTo>
                    <a:pt x="12" y="258"/>
                  </a:lnTo>
                  <a:lnTo>
                    <a:pt x="23" y="261"/>
                  </a:lnTo>
                  <a:lnTo>
                    <a:pt x="34" y="264"/>
                  </a:lnTo>
                  <a:lnTo>
                    <a:pt x="34" y="264"/>
                  </a:lnTo>
                  <a:lnTo>
                    <a:pt x="54" y="265"/>
                  </a:lnTo>
                  <a:lnTo>
                    <a:pt x="73" y="265"/>
                  </a:lnTo>
                  <a:lnTo>
                    <a:pt x="93" y="265"/>
                  </a:lnTo>
                  <a:lnTo>
                    <a:pt x="112" y="262"/>
                  </a:lnTo>
                  <a:lnTo>
                    <a:pt x="131" y="258"/>
                  </a:lnTo>
                  <a:lnTo>
                    <a:pt x="150" y="251"/>
                  </a:lnTo>
                  <a:lnTo>
                    <a:pt x="168" y="244"/>
                  </a:lnTo>
                  <a:lnTo>
                    <a:pt x="186" y="233"/>
                  </a:lnTo>
                  <a:lnTo>
                    <a:pt x="186" y="233"/>
                  </a:lnTo>
                  <a:lnTo>
                    <a:pt x="201" y="220"/>
                  </a:lnTo>
                  <a:lnTo>
                    <a:pt x="214" y="206"/>
                  </a:lnTo>
                  <a:lnTo>
                    <a:pt x="226" y="192"/>
                  </a:lnTo>
                  <a:lnTo>
                    <a:pt x="236" y="176"/>
                  </a:lnTo>
                  <a:lnTo>
                    <a:pt x="245" y="159"/>
                  </a:lnTo>
                  <a:lnTo>
                    <a:pt x="251" y="142"/>
                  </a:lnTo>
                  <a:lnTo>
                    <a:pt x="256" y="123"/>
                  </a:lnTo>
                  <a:lnTo>
                    <a:pt x="259" y="103"/>
                  </a:lnTo>
                  <a:lnTo>
                    <a:pt x="259" y="103"/>
                  </a:lnTo>
                  <a:lnTo>
                    <a:pt x="261" y="83"/>
                  </a:lnTo>
                  <a:lnTo>
                    <a:pt x="259" y="62"/>
                  </a:lnTo>
                  <a:lnTo>
                    <a:pt x="257" y="42"/>
                  </a:lnTo>
                  <a:lnTo>
                    <a:pt x="253" y="22"/>
                  </a:lnTo>
                  <a:lnTo>
                    <a:pt x="253" y="22"/>
                  </a:lnTo>
                  <a:lnTo>
                    <a:pt x="250" y="11"/>
                  </a:lnTo>
                  <a:lnTo>
                    <a:pt x="245" y="4"/>
                  </a:lnTo>
                  <a:lnTo>
                    <a:pt x="237" y="1"/>
                  </a:lnTo>
                  <a:lnTo>
                    <a:pt x="228" y="0"/>
                  </a:lnTo>
                  <a:lnTo>
                    <a:pt x="228" y="0"/>
                  </a:lnTo>
                  <a:lnTo>
                    <a:pt x="220" y="3"/>
                  </a:lnTo>
                  <a:lnTo>
                    <a:pt x="214" y="8"/>
                  </a:lnTo>
                  <a:lnTo>
                    <a:pt x="211" y="14"/>
                  </a:lnTo>
                  <a:lnTo>
                    <a:pt x="209" y="22"/>
                  </a:lnTo>
                  <a:lnTo>
                    <a:pt x="209" y="22"/>
                  </a:lnTo>
                  <a:lnTo>
                    <a:pt x="209" y="50"/>
                  </a:lnTo>
                  <a:lnTo>
                    <a:pt x="209" y="64"/>
                  </a:lnTo>
                  <a:lnTo>
                    <a:pt x="207" y="78"/>
                  </a:lnTo>
                  <a:lnTo>
                    <a:pt x="207" y="78"/>
                  </a:lnTo>
                  <a:lnTo>
                    <a:pt x="204" y="92"/>
                  </a:lnTo>
                  <a:lnTo>
                    <a:pt x="200" y="108"/>
                  </a:lnTo>
                  <a:lnTo>
                    <a:pt x="195" y="122"/>
                  </a:lnTo>
                  <a:lnTo>
                    <a:pt x="189" y="134"/>
                  </a:lnTo>
                  <a:lnTo>
                    <a:pt x="181" y="147"/>
                  </a:lnTo>
                  <a:lnTo>
                    <a:pt x="171" y="158"/>
                  </a:lnTo>
                  <a:lnTo>
                    <a:pt x="162" y="169"/>
                  </a:lnTo>
                  <a:lnTo>
                    <a:pt x="153" y="178"/>
                  </a:lnTo>
                  <a:lnTo>
                    <a:pt x="142" y="186"/>
                  </a:lnTo>
                  <a:lnTo>
                    <a:pt x="129" y="194"/>
                  </a:lnTo>
                  <a:lnTo>
                    <a:pt x="117" y="201"/>
                  </a:lnTo>
                  <a:lnTo>
                    <a:pt x="103" y="206"/>
                  </a:lnTo>
                  <a:lnTo>
                    <a:pt x="90" y="211"/>
                  </a:lnTo>
                  <a:lnTo>
                    <a:pt x="75" y="214"/>
                  </a:lnTo>
                  <a:lnTo>
                    <a:pt x="60" y="215"/>
                  </a:lnTo>
                  <a:lnTo>
                    <a:pt x="45" y="217"/>
                  </a:lnTo>
                  <a:lnTo>
                    <a:pt x="45" y="217"/>
                  </a:lnTo>
                  <a:lnTo>
                    <a:pt x="39" y="217"/>
                  </a:lnTo>
                  <a:lnTo>
                    <a:pt x="39" y="217"/>
                  </a:lnTo>
                  <a:lnTo>
                    <a:pt x="39" y="217"/>
                  </a:lnTo>
                  <a:lnTo>
                    <a:pt x="39" y="217"/>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4" name="Group 49234">
            <a:extLst>
              <a:ext uri="{FF2B5EF4-FFF2-40B4-BE49-F238E27FC236}">
                <a16:creationId xmlns:a16="http://schemas.microsoft.com/office/drawing/2014/main" id="{9A1A60C7-1F82-24F8-3418-7729820DAE00}"/>
              </a:ext>
              <a:ext uri="{C183D7F6-B498-43B3-948B-1728B52AA6E4}">
                <adec:decorative xmlns:adec="http://schemas.microsoft.com/office/drawing/2017/decorative" val="1"/>
              </a:ext>
            </a:extLst>
          </p:cNvPr>
          <p:cNvGrpSpPr>
            <a:grpSpLocks noChangeAspect="1"/>
          </p:cNvGrpSpPr>
          <p:nvPr/>
        </p:nvGrpSpPr>
        <p:grpSpPr bwMode="auto">
          <a:xfrm flipH="1">
            <a:off x="9932415" y="2054403"/>
            <a:ext cx="646254" cy="649865"/>
            <a:chOff x="9879725" y="-1065042"/>
            <a:chExt cx="3240963" cy="3263729"/>
          </a:xfrm>
          <a:solidFill>
            <a:schemeClr val="accent3"/>
          </a:solidFill>
        </p:grpSpPr>
        <p:sp>
          <p:nvSpPr>
            <p:cNvPr id="45" name="Freeform 137">
              <a:extLst>
                <a:ext uri="{FF2B5EF4-FFF2-40B4-BE49-F238E27FC236}">
                  <a16:creationId xmlns:a16="http://schemas.microsoft.com/office/drawing/2014/main" id="{D8904547-0C6A-8766-8B5E-4A063DE5088D}"/>
                </a:ext>
              </a:extLst>
            </p:cNvPr>
            <p:cNvSpPr>
              <a:spLocks/>
            </p:cNvSpPr>
            <p:nvPr/>
          </p:nvSpPr>
          <p:spPr bwMode="auto">
            <a:xfrm>
              <a:off x="9879725" y="588776"/>
              <a:ext cx="3240963" cy="1609911"/>
            </a:xfrm>
            <a:custGeom>
              <a:avLst/>
              <a:gdLst>
                <a:gd name="T0" fmla="*/ 2147483647 w 3986"/>
                <a:gd name="T1" fmla="*/ 2147483647 h 1980"/>
                <a:gd name="T2" fmla="*/ 2147483647 w 3986"/>
                <a:gd name="T3" fmla="*/ 2147483647 h 1980"/>
                <a:gd name="T4" fmla="*/ 2147483647 w 3986"/>
                <a:gd name="T5" fmla="*/ 2147483647 h 1980"/>
                <a:gd name="T6" fmla="*/ 2147483647 w 3986"/>
                <a:gd name="T7" fmla="*/ 2147483647 h 1980"/>
                <a:gd name="T8" fmla="*/ 2147483647 w 3986"/>
                <a:gd name="T9" fmla="*/ 2147483647 h 1980"/>
                <a:gd name="T10" fmla="*/ 2147483647 w 3986"/>
                <a:gd name="T11" fmla="*/ 2147483647 h 1980"/>
                <a:gd name="T12" fmla="*/ 2147483647 w 3986"/>
                <a:gd name="T13" fmla="*/ 2147483647 h 1980"/>
                <a:gd name="T14" fmla="*/ 2147483647 w 3986"/>
                <a:gd name="T15" fmla="*/ 2147483647 h 1980"/>
                <a:gd name="T16" fmla="*/ 2147483647 w 3986"/>
                <a:gd name="T17" fmla="*/ 2147483647 h 1980"/>
                <a:gd name="T18" fmla="*/ 2147483647 w 3986"/>
                <a:gd name="T19" fmla="*/ 2147483647 h 1980"/>
                <a:gd name="T20" fmla="*/ 2147483647 w 3986"/>
                <a:gd name="T21" fmla="*/ 2147483647 h 1980"/>
                <a:gd name="T22" fmla="*/ 2147483647 w 3986"/>
                <a:gd name="T23" fmla="*/ 2147483647 h 1980"/>
                <a:gd name="T24" fmla="*/ 2147483647 w 3986"/>
                <a:gd name="T25" fmla="*/ 2147483647 h 1980"/>
                <a:gd name="T26" fmla="*/ 2147483647 w 3986"/>
                <a:gd name="T27" fmla="*/ 2147483647 h 1980"/>
                <a:gd name="T28" fmla="*/ 2147483647 w 3986"/>
                <a:gd name="T29" fmla="*/ 2147483647 h 1980"/>
                <a:gd name="T30" fmla="*/ 2147483647 w 3986"/>
                <a:gd name="T31" fmla="*/ 2147483647 h 1980"/>
                <a:gd name="T32" fmla="*/ 2147483647 w 3986"/>
                <a:gd name="T33" fmla="*/ 2147483647 h 1980"/>
                <a:gd name="T34" fmla="*/ 2147483647 w 3986"/>
                <a:gd name="T35" fmla="*/ 2147483647 h 1980"/>
                <a:gd name="T36" fmla="*/ 2147483647 w 3986"/>
                <a:gd name="T37" fmla="*/ 2147483647 h 1980"/>
                <a:gd name="T38" fmla="*/ 2147483647 w 3986"/>
                <a:gd name="T39" fmla="*/ 2147483647 h 1980"/>
                <a:gd name="T40" fmla="*/ 2147483647 w 3986"/>
                <a:gd name="T41" fmla="*/ 2147483647 h 1980"/>
                <a:gd name="T42" fmla="*/ 2147483647 w 3986"/>
                <a:gd name="T43" fmla="*/ 2147483647 h 1980"/>
                <a:gd name="T44" fmla="*/ 2147483647 w 3986"/>
                <a:gd name="T45" fmla="*/ 2147483647 h 1980"/>
                <a:gd name="T46" fmla="*/ 2147483647 w 3986"/>
                <a:gd name="T47" fmla="*/ 2147483647 h 1980"/>
                <a:gd name="T48" fmla="*/ 2147483647 w 3986"/>
                <a:gd name="T49" fmla="*/ 2147483647 h 1980"/>
                <a:gd name="T50" fmla="*/ 2147483647 w 3986"/>
                <a:gd name="T51" fmla="*/ 2147483647 h 1980"/>
                <a:gd name="T52" fmla="*/ 2147483647 w 3986"/>
                <a:gd name="T53" fmla="*/ 2147483647 h 1980"/>
                <a:gd name="T54" fmla="*/ 2147483647 w 3986"/>
                <a:gd name="T55" fmla="*/ 2147483647 h 1980"/>
                <a:gd name="T56" fmla="*/ 2147483647 w 3986"/>
                <a:gd name="T57" fmla="*/ 2147483647 h 1980"/>
                <a:gd name="T58" fmla="*/ 2147483647 w 3986"/>
                <a:gd name="T59" fmla="*/ 2147483647 h 1980"/>
                <a:gd name="T60" fmla="*/ 2147483647 w 3986"/>
                <a:gd name="T61" fmla="*/ 2147483647 h 1980"/>
                <a:gd name="T62" fmla="*/ 2147483647 w 3986"/>
                <a:gd name="T63" fmla="*/ 2147483647 h 1980"/>
                <a:gd name="T64" fmla="*/ 2147483647 w 3986"/>
                <a:gd name="T65" fmla="*/ 2147483647 h 1980"/>
                <a:gd name="T66" fmla="*/ 2147483647 w 3986"/>
                <a:gd name="T67" fmla="*/ 2147483647 h 1980"/>
                <a:gd name="T68" fmla="*/ 2147483647 w 3986"/>
                <a:gd name="T69" fmla="*/ 2147483647 h 1980"/>
                <a:gd name="T70" fmla="*/ 2147483647 w 3986"/>
                <a:gd name="T71" fmla="*/ 2147483647 h 1980"/>
                <a:gd name="T72" fmla="*/ 2147483647 w 3986"/>
                <a:gd name="T73" fmla="*/ 2147483647 h 1980"/>
                <a:gd name="T74" fmla="*/ 2147483647 w 3986"/>
                <a:gd name="T75" fmla="*/ 2147483647 h 1980"/>
                <a:gd name="T76" fmla="*/ 2147483647 w 3986"/>
                <a:gd name="T77" fmla="*/ 2147483647 h 1980"/>
                <a:gd name="T78" fmla="*/ 2147483647 w 3986"/>
                <a:gd name="T79" fmla="*/ 2147483647 h 1980"/>
                <a:gd name="T80" fmla="*/ 2147483647 w 3986"/>
                <a:gd name="T81" fmla="*/ 2147483647 h 1980"/>
                <a:gd name="T82" fmla="*/ 2147483647 w 3986"/>
                <a:gd name="T83" fmla="*/ 2147483647 h 1980"/>
                <a:gd name="T84" fmla="*/ 2147483647 w 3986"/>
                <a:gd name="T85" fmla="*/ 2147483647 h 1980"/>
                <a:gd name="T86" fmla="*/ 2147483647 w 3986"/>
                <a:gd name="T87" fmla="*/ 2147483647 h 1980"/>
                <a:gd name="T88" fmla="*/ 2147483647 w 3986"/>
                <a:gd name="T89" fmla="*/ 2147483647 h 1980"/>
                <a:gd name="T90" fmla="*/ 2147483647 w 3986"/>
                <a:gd name="T91" fmla="*/ 2147483647 h 1980"/>
                <a:gd name="T92" fmla="*/ 2147483647 w 3986"/>
                <a:gd name="T93" fmla="*/ 2147483647 h 1980"/>
                <a:gd name="T94" fmla="*/ 2147483647 w 3986"/>
                <a:gd name="T95" fmla="*/ 2147483647 h 1980"/>
                <a:gd name="T96" fmla="*/ 2147483647 w 3986"/>
                <a:gd name="T97" fmla="*/ 2147483647 h 1980"/>
                <a:gd name="T98" fmla="*/ 2147483647 w 3986"/>
                <a:gd name="T99" fmla="*/ 2147483647 h 1980"/>
                <a:gd name="T100" fmla="*/ 2147483647 w 3986"/>
                <a:gd name="T101" fmla="*/ 2147483647 h 19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86" h="1980">
                  <a:moveTo>
                    <a:pt x="0" y="1138"/>
                  </a:moveTo>
                  <a:lnTo>
                    <a:pt x="0" y="1138"/>
                  </a:lnTo>
                  <a:lnTo>
                    <a:pt x="328" y="812"/>
                  </a:lnTo>
                  <a:lnTo>
                    <a:pt x="490" y="650"/>
                  </a:lnTo>
                  <a:lnTo>
                    <a:pt x="654" y="494"/>
                  </a:lnTo>
                  <a:lnTo>
                    <a:pt x="692" y="460"/>
                  </a:lnTo>
                  <a:lnTo>
                    <a:pt x="730" y="430"/>
                  </a:lnTo>
                  <a:lnTo>
                    <a:pt x="768" y="402"/>
                  </a:lnTo>
                  <a:lnTo>
                    <a:pt x="808" y="376"/>
                  </a:lnTo>
                  <a:lnTo>
                    <a:pt x="850" y="352"/>
                  </a:lnTo>
                  <a:lnTo>
                    <a:pt x="892" y="332"/>
                  </a:lnTo>
                  <a:lnTo>
                    <a:pt x="934" y="314"/>
                  </a:lnTo>
                  <a:lnTo>
                    <a:pt x="978" y="298"/>
                  </a:lnTo>
                  <a:lnTo>
                    <a:pt x="1022" y="284"/>
                  </a:lnTo>
                  <a:lnTo>
                    <a:pt x="1068" y="272"/>
                  </a:lnTo>
                  <a:lnTo>
                    <a:pt x="1114" y="262"/>
                  </a:lnTo>
                  <a:lnTo>
                    <a:pt x="1160" y="256"/>
                  </a:lnTo>
                  <a:lnTo>
                    <a:pt x="1208" y="252"/>
                  </a:lnTo>
                  <a:lnTo>
                    <a:pt x="1256" y="248"/>
                  </a:lnTo>
                  <a:lnTo>
                    <a:pt x="1306" y="248"/>
                  </a:lnTo>
                  <a:lnTo>
                    <a:pt x="1356" y="250"/>
                  </a:lnTo>
                  <a:lnTo>
                    <a:pt x="1400" y="254"/>
                  </a:lnTo>
                  <a:lnTo>
                    <a:pt x="1444" y="262"/>
                  </a:lnTo>
                  <a:lnTo>
                    <a:pt x="1488" y="270"/>
                  </a:lnTo>
                  <a:lnTo>
                    <a:pt x="1530" y="282"/>
                  </a:lnTo>
                  <a:lnTo>
                    <a:pt x="1572" y="294"/>
                  </a:lnTo>
                  <a:lnTo>
                    <a:pt x="1614" y="306"/>
                  </a:lnTo>
                  <a:lnTo>
                    <a:pt x="1698" y="336"/>
                  </a:lnTo>
                  <a:lnTo>
                    <a:pt x="1716" y="340"/>
                  </a:lnTo>
                  <a:lnTo>
                    <a:pt x="1734" y="344"/>
                  </a:lnTo>
                  <a:lnTo>
                    <a:pt x="1754" y="348"/>
                  </a:lnTo>
                  <a:lnTo>
                    <a:pt x="1772" y="348"/>
                  </a:lnTo>
                  <a:lnTo>
                    <a:pt x="2568" y="348"/>
                  </a:lnTo>
                  <a:lnTo>
                    <a:pt x="2592" y="350"/>
                  </a:lnTo>
                  <a:lnTo>
                    <a:pt x="2616" y="354"/>
                  </a:lnTo>
                  <a:lnTo>
                    <a:pt x="2640" y="358"/>
                  </a:lnTo>
                  <a:lnTo>
                    <a:pt x="2662" y="366"/>
                  </a:lnTo>
                  <a:lnTo>
                    <a:pt x="2684" y="374"/>
                  </a:lnTo>
                  <a:lnTo>
                    <a:pt x="2704" y="386"/>
                  </a:lnTo>
                  <a:lnTo>
                    <a:pt x="2722" y="398"/>
                  </a:lnTo>
                  <a:lnTo>
                    <a:pt x="2740" y="412"/>
                  </a:lnTo>
                  <a:lnTo>
                    <a:pt x="2756" y="428"/>
                  </a:lnTo>
                  <a:lnTo>
                    <a:pt x="2772" y="446"/>
                  </a:lnTo>
                  <a:lnTo>
                    <a:pt x="2786" y="464"/>
                  </a:lnTo>
                  <a:lnTo>
                    <a:pt x="2798" y="484"/>
                  </a:lnTo>
                  <a:lnTo>
                    <a:pt x="2808" y="504"/>
                  </a:lnTo>
                  <a:lnTo>
                    <a:pt x="2816" y="526"/>
                  </a:lnTo>
                  <a:lnTo>
                    <a:pt x="2822" y="550"/>
                  </a:lnTo>
                  <a:lnTo>
                    <a:pt x="2826" y="574"/>
                  </a:lnTo>
                  <a:lnTo>
                    <a:pt x="2830" y="600"/>
                  </a:lnTo>
                  <a:lnTo>
                    <a:pt x="2828" y="624"/>
                  </a:lnTo>
                  <a:lnTo>
                    <a:pt x="2826" y="650"/>
                  </a:lnTo>
                  <a:lnTo>
                    <a:pt x="2822" y="674"/>
                  </a:lnTo>
                  <a:lnTo>
                    <a:pt x="2814" y="698"/>
                  </a:lnTo>
                  <a:lnTo>
                    <a:pt x="2804" y="720"/>
                  </a:lnTo>
                  <a:lnTo>
                    <a:pt x="2792" y="742"/>
                  </a:lnTo>
                  <a:lnTo>
                    <a:pt x="2780" y="762"/>
                  </a:lnTo>
                  <a:lnTo>
                    <a:pt x="2764" y="782"/>
                  </a:lnTo>
                  <a:lnTo>
                    <a:pt x="2746" y="800"/>
                  </a:lnTo>
                  <a:lnTo>
                    <a:pt x="2728" y="816"/>
                  </a:lnTo>
                  <a:lnTo>
                    <a:pt x="2708" y="832"/>
                  </a:lnTo>
                  <a:lnTo>
                    <a:pt x="2686" y="844"/>
                  </a:lnTo>
                  <a:lnTo>
                    <a:pt x="2664" y="854"/>
                  </a:lnTo>
                  <a:lnTo>
                    <a:pt x="2640" y="862"/>
                  </a:lnTo>
                  <a:lnTo>
                    <a:pt x="2616" y="868"/>
                  </a:lnTo>
                  <a:lnTo>
                    <a:pt x="2576" y="874"/>
                  </a:lnTo>
                  <a:lnTo>
                    <a:pt x="2536" y="876"/>
                  </a:lnTo>
                  <a:lnTo>
                    <a:pt x="2060" y="876"/>
                  </a:lnTo>
                  <a:lnTo>
                    <a:pt x="2038" y="878"/>
                  </a:lnTo>
                  <a:lnTo>
                    <a:pt x="2016" y="884"/>
                  </a:lnTo>
                  <a:lnTo>
                    <a:pt x="1998" y="894"/>
                  </a:lnTo>
                  <a:lnTo>
                    <a:pt x="1982" y="906"/>
                  </a:lnTo>
                  <a:lnTo>
                    <a:pt x="1970" y="920"/>
                  </a:lnTo>
                  <a:lnTo>
                    <a:pt x="1960" y="938"/>
                  </a:lnTo>
                  <a:lnTo>
                    <a:pt x="1956" y="958"/>
                  </a:lnTo>
                  <a:lnTo>
                    <a:pt x="1954" y="980"/>
                  </a:lnTo>
                  <a:lnTo>
                    <a:pt x="1956" y="1000"/>
                  </a:lnTo>
                  <a:lnTo>
                    <a:pt x="1962" y="1020"/>
                  </a:lnTo>
                  <a:lnTo>
                    <a:pt x="1972" y="1036"/>
                  </a:lnTo>
                  <a:lnTo>
                    <a:pt x="1984" y="1050"/>
                  </a:lnTo>
                  <a:lnTo>
                    <a:pt x="2000" y="1062"/>
                  </a:lnTo>
                  <a:lnTo>
                    <a:pt x="2018" y="1070"/>
                  </a:lnTo>
                  <a:lnTo>
                    <a:pt x="2038" y="1076"/>
                  </a:lnTo>
                  <a:lnTo>
                    <a:pt x="2062" y="1078"/>
                  </a:lnTo>
                  <a:lnTo>
                    <a:pt x="2314" y="1078"/>
                  </a:lnTo>
                  <a:lnTo>
                    <a:pt x="2566" y="1078"/>
                  </a:lnTo>
                  <a:lnTo>
                    <a:pt x="2598" y="1076"/>
                  </a:lnTo>
                  <a:lnTo>
                    <a:pt x="2628" y="1072"/>
                  </a:lnTo>
                  <a:lnTo>
                    <a:pt x="2660" y="1068"/>
                  </a:lnTo>
                  <a:lnTo>
                    <a:pt x="2692" y="1060"/>
                  </a:lnTo>
                  <a:lnTo>
                    <a:pt x="2726" y="1050"/>
                  </a:lnTo>
                  <a:lnTo>
                    <a:pt x="2760" y="1036"/>
                  </a:lnTo>
                  <a:lnTo>
                    <a:pt x="2792" y="1020"/>
                  </a:lnTo>
                  <a:lnTo>
                    <a:pt x="2822" y="1002"/>
                  </a:lnTo>
                  <a:lnTo>
                    <a:pt x="2850" y="980"/>
                  </a:lnTo>
                  <a:lnTo>
                    <a:pt x="2878" y="958"/>
                  </a:lnTo>
                  <a:lnTo>
                    <a:pt x="2904" y="934"/>
                  </a:lnTo>
                  <a:lnTo>
                    <a:pt x="2926" y="906"/>
                  </a:lnTo>
                  <a:lnTo>
                    <a:pt x="2948" y="878"/>
                  </a:lnTo>
                  <a:lnTo>
                    <a:pt x="2968" y="850"/>
                  </a:lnTo>
                  <a:lnTo>
                    <a:pt x="2986" y="818"/>
                  </a:lnTo>
                  <a:lnTo>
                    <a:pt x="3000" y="786"/>
                  </a:lnTo>
                  <a:lnTo>
                    <a:pt x="3012" y="752"/>
                  </a:lnTo>
                  <a:lnTo>
                    <a:pt x="3022" y="718"/>
                  </a:lnTo>
                  <a:lnTo>
                    <a:pt x="3030" y="682"/>
                  </a:lnTo>
                  <a:lnTo>
                    <a:pt x="3034" y="648"/>
                  </a:lnTo>
                  <a:lnTo>
                    <a:pt x="3036" y="636"/>
                  </a:lnTo>
                  <a:lnTo>
                    <a:pt x="3040" y="624"/>
                  </a:lnTo>
                  <a:lnTo>
                    <a:pt x="3046" y="614"/>
                  </a:lnTo>
                  <a:lnTo>
                    <a:pt x="3052" y="604"/>
                  </a:lnTo>
                  <a:lnTo>
                    <a:pt x="3280" y="348"/>
                  </a:lnTo>
                  <a:lnTo>
                    <a:pt x="3508" y="90"/>
                  </a:lnTo>
                  <a:lnTo>
                    <a:pt x="3524" y="74"/>
                  </a:lnTo>
                  <a:lnTo>
                    <a:pt x="3540" y="60"/>
                  </a:lnTo>
                  <a:lnTo>
                    <a:pt x="3558" y="48"/>
                  </a:lnTo>
                  <a:lnTo>
                    <a:pt x="3576" y="36"/>
                  </a:lnTo>
                  <a:lnTo>
                    <a:pt x="3594" y="26"/>
                  </a:lnTo>
                  <a:lnTo>
                    <a:pt x="3614" y="18"/>
                  </a:lnTo>
                  <a:lnTo>
                    <a:pt x="3634" y="12"/>
                  </a:lnTo>
                  <a:lnTo>
                    <a:pt x="3656" y="6"/>
                  </a:lnTo>
                  <a:lnTo>
                    <a:pt x="3676" y="4"/>
                  </a:lnTo>
                  <a:lnTo>
                    <a:pt x="3698" y="2"/>
                  </a:lnTo>
                  <a:lnTo>
                    <a:pt x="3718" y="0"/>
                  </a:lnTo>
                  <a:lnTo>
                    <a:pt x="3740" y="2"/>
                  </a:lnTo>
                  <a:lnTo>
                    <a:pt x="3762" y="6"/>
                  </a:lnTo>
                  <a:lnTo>
                    <a:pt x="3782" y="10"/>
                  </a:lnTo>
                  <a:lnTo>
                    <a:pt x="3804" y="16"/>
                  </a:lnTo>
                  <a:lnTo>
                    <a:pt x="3824" y="24"/>
                  </a:lnTo>
                  <a:lnTo>
                    <a:pt x="3844" y="32"/>
                  </a:lnTo>
                  <a:lnTo>
                    <a:pt x="3862" y="44"/>
                  </a:lnTo>
                  <a:lnTo>
                    <a:pt x="3880" y="56"/>
                  </a:lnTo>
                  <a:lnTo>
                    <a:pt x="3896" y="68"/>
                  </a:lnTo>
                  <a:lnTo>
                    <a:pt x="3910" y="82"/>
                  </a:lnTo>
                  <a:lnTo>
                    <a:pt x="3924" y="98"/>
                  </a:lnTo>
                  <a:lnTo>
                    <a:pt x="3936" y="114"/>
                  </a:lnTo>
                  <a:lnTo>
                    <a:pt x="3948" y="132"/>
                  </a:lnTo>
                  <a:lnTo>
                    <a:pt x="3958" y="150"/>
                  </a:lnTo>
                  <a:lnTo>
                    <a:pt x="3966" y="170"/>
                  </a:lnTo>
                  <a:lnTo>
                    <a:pt x="3974" y="190"/>
                  </a:lnTo>
                  <a:lnTo>
                    <a:pt x="3978" y="210"/>
                  </a:lnTo>
                  <a:lnTo>
                    <a:pt x="3982" y="230"/>
                  </a:lnTo>
                  <a:lnTo>
                    <a:pt x="3984" y="252"/>
                  </a:lnTo>
                  <a:lnTo>
                    <a:pt x="3986" y="274"/>
                  </a:lnTo>
                  <a:lnTo>
                    <a:pt x="3984" y="298"/>
                  </a:lnTo>
                  <a:lnTo>
                    <a:pt x="3982" y="318"/>
                  </a:lnTo>
                  <a:lnTo>
                    <a:pt x="3978" y="338"/>
                  </a:lnTo>
                  <a:lnTo>
                    <a:pt x="3972" y="358"/>
                  </a:lnTo>
                  <a:lnTo>
                    <a:pt x="3966" y="378"/>
                  </a:lnTo>
                  <a:lnTo>
                    <a:pt x="3956" y="398"/>
                  </a:lnTo>
                  <a:lnTo>
                    <a:pt x="3946" y="416"/>
                  </a:lnTo>
                  <a:lnTo>
                    <a:pt x="3934" y="432"/>
                  </a:lnTo>
                  <a:lnTo>
                    <a:pt x="3920" y="450"/>
                  </a:lnTo>
                  <a:lnTo>
                    <a:pt x="3162" y="1320"/>
                  </a:lnTo>
                  <a:lnTo>
                    <a:pt x="3074" y="1422"/>
                  </a:lnTo>
                  <a:lnTo>
                    <a:pt x="2986" y="1522"/>
                  </a:lnTo>
                  <a:lnTo>
                    <a:pt x="2960" y="1548"/>
                  </a:lnTo>
                  <a:lnTo>
                    <a:pt x="2934" y="1574"/>
                  </a:lnTo>
                  <a:lnTo>
                    <a:pt x="2908" y="1596"/>
                  </a:lnTo>
                  <a:lnTo>
                    <a:pt x="2880" y="1618"/>
                  </a:lnTo>
                  <a:lnTo>
                    <a:pt x="2852" y="1638"/>
                  </a:lnTo>
                  <a:lnTo>
                    <a:pt x="2824" y="1654"/>
                  </a:lnTo>
                  <a:lnTo>
                    <a:pt x="2794" y="1672"/>
                  </a:lnTo>
                  <a:lnTo>
                    <a:pt x="2764" y="1686"/>
                  </a:lnTo>
                  <a:lnTo>
                    <a:pt x="2732" y="1698"/>
                  </a:lnTo>
                  <a:lnTo>
                    <a:pt x="2700" y="1710"/>
                  </a:lnTo>
                  <a:lnTo>
                    <a:pt x="2668" y="1718"/>
                  </a:lnTo>
                  <a:lnTo>
                    <a:pt x="2634" y="1726"/>
                  </a:lnTo>
                  <a:lnTo>
                    <a:pt x="2600" y="1732"/>
                  </a:lnTo>
                  <a:lnTo>
                    <a:pt x="2566" y="1736"/>
                  </a:lnTo>
                  <a:lnTo>
                    <a:pt x="2530" y="1740"/>
                  </a:lnTo>
                  <a:lnTo>
                    <a:pt x="2494" y="1740"/>
                  </a:lnTo>
                  <a:lnTo>
                    <a:pt x="1822" y="1740"/>
                  </a:lnTo>
                  <a:lnTo>
                    <a:pt x="1150" y="1738"/>
                  </a:lnTo>
                  <a:lnTo>
                    <a:pt x="1128" y="1740"/>
                  </a:lnTo>
                  <a:lnTo>
                    <a:pt x="1108" y="1746"/>
                  </a:lnTo>
                  <a:lnTo>
                    <a:pt x="1090" y="1756"/>
                  </a:lnTo>
                  <a:lnTo>
                    <a:pt x="1072" y="1770"/>
                  </a:lnTo>
                  <a:lnTo>
                    <a:pt x="970" y="1874"/>
                  </a:lnTo>
                  <a:lnTo>
                    <a:pt x="864" y="1980"/>
                  </a:lnTo>
                  <a:lnTo>
                    <a:pt x="0" y="1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srgbClr val="54585A"/>
                </a:solidFill>
                <a:effectLst/>
                <a:uLnTx/>
                <a:uFillTx/>
                <a:latin typeface="Arial" pitchFamily="34" charset="0"/>
                <a:ea typeface="ＭＳ Ｐゴシック" pitchFamily="34" charset="-128"/>
                <a:cs typeface="Arial" charset="0"/>
              </a:endParaRPr>
            </a:p>
          </p:txBody>
        </p:sp>
        <p:sp>
          <p:nvSpPr>
            <p:cNvPr id="46" name="Freeform 138">
              <a:extLst>
                <a:ext uri="{FF2B5EF4-FFF2-40B4-BE49-F238E27FC236}">
                  <a16:creationId xmlns:a16="http://schemas.microsoft.com/office/drawing/2014/main" id="{CCBB64E6-944B-6F2D-5496-806AF6F1E568}"/>
                </a:ext>
              </a:extLst>
            </p:cNvPr>
            <p:cNvSpPr>
              <a:spLocks/>
            </p:cNvSpPr>
            <p:nvPr/>
          </p:nvSpPr>
          <p:spPr bwMode="auto">
            <a:xfrm>
              <a:off x="11231075" y="-422704"/>
              <a:ext cx="1105798" cy="1083031"/>
            </a:xfrm>
            <a:custGeom>
              <a:avLst/>
              <a:gdLst>
                <a:gd name="T0" fmla="*/ 2147483647 w 1360"/>
                <a:gd name="T1" fmla="*/ 2147483647 h 1332"/>
                <a:gd name="T2" fmla="*/ 2147483647 w 1360"/>
                <a:gd name="T3" fmla="*/ 2147483647 h 1332"/>
                <a:gd name="T4" fmla="*/ 2147483647 w 1360"/>
                <a:gd name="T5" fmla="*/ 2147483647 h 1332"/>
                <a:gd name="T6" fmla="*/ 2147483647 w 1360"/>
                <a:gd name="T7" fmla="*/ 2147483647 h 1332"/>
                <a:gd name="T8" fmla="*/ 2147483647 w 1360"/>
                <a:gd name="T9" fmla="*/ 2147483647 h 1332"/>
                <a:gd name="T10" fmla="*/ 2147483647 w 1360"/>
                <a:gd name="T11" fmla="*/ 2147483647 h 1332"/>
                <a:gd name="T12" fmla="*/ 2147483647 w 1360"/>
                <a:gd name="T13" fmla="*/ 2147483647 h 1332"/>
                <a:gd name="T14" fmla="*/ 0 w 1360"/>
                <a:gd name="T15" fmla="*/ 2147483647 h 1332"/>
                <a:gd name="T16" fmla="*/ 2147483647 w 1360"/>
                <a:gd name="T17" fmla="*/ 2147483647 h 1332"/>
                <a:gd name="T18" fmla="*/ 2147483647 w 1360"/>
                <a:gd name="T19" fmla="*/ 2147483647 h 1332"/>
                <a:gd name="T20" fmla="*/ 2147483647 w 1360"/>
                <a:gd name="T21" fmla="*/ 2147483647 h 1332"/>
                <a:gd name="T22" fmla="*/ 2147483647 w 1360"/>
                <a:gd name="T23" fmla="*/ 2147483647 h 1332"/>
                <a:gd name="T24" fmla="*/ 2147483647 w 1360"/>
                <a:gd name="T25" fmla="*/ 2147483647 h 1332"/>
                <a:gd name="T26" fmla="*/ 2147483647 w 1360"/>
                <a:gd name="T27" fmla="*/ 2147483647 h 1332"/>
                <a:gd name="T28" fmla="*/ 2147483647 w 1360"/>
                <a:gd name="T29" fmla="*/ 2147483647 h 1332"/>
                <a:gd name="T30" fmla="*/ 2147483647 w 1360"/>
                <a:gd name="T31" fmla="*/ 2147483647 h 1332"/>
                <a:gd name="T32" fmla="*/ 2147483647 w 1360"/>
                <a:gd name="T33" fmla="*/ 2147483647 h 1332"/>
                <a:gd name="T34" fmla="*/ 2147483647 w 1360"/>
                <a:gd name="T35" fmla="*/ 2147483647 h 1332"/>
                <a:gd name="T36" fmla="*/ 2147483647 w 1360"/>
                <a:gd name="T37" fmla="*/ 2147483647 h 1332"/>
                <a:gd name="T38" fmla="*/ 2147483647 w 1360"/>
                <a:gd name="T39" fmla="*/ 2147483647 h 1332"/>
                <a:gd name="T40" fmla="*/ 2147483647 w 1360"/>
                <a:gd name="T41" fmla="*/ 2147483647 h 1332"/>
                <a:gd name="T42" fmla="*/ 2147483647 w 1360"/>
                <a:gd name="T43" fmla="*/ 0 h 1332"/>
                <a:gd name="T44" fmla="*/ 2147483647 w 1360"/>
                <a:gd name="T45" fmla="*/ 2147483647 h 1332"/>
                <a:gd name="T46" fmla="*/ 2147483647 w 1360"/>
                <a:gd name="T47" fmla="*/ 2147483647 h 1332"/>
                <a:gd name="T48" fmla="*/ 2147483647 w 1360"/>
                <a:gd name="T49" fmla="*/ 2147483647 h 1332"/>
                <a:gd name="T50" fmla="*/ 2147483647 w 1360"/>
                <a:gd name="T51" fmla="*/ 2147483647 h 1332"/>
                <a:gd name="T52" fmla="*/ 2147483647 w 1360"/>
                <a:gd name="T53" fmla="*/ 2147483647 h 1332"/>
                <a:gd name="T54" fmla="*/ 2147483647 w 1360"/>
                <a:gd name="T55" fmla="*/ 2147483647 h 1332"/>
                <a:gd name="T56" fmla="*/ 2147483647 w 1360"/>
                <a:gd name="T57" fmla="*/ 2147483647 h 1332"/>
                <a:gd name="T58" fmla="*/ 2147483647 w 1360"/>
                <a:gd name="T59" fmla="*/ 2147483647 h 1332"/>
                <a:gd name="T60" fmla="*/ 2147483647 w 1360"/>
                <a:gd name="T61" fmla="*/ 2147483647 h 1332"/>
                <a:gd name="T62" fmla="*/ 2147483647 w 1360"/>
                <a:gd name="T63" fmla="*/ 2147483647 h 1332"/>
                <a:gd name="T64" fmla="*/ 2147483647 w 1360"/>
                <a:gd name="T65" fmla="*/ 2147483647 h 1332"/>
                <a:gd name="T66" fmla="*/ 2147483647 w 1360"/>
                <a:gd name="T67" fmla="*/ 2147483647 h 1332"/>
                <a:gd name="T68" fmla="*/ 2147483647 w 1360"/>
                <a:gd name="T69" fmla="*/ 2147483647 h 1332"/>
                <a:gd name="T70" fmla="*/ 2147483647 w 1360"/>
                <a:gd name="T71" fmla="*/ 2147483647 h 1332"/>
                <a:gd name="T72" fmla="*/ 2147483647 w 1360"/>
                <a:gd name="T73" fmla="*/ 2147483647 h 1332"/>
                <a:gd name="T74" fmla="*/ 2147483647 w 1360"/>
                <a:gd name="T75" fmla="*/ 2147483647 h 1332"/>
                <a:gd name="T76" fmla="*/ 2147483647 w 1360"/>
                <a:gd name="T77" fmla="*/ 2147483647 h 1332"/>
                <a:gd name="T78" fmla="*/ 2147483647 w 1360"/>
                <a:gd name="T79" fmla="*/ 2147483647 h 1332"/>
                <a:gd name="T80" fmla="*/ 2147483647 w 1360"/>
                <a:gd name="T81" fmla="*/ 2147483647 h 1332"/>
                <a:gd name="T82" fmla="*/ 2147483647 w 1360"/>
                <a:gd name="T83" fmla="*/ 2147483647 h 1332"/>
                <a:gd name="T84" fmla="*/ 2147483647 w 1360"/>
                <a:gd name="T85" fmla="*/ 2147483647 h 1332"/>
                <a:gd name="T86" fmla="*/ 2147483647 w 1360"/>
                <a:gd name="T87" fmla="*/ 2147483647 h 1332"/>
                <a:gd name="T88" fmla="*/ 2147483647 w 1360"/>
                <a:gd name="T89" fmla="*/ 2147483647 h 1332"/>
                <a:gd name="T90" fmla="*/ 2147483647 w 1360"/>
                <a:gd name="T91" fmla="*/ 2147483647 h 1332"/>
                <a:gd name="T92" fmla="*/ 2147483647 w 1360"/>
                <a:gd name="T93" fmla="*/ 2147483647 h 1332"/>
                <a:gd name="T94" fmla="*/ 2147483647 w 1360"/>
                <a:gd name="T95" fmla="*/ 2147483647 h 1332"/>
                <a:gd name="T96" fmla="*/ 2147483647 w 1360"/>
                <a:gd name="T97" fmla="*/ 2147483647 h 1332"/>
                <a:gd name="T98" fmla="*/ 2147483647 w 1360"/>
                <a:gd name="T99" fmla="*/ 2147483647 h 1332"/>
                <a:gd name="T100" fmla="*/ 2147483647 w 1360"/>
                <a:gd name="T101" fmla="*/ 2147483647 h 1332"/>
                <a:gd name="T102" fmla="*/ 2147483647 w 1360"/>
                <a:gd name="T103" fmla="*/ 2147483647 h 1332"/>
                <a:gd name="T104" fmla="*/ 2147483647 w 1360"/>
                <a:gd name="T105" fmla="*/ 2147483647 h 1332"/>
                <a:gd name="T106" fmla="*/ 2147483647 w 1360"/>
                <a:gd name="T107" fmla="*/ 2147483647 h 1332"/>
                <a:gd name="T108" fmla="*/ 2147483647 w 1360"/>
                <a:gd name="T109" fmla="*/ 2147483647 h 1332"/>
                <a:gd name="T110" fmla="*/ 2147483647 w 1360"/>
                <a:gd name="T111" fmla="*/ 2147483647 h 1332"/>
                <a:gd name="T112" fmla="*/ 2147483647 w 1360"/>
                <a:gd name="T113" fmla="*/ 2147483647 h 1332"/>
                <a:gd name="T114" fmla="*/ 2147483647 w 1360"/>
                <a:gd name="T115" fmla="*/ 2147483647 h 1332"/>
                <a:gd name="T116" fmla="*/ 2147483647 w 1360"/>
                <a:gd name="T117" fmla="*/ 2147483647 h 1332"/>
                <a:gd name="T118" fmla="*/ 2147483647 w 1360"/>
                <a:gd name="T119" fmla="*/ 2147483647 h 1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60" h="1332">
                  <a:moveTo>
                    <a:pt x="486" y="860"/>
                  </a:moveTo>
                  <a:lnTo>
                    <a:pt x="486" y="860"/>
                  </a:lnTo>
                  <a:lnTo>
                    <a:pt x="256" y="860"/>
                  </a:lnTo>
                  <a:lnTo>
                    <a:pt x="216" y="860"/>
                  </a:lnTo>
                  <a:lnTo>
                    <a:pt x="176" y="860"/>
                  </a:lnTo>
                  <a:lnTo>
                    <a:pt x="158" y="856"/>
                  </a:lnTo>
                  <a:lnTo>
                    <a:pt x="140" y="852"/>
                  </a:lnTo>
                  <a:lnTo>
                    <a:pt x="122" y="846"/>
                  </a:lnTo>
                  <a:lnTo>
                    <a:pt x="104" y="838"/>
                  </a:lnTo>
                  <a:lnTo>
                    <a:pt x="88" y="830"/>
                  </a:lnTo>
                  <a:lnTo>
                    <a:pt x="74" y="818"/>
                  </a:lnTo>
                  <a:lnTo>
                    <a:pt x="60" y="806"/>
                  </a:lnTo>
                  <a:lnTo>
                    <a:pt x="48" y="794"/>
                  </a:lnTo>
                  <a:lnTo>
                    <a:pt x="36" y="780"/>
                  </a:lnTo>
                  <a:lnTo>
                    <a:pt x="26" y="764"/>
                  </a:lnTo>
                  <a:lnTo>
                    <a:pt x="18" y="748"/>
                  </a:lnTo>
                  <a:lnTo>
                    <a:pt x="10" y="732"/>
                  </a:lnTo>
                  <a:lnTo>
                    <a:pt x="4" y="714"/>
                  </a:lnTo>
                  <a:lnTo>
                    <a:pt x="2" y="696"/>
                  </a:lnTo>
                  <a:lnTo>
                    <a:pt x="0" y="678"/>
                  </a:lnTo>
                  <a:lnTo>
                    <a:pt x="0" y="660"/>
                  </a:lnTo>
                  <a:lnTo>
                    <a:pt x="2" y="640"/>
                  </a:lnTo>
                  <a:lnTo>
                    <a:pt x="4" y="620"/>
                  </a:lnTo>
                  <a:lnTo>
                    <a:pt x="10" y="602"/>
                  </a:lnTo>
                  <a:lnTo>
                    <a:pt x="18" y="586"/>
                  </a:lnTo>
                  <a:lnTo>
                    <a:pt x="26" y="570"/>
                  </a:lnTo>
                  <a:lnTo>
                    <a:pt x="34" y="554"/>
                  </a:lnTo>
                  <a:lnTo>
                    <a:pt x="46" y="540"/>
                  </a:lnTo>
                  <a:lnTo>
                    <a:pt x="58" y="526"/>
                  </a:lnTo>
                  <a:lnTo>
                    <a:pt x="72" y="514"/>
                  </a:lnTo>
                  <a:lnTo>
                    <a:pt x="86" y="504"/>
                  </a:lnTo>
                  <a:lnTo>
                    <a:pt x="102" y="496"/>
                  </a:lnTo>
                  <a:lnTo>
                    <a:pt x="118" y="488"/>
                  </a:lnTo>
                  <a:lnTo>
                    <a:pt x="134" y="482"/>
                  </a:lnTo>
                  <a:lnTo>
                    <a:pt x="152" y="476"/>
                  </a:lnTo>
                  <a:lnTo>
                    <a:pt x="172" y="474"/>
                  </a:lnTo>
                  <a:lnTo>
                    <a:pt x="190" y="472"/>
                  </a:lnTo>
                  <a:lnTo>
                    <a:pt x="446" y="472"/>
                  </a:lnTo>
                  <a:lnTo>
                    <a:pt x="488" y="470"/>
                  </a:lnTo>
                  <a:lnTo>
                    <a:pt x="490" y="430"/>
                  </a:lnTo>
                  <a:lnTo>
                    <a:pt x="490" y="310"/>
                  </a:lnTo>
                  <a:lnTo>
                    <a:pt x="490" y="190"/>
                  </a:lnTo>
                  <a:lnTo>
                    <a:pt x="492" y="170"/>
                  </a:lnTo>
                  <a:lnTo>
                    <a:pt x="494" y="150"/>
                  </a:lnTo>
                  <a:lnTo>
                    <a:pt x="500" y="132"/>
                  </a:lnTo>
                  <a:lnTo>
                    <a:pt x="506" y="114"/>
                  </a:lnTo>
                  <a:lnTo>
                    <a:pt x="514" y="98"/>
                  </a:lnTo>
                  <a:lnTo>
                    <a:pt x="524" y="82"/>
                  </a:lnTo>
                  <a:lnTo>
                    <a:pt x="536" y="68"/>
                  </a:lnTo>
                  <a:lnTo>
                    <a:pt x="548" y="56"/>
                  </a:lnTo>
                  <a:lnTo>
                    <a:pt x="560" y="42"/>
                  </a:lnTo>
                  <a:lnTo>
                    <a:pt x="576" y="32"/>
                  </a:lnTo>
                  <a:lnTo>
                    <a:pt x="592" y="22"/>
                  </a:lnTo>
                  <a:lnTo>
                    <a:pt x="608" y="16"/>
                  </a:lnTo>
                  <a:lnTo>
                    <a:pt x="626" y="8"/>
                  </a:lnTo>
                  <a:lnTo>
                    <a:pt x="644" y="4"/>
                  </a:lnTo>
                  <a:lnTo>
                    <a:pt x="662" y="2"/>
                  </a:lnTo>
                  <a:lnTo>
                    <a:pt x="682" y="0"/>
                  </a:lnTo>
                  <a:lnTo>
                    <a:pt x="702" y="2"/>
                  </a:lnTo>
                  <a:lnTo>
                    <a:pt x="722" y="4"/>
                  </a:lnTo>
                  <a:lnTo>
                    <a:pt x="740" y="8"/>
                  </a:lnTo>
                  <a:lnTo>
                    <a:pt x="758" y="14"/>
                  </a:lnTo>
                  <a:lnTo>
                    <a:pt x="774" y="22"/>
                  </a:lnTo>
                  <a:lnTo>
                    <a:pt x="790" y="32"/>
                  </a:lnTo>
                  <a:lnTo>
                    <a:pt x="806" y="42"/>
                  </a:lnTo>
                  <a:lnTo>
                    <a:pt x="818" y="54"/>
                  </a:lnTo>
                  <a:lnTo>
                    <a:pt x="832" y="66"/>
                  </a:lnTo>
                  <a:lnTo>
                    <a:pt x="842" y="80"/>
                  </a:lnTo>
                  <a:lnTo>
                    <a:pt x="852" y="96"/>
                  </a:lnTo>
                  <a:lnTo>
                    <a:pt x="860" y="112"/>
                  </a:lnTo>
                  <a:lnTo>
                    <a:pt x="868" y="130"/>
                  </a:lnTo>
                  <a:lnTo>
                    <a:pt x="872" y="148"/>
                  </a:lnTo>
                  <a:lnTo>
                    <a:pt x="876" y="168"/>
                  </a:lnTo>
                  <a:lnTo>
                    <a:pt x="876" y="186"/>
                  </a:lnTo>
                  <a:lnTo>
                    <a:pt x="878" y="296"/>
                  </a:lnTo>
                  <a:lnTo>
                    <a:pt x="878" y="406"/>
                  </a:lnTo>
                  <a:lnTo>
                    <a:pt x="878" y="470"/>
                  </a:lnTo>
                  <a:lnTo>
                    <a:pt x="918" y="472"/>
                  </a:lnTo>
                  <a:lnTo>
                    <a:pt x="1162" y="472"/>
                  </a:lnTo>
                  <a:lnTo>
                    <a:pt x="1182" y="474"/>
                  </a:lnTo>
                  <a:lnTo>
                    <a:pt x="1202" y="476"/>
                  </a:lnTo>
                  <a:lnTo>
                    <a:pt x="1222" y="482"/>
                  </a:lnTo>
                  <a:lnTo>
                    <a:pt x="1240" y="488"/>
                  </a:lnTo>
                  <a:lnTo>
                    <a:pt x="1256" y="496"/>
                  </a:lnTo>
                  <a:lnTo>
                    <a:pt x="1272" y="504"/>
                  </a:lnTo>
                  <a:lnTo>
                    <a:pt x="1288" y="516"/>
                  </a:lnTo>
                  <a:lnTo>
                    <a:pt x="1300" y="528"/>
                  </a:lnTo>
                  <a:lnTo>
                    <a:pt x="1314" y="540"/>
                  </a:lnTo>
                  <a:lnTo>
                    <a:pt x="1324" y="554"/>
                  </a:lnTo>
                  <a:lnTo>
                    <a:pt x="1334" y="570"/>
                  </a:lnTo>
                  <a:lnTo>
                    <a:pt x="1342" y="588"/>
                  </a:lnTo>
                  <a:lnTo>
                    <a:pt x="1350" y="604"/>
                  </a:lnTo>
                  <a:lnTo>
                    <a:pt x="1354" y="622"/>
                  </a:lnTo>
                  <a:lnTo>
                    <a:pt x="1358" y="642"/>
                  </a:lnTo>
                  <a:lnTo>
                    <a:pt x="1360" y="662"/>
                  </a:lnTo>
                  <a:lnTo>
                    <a:pt x="1358" y="682"/>
                  </a:lnTo>
                  <a:lnTo>
                    <a:pt x="1356" y="700"/>
                  </a:lnTo>
                  <a:lnTo>
                    <a:pt x="1352" y="718"/>
                  </a:lnTo>
                  <a:lnTo>
                    <a:pt x="1346" y="736"/>
                  </a:lnTo>
                  <a:lnTo>
                    <a:pt x="1340" y="752"/>
                  </a:lnTo>
                  <a:lnTo>
                    <a:pt x="1330" y="768"/>
                  </a:lnTo>
                  <a:lnTo>
                    <a:pt x="1320" y="784"/>
                  </a:lnTo>
                  <a:lnTo>
                    <a:pt x="1308" y="798"/>
                  </a:lnTo>
                  <a:lnTo>
                    <a:pt x="1296" y="810"/>
                  </a:lnTo>
                  <a:lnTo>
                    <a:pt x="1282" y="822"/>
                  </a:lnTo>
                  <a:lnTo>
                    <a:pt x="1266" y="832"/>
                  </a:lnTo>
                  <a:lnTo>
                    <a:pt x="1250" y="840"/>
                  </a:lnTo>
                  <a:lnTo>
                    <a:pt x="1232" y="848"/>
                  </a:lnTo>
                  <a:lnTo>
                    <a:pt x="1214" y="854"/>
                  </a:lnTo>
                  <a:lnTo>
                    <a:pt x="1194" y="858"/>
                  </a:lnTo>
                  <a:lnTo>
                    <a:pt x="1174" y="860"/>
                  </a:lnTo>
                  <a:lnTo>
                    <a:pt x="1114" y="860"/>
                  </a:lnTo>
                  <a:lnTo>
                    <a:pt x="1052" y="862"/>
                  </a:lnTo>
                  <a:lnTo>
                    <a:pt x="930" y="860"/>
                  </a:lnTo>
                  <a:lnTo>
                    <a:pt x="880" y="860"/>
                  </a:lnTo>
                  <a:lnTo>
                    <a:pt x="878" y="906"/>
                  </a:lnTo>
                  <a:lnTo>
                    <a:pt x="878" y="1024"/>
                  </a:lnTo>
                  <a:lnTo>
                    <a:pt x="878" y="1142"/>
                  </a:lnTo>
                  <a:lnTo>
                    <a:pt x="876" y="1160"/>
                  </a:lnTo>
                  <a:lnTo>
                    <a:pt x="874" y="1178"/>
                  </a:lnTo>
                  <a:lnTo>
                    <a:pt x="870" y="1196"/>
                  </a:lnTo>
                  <a:lnTo>
                    <a:pt x="864" y="1212"/>
                  </a:lnTo>
                  <a:lnTo>
                    <a:pt x="856" y="1228"/>
                  </a:lnTo>
                  <a:lnTo>
                    <a:pt x="848" y="1242"/>
                  </a:lnTo>
                  <a:lnTo>
                    <a:pt x="840" y="1256"/>
                  </a:lnTo>
                  <a:lnTo>
                    <a:pt x="828" y="1270"/>
                  </a:lnTo>
                  <a:lnTo>
                    <a:pt x="816" y="1280"/>
                  </a:lnTo>
                  <a:lnTo>
                    <a:pt x="804" y="1292"/>
                  </a:lnTo>
                  <a:lnTo>
                    <a:pt x="790" y="1302"/>
                  </a:lnTo>
                  <a:lnTo>
                    <a:pt x="776" y="1310"/>
                  </a:lnTo>
                  <a:lnTo>
                    <a:pt x="760" y="1318"/>
                  </a:lnTo>
                  <a:lnTo>
                    <a:pt x="744" y="1324"/>
                  </a:lnTo>
                  <a:lnTo>
                    <a:pt x="728" y="1328"/>
                  </a:lnTo>
                  <a:lnTo>
                    <a:pt x="710" y="1330"/>
                  </a:lnTo>
                  <a:lnTo>
                    <a:pt x="692" y="1332"/>
                  </a:lnTo>
                  <a:lnTo>
                    <a:pt x="674" y="1332"/>
                  </a:lnTo>
                  <a:lnTo>
                    <a:pt x="656" y="1330"/>
                  </a:lnTo>
                  <a:lnTo>
                    <a:pt x="638" y="1328"/>
                  </a:lnTo>
                  <a:lnTo>
                    <a:pt x="622" y="1322"/>
                  </a:lnTo>
                  <a:lnTo>
                    <a:pt x="606" y="1316"/>
                  </a:lnTo>
                  <a:lnTo>
                    <a:pt x="590" y="1310"/>
                  </a:lnTo>
                  <a:lnTo>
                    <a:pt x="576" y="1300"/>
                  </a:lnTo>
                  <a:lnTo>
                    <a:pt x="562" y="1290"/>
                  </a:lnTo>
                  <a:lnTo>
                    <a:pt x="550" y="1280"/>
                  </a:lnTo>
                  <a:lnTo>
                    <a:pt x="538" y="1268"/>
                  </a:lnTo>
                  <a:lnTo>
                    <a:pt x="528" y="1254"/>
                  </a:lnTo>
                  <a:lnTo>
                    <a:pt x="518" y="1240"/>
                  </a:lnTo>
                  <a:lnTo>
                    <a:pt x="510" y="1224"/>
                  </a:lnTo>
                  <a:lnTo>
                    <a:pt x="502" y="1208"/>
                  </a:lnTo>
                  <a:lnTo>
                    <a:pt x="496" y="1190"/>
                  </a:lnTo>
                  <a:lnTo>
                    <a:pt x="494" y="1174"/>
                  </a:lnTo>
                  <a:lnTo>
                    <a:pt x="492" y="1156"/>
                  </a:lnTo>
                  <a:lnTo>
                    <a:pt x="490" y="1122"/>
                  </a:lnTo>
                  <a:lnTo>
                    <a:pt x="490" y="874"/>
                  </a:lnTo>
                  <a:lnTo>
                    <a:pt x="486" y="8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srgbClr val="54585A"/>
                </a:solidFill>
                <a:effectLst/>
                <a:uLnTx/>
                <a:uFillTx/>
                <a:latin typeface="Arial" pitchFamily="34" charset="0"/>
                <a:ea typeface="ＭＳ Ｐゴシック" pitchFamily="34" charset="-128"/>
                <a:cs typeface="Arial" charset="0"/>
              </a:endParaRPr>
            </a:p>
          </p:txBody>
        </p:sp>
        <p:sp>
          <p:nvSpPr>
            <p:cNvPr id="47" name="Freeform 139">
              <a:extLst>
                <a:ext uri="{FF2B5EF4-FFF2-40B4-BE49-F238E27FC236}">
                  <a16:creationId xmlns:a16="http://schemas.microsoft.com/office/drawing/2014/main" id="{783FE65F-E889-808E-8891-0D6143FD335D}"/>
                </a:ext>
              </a:extLst>
            </p:cNvPr>
            <p:cNvSpPr>
              <a:spLocks/>
            </p:cNvSpPr>
            <p:nvPr/>
          </p:nvSpPr>
          <p:spPr bwMode="auto">
            <a:xfrm>
              <a:off x="10531820" y="-873154"/>
              <a:ext cx="808208" cy="809834"/>
            </a:xfrm>
            <a:custGeom>
              <a:avLst/>
              <a:gdLst>
                <a:gd name="T0" fmla="*/ 2147483647 w 994"/>
                <a:gd name="T1" fmla="*/ 2147483647 h 996"/>
                <a:gd name="T2" fmla="*/ 2147483647 w 994"/>
                <a:gd name="T3" fmla="*/ 2147483647 h 996"/>
                <a:gd name="T4" fmla="*/ 2147483647 w 994"/>
                <a:gd name="T5" fmla="*/ 2147483647 h 996"/>
                <a:gd name="T6" fmla="*/ 2147483647 w 994"/>
                <a:gd name="T7" fmla="*/ 2147483647 h 996"/>
                <a:gd name="T8" fmla="*/ 2147483647 w 994"/>
                <a:gd name="T9" fmla="*/ 2147483647 h 996"/>
                <a:gd name="T10" fmla="*/ 2147483647 w 994"/>
                <a:gd name="T11" fmla="*/ 2147483647 h 996"/>
                <a:gd name="T12" fmla="*/ 2147483647 w 994"/>
                <a:gd name="T13" fmla="*/ 2147483647 h 996"/>
                <a:gd name="T14" fmla="*/ 2147483647 w 994"/>
                <a:gd name="T15" fmla="*/ 2147483647 h 996"/>
                <a:gd name="T16" fmla="*/ 2147483647 w 994"/>
                <a:gd name="T17" fmla="*/ 2147483647 h 996"/>
                <a:gd name="T18" fmla="*/ 2147483647 w 994"/>
                <a:gd name="T19" fmla="*/ 2147483647 h 996"/>
                <a:gd name="T20" fmla="*/ 2147483647 w 994"/>
                <a:gd name="T21" fmla="*/ 2147483647 h 996"/>
                <a:gd name="T22" fmla="*/ 2147483647 w 994"/>
                <a:gd name="T23" fmla="*/ 2147483647 h 996"/>
                <a:gd name="T24" fmla="*/ 2147483647 w 994"/>
                <a:gd name="T25" fmla="*/ 2147483647 h 996"/>
                <a:gd name="T26" fmla="*/ 2147483647 w 994"/>
                <a:gd name="T27" fmla="*/ 2147483647 h 996"/>
                <a:gd name="T28" fmla="*/ 2147483647 w 994"/>
                <a:gd name="T29" fmla="*/ 2147483647 h 996"/>
                <a:gd name="T30" fmla="*/ 2147483647 w 994"/>
                <a:gd name="T31" fmla="*/ 2147483647 h 996"/>
                <a:gd name="T32" fmla="*/ 2147483647 w 994"/>
                <a:gd name="T33" fmla="*/ 2147483647 h 996"/>
                <a:gd name="T34" fmla="*/ 2147483647 w 994"/>
                <a:gd name="T35" fmla="*/ 2147483647 h 996"/>
                <a:gd name="T36" fmla="*/ 2147483647 w 994"/>
                <a:gd name="T37" fmla="*/ 2147483647 h 996"/>
                <a:gd name="T38" fmla="*/ 2147483647 w 994"/>
                <a:gd name="T39" fmla="*/ 2147483647 h 996"/>
                <a:gd name="T40" fmla="*/ 2147483647 w 994"/>
                <a:gd name="T41" fmla="*/ 2147483647 h 996"/>
                <a:gd name="T42" fmla="*/ 2147483647 w 994"/>
                <a:gd name="T43" fmla="*/ 2147483647 h 996"/>
                <a:gd name="T44" fmla="*/ 2147483647 w 994"/>
                <a:gd name="T45" fmla="*/ 2147483647 h 996"/>
                <a:gd name="T46" fmla="*/ 2147483647 w 994"/>
                <a:gd name="T47" fmla="*/ 2147483647 h 996"/>
                <a:gd name="T48" fmla="*/ 2147483647 w 994"/>
                <a:gd name="T49" fmla="*/ 2147483647 h 996"/>
                <a:gd name="T50" fmla="*/ 2147483647 w 994"/>
                <a:gd name="T51" fmla="*/ 2147483647 h 996"/>
                <a:gd name="T52" fmla="*/ 2147483647 w 994"/>
                <a:gd name="T53" fmla="*/ 2147483647 h 996"/>
                <a:gd name="T54" fmla="*/ 2147483647 w 994"/>
                <a:gd name="T55" fmla="*/ 2147483647 h 996"/>
                <a:gd name="T56" fmla="*/ 2147483647 w 994"/>
                <a:gd name="T57" fmla="*/ 2147483647 h 996"/>
                <a:gd name="T58" fmla="*/ 2147483647 w 994"/>
                <a:gd name="T59" fmla="*/ 2147483647 h 996"/>
                <a:gd name="T60" fmla="*/ 2147483647 w 994"/>
                <a:gd name="T61" fmla="*/ 2147483647 h 996"/>
                <a:gd name="T62" fmla="*/ 2147483647 w 994"/>
                <a:gd name="T63" fmla="*/ 2147483647 h 996"/>
                <a:gd name="T64" fmla="*/ 2147483647 w 994"/>
                <a:gd name="T65" fmla="*/ 2147483647 h 996"/>
                <a:gd name="T66" fmla="*/ 2147483647 w 994"/>
                <a:gd name="T67" fmla="*/ 2147483647 h 996"/>
                <a:gd name="T68" fmla="*/ 2147483647 w 994"/>
                <a:gd name="T69" fmla="*/ 2147483647 h 996"/>
                <a:gd name="T70" fmla="*/ 2147483647 w 994"/>
                <a:gd name="T71" fmla="*/ 2147483647 h 996"/>
                <a:gd name="T72" fmla="*/ 2147483647 w 994"/>
                <a:gd name="T73" fmla="*/ 2147483647 h 996"/>
                <a:gd name="T74" fmla="*/ 2147483647 w 994"/>
                <a:gd name="T75" fmla="*/ 2147483647 h 996"/>
                <a:gd name="T76" fmla="*/ 2147483647 w 994"/>
                <a:gd name="T77" fmla="*/ 2147483647 h 996"/>
                <a:gd name="T78" fmla="*/ 0 w 994"/>
                <a:gd name="T79" fmla="*/ 2147483647 h 996"/>
                <a:gd name="T80" fmla="*/ 2147483647 w 994"/>
                <a:gd name="T81" fmla="*/ 2147483647 h 996"/>
                <a:gd name="T82" fmla="*/ 2147483647 w 994"/>
                <a:gd name="T83" fmla="*/ 2147483647 h 996"/>
                <a:gd name="T84" fmla="*/ 2147483647 w 994"/>
                <a:gd name="T85" fmla="*/ 2147483647 h 996"/>
                <a:gd name="T86" fmla="*/ 2147483647 w 994"/>
                <a:gd name="T87" fmla="*/ 2147483647 h 996"/>
                <a:gd name="T88" fmla="*/ 2147483647 w 994"/>
                <a:gd name="T89" fmla="*/ 2147483647 h 996"/>
                <a:gd name="T90" fmla="*/ 2147483647 w 994"/>
                <a:gd name="T91" fmla="*/ 2147483647 h 9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94" h="996">
                  <a:moveTo>
                    <a:pt x="352" y="354"/>
                  </a:moveTo>
                  <a:lnTo>
                    <a:pt x="352" y="354"/>
                  </a:lnTo>
                  <a:lnTo>
                    <a:pt x="352" y="246"/>
                  </a:lnTo>
                  <a:lnTo>
                    <a:pt x="354" y="142"/>
                  </a:lnTo>
                  <a:lnTo>
                    <a:pt x="354" y="128"/>
                  </a:lnTo>
                  <a:lnTo>
                    <a:pt x="356" y="114"/>
                  </a:lnTo>
                  <a:lnTo>
                    <a:pt x="364" y="90"/>
                  </a:lnTo>
                  <a:lnTo>
                    <a:pt x="374" y="68"/>
                  </a:lnTo>
                  <a:lnTo>
                    <a:pt x="390" y="46"/>
                  </a:lnTo>
                  <a:lnTo>
                    <a:pt x="408" y="30"/>
                  </a:lnTo>
                  <a:lnTo>
                    <a:pt x="430" y="16"/>
                  </a:lnTo>
                  <a:lnTo>
                    <a:pt x="454" y="6"/>
                  </a:lnTo>
                  <a:lnTo>
                    <a:pt x="466" y="4"/>
                  </a:lnTo>
                  <a:lnTo>
                    <a:pt x="480" y="2"/>
                  </a:lnTo>
                  <a:lnTo>
                    <a:pt x="506" y="0"/>
                  </a:lnTo>
                  <a:lnTo>
                    <a:pt x="532" y="4"/>
                  </a:lnTo>
                  <a:lnTo>
                    <a:pt x="556" y="12"/>
                  </a:lnTo>
                  <a:lnTo>
                    <a:pt x="576" y="24"/>
                  </a:lnTo>
                  <a:lnTo>
                    <a:pt x="596" y="40"/>
                  </a:lnTo>
                  <a:lnTo>
                    <a:pt x="612" y="58"/>
                  </a:lnTo>
                  <a:lnTo>
                    <a:pt x="626" y="80"/>
                  </a:lnTo>
                  <a:lnTo>
                    <a:pt x="634" y="106"/>
                  </a:lnTo>
                  <a:lnTo>
                    <a:pt x="638" y="128"/>
                  </a:lnTo>
                  <a:lnTo>
                    <a:pt x="640" y="152"/>
                  </a:lnTo>
                  <a:lnTo>
                    <a:pt x="640" y="354"/>
                  </a:lnTo>
                  <a:lnTo>
                    <a:pt x="744" y="354"/>
                  </a:lnTo>
                  <a:lnTo>
                    <a:pt x="800" y="354"/>
                  </a:lnTo>
                  <a:lnTo>
                    <a:pt x="856" y="354"/>
                  </a:lnTo>
                  <a:lnTo>
                    <a:pt x="870" y="356"/>
                  </a:lnTo>
                  <a:lnTo>
                    <a:pt x="884" y="358"/>
                  </a:lnTo>
                  <a:lnTo>
                    <a:pt x="908" y="366"/>
                  </a:lnTo>
                  <a:lnTo>
                    <a:pt x="932" y="378"/>
                  </a:lnTo>
                  <a:lnTo>
                    <a:pt x="950" y="392"/>
                  </a:lnTo>
                  <a:lnTo>
                    <a:pt x="968" y="412"/>
                  </a:lnTo>
                  <a:lnTo>
                    <a:pt x="980" y="434"/>
                  </a:lnTo>
                  <a:lnTo>
                    <a:pt x="986" y="446"/>
                  </a:lnTo>
                  <a:lnTo>
                    <a:pt x="990" y="458"/>
                  </a:lnTo>
                  <a:lnTo>
                    <a:pt x="992" y="470"/>
                  </a:lnTo>
                  <a:lnTo>
                    <a:pt x="994" y="484"/>
                  </a:lnTo>
                  <a:lnTo>
                    <a:pt x="994" y="498"/>
                  </a:lnTo>
                  <a:lnTo>
                    <a:pt x="994" y="512"/>
                  </a:lnTo>
                  <a:lnTo>
                    <a:pt x="992" y="526"/>
                  </a:lnTo>
                  <a:lnTo>
                    <a:pt x="988" y="540"/>
                  </a:lnTo>
                  <a:lnTo>
                    <a:pt x="984" y="552"/>
                  </a:lnTo>
                  <a:lnTo>
                    <a:pt x="978" y="564"/>
                  </a:lnTo>
                  <a:lnTo>
                    <a:pt x="972" y="576"/>
                  </a:lnTo>
                  <a:lnTo>
                    <a:pt x="964" y="586"/>
                  </a:lnTo>
                  <a:lnTo>
                    <a:pt x="956" y="596"/>
                  </a:lnTo>
                  <a:lnTo>
                    <a:pt x="946" y="604"/>
                  </a:lnTo>
                  <a:lnTo>
                    <a:pt x="936" y="612"/>
                  </a:lnTo>
                  <a:lnTo>
                    <a:pt x="926" y="620"/>
                  </a:lnTo>
                  <a:lnTo>
                    <a:pt x="914" y="626"/>
                  </a:lnTo>
                  <a:lnTo>
                    <a:pt x="902" y="630"/>
                  </a:lnTo>
                  <a:lnTo>
                    <a:pt x="888" y="634"/>
                  </a:lnTo>
                  <a:lnTo>
                    <a:pt x="874" y="636"/>
                  </a:lnTo>
                  <a:lnTo>
                    <a:pt x="830" y="640"/>
                  </a:lnTo>
                  <a:lnTo>
                    <a:pt x="788" y="640"/>
                  </a:lnTo>
                  <a:lnTo>
                    <a:pt x="702" y="640"/>
                  </a:lnTo>
                  <a:lnTo>
                    <a:pt x="640" y="640"/>
                  </a:lnTo>
                  <a:lnTo>
                    <a:pt x="640" y="682"/>
                  </a:lnTo>
                  <a:lnTo>
                    <a:pt x="640" y="770"/>
                  </a:lnTo>
                  <a:lnTo>
                    <a:pt x="640" y="858"/>
                  </a:lnTo>
                  <a:lnTo>
                    <a:pt x="640" y="872"/>
                  </a:lnTo>
                  <a:lnTo>
                    <a:pt x="636" y="884"/>
                  </a:lnTo>
                  <a:lnTo>
                    <a:pt x="634" y="898"/>
                  </a:lnTo>
                  <a:lnTo>
                    <a:pt x="628" y="910"/>
                  </a:lnTo>
                  <a:lnTo>
                    <a:pt x="616" y="932"/>
                  </a:lnTo>
                  <a:lnTo>
                    <a:pt x="600" y="952"/>
                  </a:lnTo>
                  <a:lnTo>
                    <a:pt x="582" y="968"/>
                  </a:lnTo>
                  <a:lnTo>
                    <a:pt x="560" y="982"/>
                  </a:lnTo>
                  <a:lnTo>
                    <a:pt x="548" y="986"/>
                  </a:lnTo>
                  <a:lnTo>
                    <a:pt x="536" y="990"/>
                  </a:lnTo>
                  <a:lnTo>
                    <a:pt x="522" y="994"/>
                  </a:lnTo>
                  <a:lnTo>
                    <a:pt x="510" y="994"/>
                  </a:lnTo>
                  <a:lnTo>
                    <a:pt x="496" y="996"/>
                  </a:lnTo>
                  <a:lnTo>
                    <a:pt x="482" y="994"/>
                  </a:lnTo>
                  <a:lnTo>
                    <a:pt x="456" y="990"/>
                  </a:lnTo>
                  <a:lnTo>
                    <a:pt x="432" y="980"/>
                  </a:lnTo>
                  <a:lnTo>
                    <a:pt x="412" y="966"/>
                  </a:lnTo>
                  <a:lnTo>
                    <a:pt x="392" y="950"/>
                  </a:lnTo>
                  <a:lnTo>
                    <a:pt x="378" y="930"/>
                  </a:lnTo>
                  <a:lnTo>
                    <a:pt x="372" y="918"/>
                  </a:lnTo>
                  <a:lnTo>
                    <a:pt x="366" y="906"/>
                  </a:lnTo>
                  <a:lnTo>
                    <a:pt x="362" y="894"/>
                  </a:lnTo>
                  <a:lnTo>
                    <a:pt x="360" y="880"/>
                  </a:lnTo>
                  <a:lnTo>
                    <a:pt x="356" y="856"/>
                  </a:lnTo>
                  <a:lnTo>
                    <a:pt x="354" y="830"/>
                  </a:lnTo>
                  <a:lnTo>
                    <a:pt x="354" y="780"/>
                  </a:lnTo>
                  <a:lnTo>
                    <a:pt x="354" y="642"/>
                  </a:lnTo>
                  <a:lnTo>
                    <a:pt x="154" y="642"/>
                  </a:lnTo>
                  <a:lnTo>
                    <a:pt x="128" y="640"/>
                  </a:lnTo>
                  <a:lnTo>
                    <a:pt x="102" y="634"/>
                  </a:lnTo>
                  <a:lnTo>
                    <a:pt x="80" y="626"/>
                  </a:lnTo>
                  <a:lnTo>
                    <a:pt x="60" y="614"/>
                  </a:lnTo>
                  <a:lnTo>
                    <a:pt x="42" y="600"/>
                  </a:lnTo>
                  <a:lnTo>
                    <a:pt x="28" y="582"/>
                  </a:lnTo>
                  <a:lnTo>
                    <a:pt x="16" y="560"/>
                  </a:lnTo>
                  <a:lnTo>
                    <a:pt x="6" y="538"/>
                  </a:lnTo>
                  <a:lnTo>
                    <a:pt x="2" y="522"/>
                  </a:lnTo>
                  <a:lnTo>
                    <a:pt x="0" y="504"/>
                  </a:lnTo>
                  <a:lnTo>
                    <a:pt x="0" y="488"/>
                  </a:lnTo>
                  <a:lnTo>
                    <a:pt x="2" y="472"/>
                  </a:lnTo>
                  <a:lnTo>
                    <a:pt x="6" y="456"/>
                  </a:lnTo>
                  <a:lnTo>
                    <a:pt x="12" y="442"/>
                  </a:lnTo>
                  <a:lnTo>
                    <a:pt x="18" y="428"/>
                  </a:lnTo>
                  <a:lnTo>
                    <a:pt x="26" y="414"/>
                  </a:lnTo>
                  <a:lnTo>
                    <a:pt x="36" y="402"/>
                  </a:lnTo>
                  <a:lnTo>
                    <a:pt x="48" y="390"/>
                  </a:lnTo>
                  <a:lnTo>
                    <a:pt x="60" y="380"/>
                  </a:lnTo>
                  <a:lnTo>
                    <a:pt x="74" y="372"/>
                  </a:lnTo>
                  <a:lnTo>
                    <a:pt x="88" y="366"/>
                  </a:lnTo>
                  <a:lnTo>
                    <a:pt x="104" y="360"/>
                  </a:lnTo>
                  <a:lnTo>
                    <a:pt x="120" y="356"/>
                  </a:lnTo>
                  <a:lnTo>
                    <a:pt x="136" y="356"/>
                  </a:lnTo>
                  <a:lnTo>
                    <a:pt x="222" y="354"/>
                  </a:lnTo>
                  <a:lnTo>
                    <a:pt x="308" y="354"/>
                  </a:lnTo>
                  <a:lnTo>
                    <a:pt x="352"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srgbClr val="54585A"/>
                </a:solidFill>
                <a:effectLst/>
                <a:uLnTx/>
                <a:uFillTx/>
                <a:latin typeface="Arial" pitchFamily="34" charset="0"/>
                <a:ea typeface="ＭＳ Ｐゴシック" pitchFamily="34" charset="-128"/>
                <a:cs typeface="Arial" charset="0"/>
              </a:endParaRPr>
            </a:p>
          </p:txBody>
        </p:sp>
        <p:sp>
          <p:nvSpPr>
            <p:cNvPr id="48" name="Freeform 140">
              <a:extLst>
                <a:ext uri="{FF2B5EF4-FFF2-40B4-BE49-F238E27FC236}">
                  <a16:creationId xmlns:a16="http://schemas.microsoft.com/office/drawing/2014/main" id="{2D46F240-394C-6684-26A6-9FFB981CFEC1}"/>
                </a:ext>
              </a:extLst>
            </p:cNvPr>
            <p:cNvSpPr>
              <a:spLocks/>
            </p:cNvSpPr>
            <p:nvPr/>
          </p:nvSpPr>
          <p:spPr bwMode="auto">
            <a:xfrm>
              <a:off x="11941712" y="-1065042"/>
              <a:ext cx="696002" cy="696002"/>
            </a:xfrm>
            <a:custGeom>
              <a:avLst/>
              <a:gdLst>
                <a:gd name="T0" fmla="*/ 2147483647 w 856"/>
                <a:gd name="T1" fmla="*/ 2147483647 h 856"/>
                <a:gd name="T2" fmla="*/ 2147483647 w 856"/>
                <a:gd name="T3" fmla="*/ 2147483647 h 856"/>
                <a:gd name="T4" fmla="*/ 2147483647 w 856"/>
                <a:gd name="T5" fmla="*/ 2147483647 h 856"/>
                <a:gd name="T6" fmla="*/ 2147483647 w 856"/>
                <a:gd name="T7" fmla="*/ 2147483647 h 856"/>
                <a:gd name="T8" fmla="*/ 2147483647 w 856"/>
                <a:gd name="T9" fmla="*/ 2147483647 h 856"/>
                <a:gd name="T10" fmla="*/ 2147483647 w 856"/>
                <a:gd name="T11" fmla="*/ 2147483647 h 856"/>
                <a:gd name="T12" fmla="*/ 2147483647 w 856"/>
                <a:gd name="T13" fmla="*/ 2147483647 h 856"/>
                <a:gd name="T14" fmla="*/ 0 w 856"/>
                <a:gd name="T15" fmla="*/ 2147483647 h 856"/>
                <a:gd name="T16" fmla="*/ 2147483647 w 856"/>
                <a:gd name="T17" fmla="*/ 2147483647 h 856"/>
                <a:gd name="T18" fmla="*/ 2147483647 w 856"/>
                <a:gd name="T19" fmla="*/ 2147483647 h 856"/>
                <a:gd name="T20" fmla="*/ 2147483647 w 856"/>
                <a:gd name="T21" fmla="*/ 2147483647 h 856"/>
                <a:gd name="T22" fmla="*/ 2147483647 w 856"/>
                <a:gd name="T23" fmla="*/ 2147483647 h 856"/>
                <a:gd name="T24" fmla="*/ 2147483647 w 856"/>
                <a:gd name="T25" fmla="*/ 2147483647 h 856"/>
                <a:gd name="T26" fmla="*/ 2147483647 w 856"/>
                <a:gd name="T27" fmla="*/ 2147483647 h 856"/>
                <a:gd name="T28" fmla="*/ 2147483647 w 856"/>
                <a:gd name="T29" fmla="*/ 2147483647 h 856"/>
                <a:gd name="T30" fmla="*/ 2147483647 w 856"/>
                <a:gd name="T31" fmla="*/ 2147483647 h 856"/>
                <a:gd name="T32" fmla="*/ 2147483647 w 856"/>
                <a:gd name="T33" fmla="*/ 2147483647 h 856"/>
                <a:gd name="T34" fmla="*/ 2147483647 w 856"/>
                <a:gd name="T35" fmla="*/ 2147483647 h 856"/>
                <a:gd name="T36" fmla="*/ 2147483647 w 856"/>
                <a:gd name="T37" fmla="*/ 2147483647 h 856"/>
                <a:gd name="T38" fmla="*/ 2147483647 w 856"/>
                <a:gd name="T39" fmla="*/ 2147483647 h 856"/>
                <a:gd name="T40" fmla="*/ 2147483647 w 856"/>
                <a:gd name="T41" fmla="*/ 2147483647 h 856"/>
                <a:gd name="T42" fmla="*/ 2147483647 w 856"/>
                <a:gd name="T43" fmla="*/ 2147483647 h 856"/>
                <a:gd name="T44" fmla="*/ 2147483647 w 856"/>
                <a:gd name="T45" fmla="*/ 0 h 856"/>
                <a:gd name="T46" fmla="*/ 2147483647 w 856"/>
                <a:gd name="T47" fmla="*/ 0 h 856"/>
                <a:gd name="T48" fmla="*/ 2147483647 w 856"/>
                <a:gd name="T49" fmla="*/ 2147483647 h 856"/>
                <a:gd name="T50" fmla="*/ 2147483647 w 856"/>
                <a:gd name="T51" fmla="*/ 2147483647 h 856"/>
                <a:gd name="T52" fmla="*/ 2147483647 w 856"/>
                <a:gd name="T53" fmla="*/ 2147483647 h 856"/>
                <a:gd name="T54" fmla="*/ 2147483647 w 856"/>
                <a:gd name="T55" fmla="*/ 2147483647 h 856"/>
                <a:gd name="T56" fmla="*/ 2147483647 w 856"/>
                <a:gd name="T57" fmla="*/ 2147483647 h 856"/>
                <a:gd name="T58" fmla="*/ 2147483647 w 856"/>
                <a:gd name="T59" fmla="*/ 2147483647 h 856"/>
                <a:gd name="T60" fmla="*/ 2147483647 w 856"/>
                <a:gd name="T61" fmla="*/ 2147483647 h 856"/>
                <a:gd name="T62" fmla="*/ 2147483647 w 856"/>
                <a:gd name="T63" fmla="*/ 2147483647 h 856"/>
                <a:gd name="T64" fmla="*/ 2147483647 w 856"/>
                <a:gd name="T65" fmla="*/ 2147483647 h 856"/>
                <a:gd name="T66" fmla="*/ 2147483647 w 856"/>
                <a:gd name="T67" fmla="*/ 2147483647 h 856"/>
                <a:gd name="T68" fmla="*/ 2147483647 w 856"/>
                <a:gd name="T69" fmla="*/ 2147483647 h 856"/>
                <a:gd name="T70" fmla="*/ 2147483647 w 856"/>
                <a:gd name="T71" fmla="*/ 2147483647 h 856"/>
                <a:gd name="T72" fmla="*/ 2147483647 w 856"/>
                <a:gd name="T73" fmla="*/ 2147483647 h 856"/>
                <a:gd name="T74" fmla="*/ 2147483647 w 856"/>
                <a:gd name="T75" fmla="*/ 2147483647 h 856"/>
                <a:gd name="T76" fmla="*/ 2147483647 w 856"/>
                <a:gd name="T77" fmla="*/ 2147483647 h 856"/>
                <a:gd name="T78" fmla="*/ 2147483647 w 856"/>
                <a:gd name="T79" fmla="*/ 2147483647 h 856"/>
                <a:gd name="T80" fmla="*/ 2147483647 w 856"/>
                <a:gd name="T81" fmla="*/ 2147483647 h 856"/>
                <a:gd name="T82" fmla="*/ 2147483647 w 856"/>
                <a:gd name="T83" fmla="*/ 2147483647 h 856"/>
                <a:gd name="T84" fmla="*/ 2147483647 w 856"/>
                <a:gd name="T85" fmla="*/ 2147483647 h 856"/>
                <a:gd name="T86" fmla="*/ 2147483647 w 856"/>
                <a:gd name="T87" fmla="*/ 2147483647 h 856"/>
                <a:gd name="T88" fmla="*/ 2147483647 w 856"/>
                <a:gd name="T89" fmla="*/ 2147483647 h 856"/>
                <a:gd name="T90" fmla="*/ 2147483647 w 856"/>
                <a:gd name="T91" fmla="*/ 2147483647 h 856"/>
                <a:gd name="T92" fmla="*/ 2147483647 w 856"/>
                <a:gd name="T93" fmla="*/ 2147483647 h 856"/>
                <a:gd name="T94" fmla="*/ 2147483647 w 856"/>
                <a:gd name="T95" fmla="*/ 2147483647 h 856"/>
                <a:gd name="T96" fmla="*/ 2147483647 w 856"/>
                <a:gd name="T97" fmla="*/ 2147483647 h 856"/>
                <a:gd name="T98" fmla="*/ 2147483647 w 856"/>
                <a:gd name="T99" fmla="*/ 2147483647 h 856"/>
                <a:gd name="T100" fmla="*/ 2147483647 w 856"/>
                <a:gd name="T101" fmla="*/ 2147483647 h 856"/>
                <a:gd name="T102" fmla="*/ 2147483647 w 856"/>
                <a:gd name="T103" fmla="*/ 2147483647 h 856"/>
                <a:gd name="T104" fmla="*/ 2147483647 w 856"/>
                <a:gd name="T105" fmla="*/ 2147483647 h 856"/>
                <a:gd name="T106" fmla="*/ 2147483647 w 856"/>
                <a:gd name="T107" fmla="*/ 2147483647 h 856"/>
                <a:gd name="T108" fmla="*/ 2147483647 w 856"/>
                <a:gd name="T109" fmla="*/ 2147483647 h 856"/>
                <a:gd name="T110" fmla="*/ 2147483647 w 856"/>
                <a:gd name="T111" fmla="*/ 2147483647 h 856"/>
                <a:gd name="T112" fmla="*/ 2147483647 w 856"/>
                <a:gd name="T113" fmla="*/ 2147483647 h 856"/>
                <a:gd name="T114" fmla="*/ 2147483647 w 856"/>
                <a:gd name="T115" fmla="*/ 2147483647 h 856"/>
                <a:gd name="T116" fmla="*/ 2147483647 w 856"/>
                <a:gd name="T117" fmla="*/ 2147483647 h 856"/>
                <a:gd name="T118" fmla="*/ 2147483647 w 856"/>
                <a:gd name="T119" fmla="*/ 2147483647 h 856"/>
                <a:gd name="T120" fmla="*/ 2147483647 w 856"/>
                <a:gd name="T121" fmla="*/ 2147483647 h 856"/>
                <a:gd name="T122" fmla="*/ 2147483647 w 856"/>
                <a:gd name="T123" fmla="*/ 2147483647 h 8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56" h="856">
                  <a:moveTo>
                    <a:pt x="306" y="552"/>
                  </a:moveTo>
                  <a:lnTo>
                    <a:pt x="306" y="552"/>
                  </a:lnTo>
                  <a:lnTo>
                    <a:pt x="212" y="552"/>
                  </a:lnTo>
                  <a:lnTo>
                    <a:pt x="122" y="550"/>
                  </a:lnTo>
                  <a:lnTo>
                    <a:pt x="102" y="548"/>
                  </a:lnTo>
                  <a:lnTo>
                    <a:pt x="82" y="544"/>
                  </a:lnTo>
                  <a:lnTo>
                    <a:pt x="64" y="536"/>
                  </a:lnTo>
                  <a:lnTo>
                    <a:pt x="48" y="526"/>
                  </a:lnTo>
                  <a:lnTo>
                    <a:pt x="34" y="512"/>
                  </a:lnTo>
                  <a:lnTo>
                    <a:pt x="22" y="498"/>
                  </a:lnTo>
                  <a:lnTo>
                    <a:pt x="14" y="480"/>
                  </a:lnTo>
                  <a:lnTo>
                    <a:pt x="6" y="462"/>
                  </a:lnTo>
                  <a:lnTo>
                    <a:pt x="2" y="444"/>
                  </a:lnTo>
                  <a:lnTo>
                    <a:pt x="0" y="426"/>
                  </a:lnTo>
                  <a:lnTo>
                    <a:pt x="2" y="408"/>
                  </a:lnTo>
                  <a:lnTo>
                    <a:pt x="6" y="390"/>
                  </a:lnTo>
                  <a:lnTo>
                    <a:pt x="14" y="372"/>
                  </a:lnTo>
                  <a:lnTo>
                    <a:pt x="22" y="356"/>
                  </a:lnTo>
                  <a:lnTo>
                    <a:pt x="36" y="342"/>
                  </a:lnTo>
                  <a:lnTo>
                    <a:pt x="50" y="332"/>
                  </a:lnTo>
                  <a:lnTo>
                    <a:pt x="68" y="322"/>
                  </a:lnTo>
                  <a:lnTo>
                    <a:pt x="90" y="314"/>
                  </a:lnTo>
                  <a:lnTo>
                    <a:pt x="110" y="308"/>
                  </a:lnTo>
                  <a:lnTo>
                    <a:pt x="132" y="306"/>
                  </a:lnTo>
                  <a:lnTo>
                    <a:pt x="174" y="304"/>
                  </a:lnTo>
                  <a:lnTo>
                    <a:pt x="216" y="304"/>
                  </a:lnTo>
                  <a:lnTo>
                    <a:pt x="306" y="304"/>
                  </a:lnTo>
                  <a:lnTo>
                    <a:pt x="306" y="200"/>
                  </a:lnTo>
                  <a:lnTo>
                    <a:pt x="306" y="128"/>
                  </a:lnTo>
                  <a:lnTo>
                    <a:pt x="308" y="102"/>
                  </a:lnTo>
                  <a:lnTo>
                    <a:pt x="316" y="78"/>
                  </a:lnTo>
                  <a:lnTo>
                    <a:pt x="326" y="56"/>
                  </a:lnTo>
                  <a:lnTo>
                    <a:pt x="340" y="38"/>
                  </a:lnTo>
                  <a:lnTo>
                    <a:pt x="358" y="22"/>
                  </a:lnTo>
                  <a:lnTo>
                    <a:pt x="378" y="10"/>
                  </a:lnTo>
                  <a:lnTo>
                    <a:pt x="390" y="6"/>
                  </a:lnTo>
                  <a:lnTo>
                    <a:pt x="400" y="2"/>
                  </a:lnTo>
                  <a:lnTo>
                    <a:pt x="412" y="0"/>
                  </a:lnTo>
                  <a:lnTo>
                    <a:pt x="426" y="0"/>
                  </a:lnTo>
                  <a:lnTo>
                    <a:pt x="438" y="0"/>
                  </a:lnTo>
                  <a:lnTo>
                    <a:pt x="450" y="2"/>
                  </a:lnTo>
                  <a:lnTo>
                    <a:pt x="462" y="4"/>
                  </a:lnTo>
                  <a:lnTo>
                    <a:pt x="474" y="8"/>
                  </a:lnTo>
                  <a:lnTo>
                    <a:pt x="484" y="14"/>
                  </a:lnTo>
                  <a:lnTo>
                    <a:pt x="496" y="20"/>
                  </a:lnTo>
                  <a:lnTo>
                    <a:pt x="514" y="34"/>
                  </a:lnTo>
                  <a:lnTo>
                    <a:pt x="530" y="54"/>
                  </a:lnTo>
                  <a:lnTo>
                    <a:pt x="540" y="76"/>
                  </a:lnTo>
                  <a:lnTo>
                    <a:pt x="546" y="88"/>
                  </a:lnTo>
                  <a:lnTo>
                    <a:pt x="548" y="100"/>
                  </a:lnTo>
                  <a:lnTo>
                    <a:pt x="552" y="112"/>
                  </a:lnTo>
                  <a:lnTo>
                    <a:pt x="552" y="126"/>
                  </a:lnTo>
                  <a:lnTo>
                    <a:pt x="552" y="170"/>
                  </a:lnTo>
                  <a:lnTo>
                    <a:pt x="552" y="214"/>
                  </a:lnTo>
                  <a:lnTo>
                    <a:pt x="552" y="304"/>
                  </a:lnTo>
                  <a:lnTo>
                    <a:pt x="612" y="304"/>
                  </a:lnTo>
                  <a:lnTo>
                    <a:pt x="686" y="304"/>
                  </a:lnTo>
                  <a:lnTo>
                    <a:pt x="724" y="306"/>
                  </a:lnTo>
                  <a:lnTo>
                    <a:pt x="760" y="310"/>
                  </a:lnTo>
                  <a:lnTo>
                    <a:pt x="772" y="312"/>
                  </a:lnTo>
                  <a:lnTo>
                    <a:pt x="782" y="316"/>
                  </a:lnTo>
                  <a:lnTo>
                    <a:pt x="802" y="326"/>
                  </a:lnTo>
                  <a:lnTo>
                    <a:pt x="818" y="338"/>
                  </a:lnTo>
                  <a:lnTo>
                    <a:pt x="834" y="356"/>
                  </a:lnTo>
                  <a:lnTo>
                    <a:pt x="844" y="374"/>
                  </a:lnTo>
                  <a:lnTo>
                    <a:pt x="852" y="394"/>
                  </a:lnTo>
                  <a:lnTo>
                    <a:pt x="856" y="416"/>
                  </a:lnTo>
                  <a:lnTo>
                    <a:pt x="856" y="438"/>
                  </a:lnTo>
                  <a:lnTo>
                    <a:pt x="852" y="460"/>
                  </a:lnTo>
                  <a:lnTo>
                    <a:pt x="844" y="482"/>
                  </a:lnTo>
                  <a:lnTo>
                    <a:pt x="832" y="500"/>
                  </a:lnTo>
                  <a:lnTo>
                    <a:pt x="818" y="516"/>
                  </a:lnTo>
                  <a:lnTo>
                    <a:pt x="802" y="530"/>
                  </a:lnTo>
                  <a:lnTo>
                    <a:pt x="782" y="540"/>
                  </a:lnTo>
                  <a:lnTo>
                    <a:pt x="760" y="548"/>
                  </a:lnTo>
                  <a:lnTo>
                    <a:pt x="738" y="550"/>
                  </a:lnTo>
                  <a:lnTo>
                    <a:pt x="646" y="552"/>
                  </a:lnTo>
                  <a:lnTo>
                    <a:pt x="552" y="550"/>
                  </a:lnTo>
                  <a:lnTo>
                    <a:pt x="554" y="636"/>
                  </a:lnTo>
                  <a:lnTo>
                    <a:pt x="554" y="678"/>
                  </a:lnTo>
                  <a:lnTo>
                    <a:pt x="552" y="720"/>
                  </a:lnTo>
                  <a:lnTo>
                    <a:pt x="550" y="740"/>
                  </a:lnTo>
                  <a:lnTo>
                    <a:pt x="546" y="760"/>
                  </a:lnTo>
                  <a:lnTo>
                    <a:pt x="538" y="780"/>
                  </a:lnTo>
                  <a:lnTo>
                    <a:pt x="530" y="800"/>
                  </a:lnTo>
                  <a:lnTo>
                    <a:pt x="520" y="816"/>
                  </a:lnTo>
                  <a:lnTo>
                    <a:pt x="506" y="828"/>
                  </a:lnTo>
                  <a:lnTo>
                    <a:pt x="490" y="840"/>
                  </a:lnTo>
                  <a:lnTo>
                    <a:pt x="474" y="848"/>
                  </a:lnTo>
                  <a:lnTo>
                    <a:pt x="456" y="854"/>
                  </a:lnTo>
                  <a:lnTo>
                    <a:pt x="436" y="856"/>
                  </a:lnTo>
                  <a:lnTo>
                    <a:pt x="418" y="856"/>
                  </a:lnTo>
                  <a:lnTo>
                    <a:pt x="398" y="852"/>
                  </a:lnTo>
                  <a:lnTo>
                    <a:pt x="380" y="846"/>
                  </a:lnTo>
                  <a:lnTo>
                    <a:pt x="362" y="836"/>
                  </a:lnTo>
                  <a:lnTo>
                    <a:pt x="346" y="824"/>
                  </a:lnTo>
                  <a:lnTo>
                    <a:pt x="332" y="810"/>
                  </a:lnTo>
                  <a:lnTo>
                    <a:pt x="322" y="794"/>
                  </a:lnTo>
                  <a:lnTo>
                    <a:pt x="314" y="776"/>
                  </a:lnTo>
                  <a:lnTo>
                    <a:pt x="308" y="756"/>
                  </a:lnTo>
                  <a:lnTo>
                    <a:pt x="306" y="736"/>
                  </a:lnTo>
                  <a:lnTo>
                    <a:pt x="306" y="646"/>
                  </a:lnTo>
                  <a:lnTo>
                    <a:pt x="306"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srgbClr val="54585A"/>
                </a:solidFill>
                <a:effectLst/>
                <a:uLnTx/>
                <a:uFillTx/>
                <a:latin typeface="Arial" pitchFamily="34" charset="0"/>
                <a:ea typeface="ＭＳ Ｐゴシック" pitchFamily="34" charset="-128"/>
                <a:cs typeface="Arial" charset="0"/>
              </a:endParaRPr>
            </a:p>
          </p:txBody>
        </p:sp>
      </p:grpSp>
      <p:grpSp>
        <p:nvGrpSpPr>
          <p:cNvPr id="49" name="Group 48">
            <a:extLst>
              <a:ext uri="{FF2B5EF4-FFF2-40B4-BE49-F238E27FC236}">
                <a16:creationId xmlns:a16="http://schemas.microsoft.com/office/drawing/2014/main" id="{9FDBD51B-5628-AB6B-E1C2-5E530D96ED6F}"/>
              </a:ext>
              <a:ext uri="{C183D7F6-B498-43B3-948B-1728B52AA6E4}">
                <adec:decorative xmlns:adec="http://schemas.microsoft.com/office/drawing/2017/decorative" val="1"/>
              </a:ext>
            </a:extLst>
          </p:cNvPr>
          <p:cNvGrpSpPr>
            <a:grpSpLocks noChangeAspect="1"/>
          </p:cNvGrpSpPr>
          <p:nvPr/>
        </p:nvGrpSpPr>
        <p:grpSpPr>
          <a:xfrm>
            <a:off x="7648859" y="5353203"/>
            <a:ext cx="540054" cy="550605"/>
            <a:chOff x="11911013" y="2138363"/>
            <a:chExt cx="1300163" cy="1325563"/>
          </a:xfrm>
          <a:solidFill>
            <a:schemeClr val="accent3"/>
          </a:solidFill>
        </p:grpSpPr>
        <p:sp>
          <p:nvSpPr>
            <p:cNvPr id="50" name="Freeform 5">
              <a:extLst>
                <a:ext uri="{FF2B5EF4-FFF2-40B4-BE49-F238E27FC236}">
                  <a16:creationId xmlns:a16="http://schemas.microsoft.com/office/drawing/2014/main" id="{9F9BF481-A67D-9B17-D25F-FB60CA0F0C9B}"/>
                </a:ext>
              </a:extLst>
            </p:cNvPr>
            <p:cNvSpPr>
              <a:spLocks/>
            </p:cNvSpPr>
            <p:nvPr/>
          </p:nvSpPr>
          <p:spPr bwMode="auto">
            <a:xfrm>
              <a:off x="12501563" y="2835276"/>
              <a:ext cx="84138" cy="106363"/>
            </a:xfrm>
            <a:custGeom>
              <a:avLst/>
              <a:gdLst>
                <a:gd name="T0" fmla="*/ 27 w 53"/>
                <a:gd name="T1" fmla="*/ 0 h 67"/>
                <a:gd name="T2" fmla="*/ 27 w 53"/>
                <a:gd name="T3" fmla="*/ 0 h 67"/>
                <a:gd name="T4" fmla="*/ 22 w 53"/>
                <a:gd name="T5" fmla="*/ 0 h 67"/>
                <a:gd name="T6" fmla="*/ 17 w 53"/>
                <a:gd name="T7" fmla="*/ 2 h 67"/>
                <a:gd name="T8" fmla="*/ 12 w 53"/>
                <a:gd name="T9" fmla="*/ 3 h 67"/>
                <a:gd name="T10" fmla="*/ 8 w 53"/>
                <a:gd name="T11" fmla="*/ 7 h 67"/>
                <a:gd name="T12" fmla="*/ 8 w 53"/>
                <a:gd name="T13" fmla="*/ 7 h 67"/>
                <a:gd name="T14" fmla="*/ 5 w 53"/>
                <a:gd name="T15" fmla="*/ 12 h 67"/>
                <a:gd name="T16" fmla="*/ 2 w 53"/>
                <a:gd name="T17" fmla="*/ 18 h 67"/>
                <a:gd name="T18" fmla="*/ 2 w 53"/>
                <a:gd name="T19" fmla="*/ 25 h 67"/>
                <a:gd name="T20" fmla="*/ 0 w 53"/>
                <a:gd name="T21" fmla="*/ 33 h 67"/>
                <a:gd name="T22" fmla="*/ 0 w 53"/>
                <a:gd name="T23" fmla="*/ 33 h 67"/>
                <a:gd name="T24" fmla="*/ 2 w 53"/>
                <a:gd name="T25" fmla="*/ 42 h 67"/>
                <a:gd name="T26" fmla="*/ 2 w 53"/>
                <a:gd name="T27" fmla="*/ 48 h 67"/>
                <a:gd name="T28" fmla="*/ 5 w 53"/>
                <a:gd name="T29" fmla="*/ 55 h 67"/>
                <a:gd name="T30" fmla="*/ 8 w 53"/>
                <a:gd name="T31" fmla="*/ 58 h 67"/>
                <a:gd name="T32" fmla="*/ 8 w 53"/>
                <a:gd name="T33" fmla="*/ 58 h 67"/>
                <a:gd name="T34" fmla="*/ 12 w 53"/>
                <a:gd name="T35" fmla="*/ 62 h 67"/>
                <a:gd name="T36" fmla="*/ 17 w 53"/>
                <a:gd name="T37" fmla="*/ 65 h 67"/>
                <a:gd name="T38" fmla="*/ 22 w 53"/>
                <a:gd name="T39" fmla="*/ 67 h 67"/>
                <a:gd name="T40" fmla="*/ 27 w 53"/>
                <a:gd name="T41" fmla="*/ 67 h 67"/>
                <a:gd name="T42" fmla="*/ 27 w 53"/>
                <a:gd name="T43" fmla="*/ 67 h 67"/>
                <a:gd name="T44" fmla="*/ 33 w 53"/>
                <a:gd name="T45" fmla="*/ 67 h 67"/>
                <a:gd name="T46" fmla="*/ 38 w 53"/>
                <a:gd name="T47" fmla="*/ 65 h 67"/>
                <a:gd name="T48" fmla="*/ 43 w 53"/>
                <a:gd name="T49" fmla="*/ 62 h 67"/>
                <a:gd name="T50" fmla="*/ 47 w 53"/>
                <a:gd name="T51" fmla="*/ 58 h 67"/>
                <a:gd name="T52" fmla="*/ 47 w 53"/>
                <a:gd name="T53" fmla="*/ 58 h 67"/>
                <a:gd name="T54" fmla="*/ 50 w 53"/>
                <a:gd name="T55" fmla="*/ 55 h 67"/>
                <a:gd name="T56" fmla="*/ 52 w 53"/>
                <a:gd name="T57" fmla="*/ 48 h 67"/>
                <a:gd name="T58" fmla="*/ 53 w 53"/>
                <a:gd name="T59" fmla="*/ 40 h 67"/>
                <a:gd name="T60" fmla="*/ 53 w 53"/>
                <a:gd name="T61" fmla="*/ 32 h 67"/>
                <a:gd name="T62" fmla="*/ 53 w 53"/>
                <a:gd name="T63" fmla="*/ 32 h 67"/>
                <a:gd name="T64" fmla="*/ 53 w 53"/>
                <a:gd name="T65" fmla="*/ 23 h 67"/>
                <a:gd name="T66" fmla="*/ 52 w 53"/>
                <a:gd name="T67" fmla="*/ 17 h 67"/>
                <a:gd name="T68" fmla="*/ 50 w 53"/>
                <a:gd name="T69" fmla="*/ 12 h 67"/>
                <a:gd name="T70" fmla="*/ 47 w 53"/>
                <a:gd name="T71" fmla="*/ 7 h 67"/>
                <a:gd name="T72" fmla="*/ 47 w 53"/>
                <a:gd name="T73" fmla="*/ 7 h 67"/>
                <a:gd name="T74" fmla="*/ 42 w 53"/>
                <a:gd name="T75" fmla="*/ 3 h 67"/>
                <a:gd name="T76" fmla="*/ 38 w 53"/>
                <a:gd name="T77" fmla="*/ 2 h 67"/>
                <a:gd name="T78" fmla="*/ 33 w 53"/>
                <a:gd name="T79" fmla="*/ 0 h 67"/>
                <a:gd name="T80" fmla="*/ 27 w 53"/>
                <a:gd name="T81" fmla="*/ 0 h 67"/>
                <a:gd name="T82" fmla="*/ 27 w 53"/>
                <a:gd name="T8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7">
                  <a:moveTo>
                    <a:pt x="27" y="0"/>
                  </a:moveTo>
                  <a:lnTo>
                    <a:pt x="27" y="0"/>
                  </a:lnTo>
                  <a:lnTo>
                    <a:pt x="22" y="0"/>
                  </a:lnTo>
                  <a:lnTo>
                    <a:pt x="17" y="2"/>
                  </a:lnTo>
                  <a:lnTo>
                    <a:pt x="12" y="3"/>
                  </a:lnTo>
                  <a:lnTo>
                    <a:pt x="8" y="7"/>
                  </a:lnTo>
                  <a:lnTo>
                    <a:pt x="8" y="7"/>
                  </a:lnTo>
                  <a:lnTo>
                    <a:pt x="5" y="12"/>
                  </a:lnTo>
                  <a:lnTo>
                    <a:pt x="2" y="18"/>
                  </a:lnTo>
                  <a:lnTo>
                    <a:pt x="2" y="25"/>
                  </a:lnTo>
                  <a:lnTo>
                    <a:pt x="0" y="33"/>
                  </a:lnTo>
                  <a:lnTo>
                    <a:pt x="0" y="33"/>
                  </a:lnTo>
                  <a:lnTo>
                    <a:pt x="2" y="42"/>
                  </a:lnTo>
                  <a:lnTo>
                    <a:pt x="2" y="48"/>
                  </a:lnTo>
                  <a:lnTo>
                    <a:pt x="5" y="55"/>
                  </a:lnTo>
                  <a:lnTo>
                    <a:pt x="8" y="58"/>
                  </a:lnTo>
                  <a:lnTo>
                    <a:pt x="8" y="58"/>
                  </a:lnTo>
                  <a:lnTo>
                    <a:pt x="12" y="62"/>
                  </a:lnTo>
                  <a:lnTo>
                    <a:pt x="17" y="65"/>
                  </a:lnTo>
                  <a:lnTo>
                    <a:pt x="22" y="67"/>
                  </a:lnTo>
                  <a:lnTo>
                    <a:pt x="27" y="67"/>
                  </a:lnTo>
                  <a:lnTo>
                    <a:pt x="27" y="67"/>
                  </a:lnTo>
                  <a:lnTo>
                    <a:pt x="33" y="67"/>
                  </a:lnTo>
                  <a:lnTo>
                    <a:pt x="38" y="65"/>
                  </a:lnTo>
                  <a:lnTo>
                    <a:pt x="43" y="62"/>
                  </a:lnTo>
                  <a:lnTo>
                    <a:pt x="47" y="58"/>
                  </a:lnTo>
                  <a:lnTo>
                    <a:pt x="47" y="58"/>
                  </a:lnTo>
                  <a:lnTo>
                    <a:pt x="50" y="55"/>
                  </a:lnTo>
                  <a:lnTo>
                    <a:pt x="52" y="48"/>
                  </a:lnTo>
                  <a:lnTo>
                    <a:pt x="53" y="40"/>
                  </a:lnTo>
                  <a:lnTo>
                    <a:pt x="53" y="32"/>
                  </a:lnTo>
                  <a:lnTo>
                    <a:pt x="53" y="32"/>
                  </a:lnTo>
                  <a:lnTo>
                    <a:pt x="53" y="23"/>
                  </a:lnTo>
                  <a:lnTo>
                    <a:pt x="52" y="17"/>
                  </a:lnTo>
                  <a:lnTo>
                    <a:pt x="50" y="12"/>
                  </a:lnTo>
                  <a:lnTo>
                    <a:pt x="47" y="7"/>
                  </a:lnTo>
                  <a:lnTo>
                    <a:pt x="47" y="7"/>
                  </a:lnTo>
                  <a:lnTo>
                    <a:pt x="42" y="3"/>
                  </a:lnTo>
                  <a:lnTo>
                    <a:pt x="38" y="2"/>
                  </a:lnTo>
                  <a:lnTo>
                    <a:pt x="33"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51" name="Freeform 6">
              <a:extLst>
                <a:ext uri="{FF2B5EF4-FFF2-40B4-BE49-F238E27FC236}">
                  <a16:creationId xmlns:a16="http://schemas.microsoft.com/office/drawing/2014/main" id="{09AF8588-7C5E-66F8-A9EC-4070FB5BFA38}"/>
                </a:ext>
              </a:extLst>
            </p:cNvPr>
            <p:cNvSpPr>
              <a:spLocks/>
            </p:cNvSpPr>
            <p:nvPr/>
          </p:nvSpPr>
          <p:spPr bwMode="auto">
            <a:xfrm>
              <a:off x="12182476" y="2832101"/>
              <a:ext cx="53975" cy="34925"/>
            </a:xfrm>
            <a:custGeom>
              <a:avLst/>
              <a:gdLst>
                <a:gd name="T0" fmla="*/ 30 w 34"/>
                <a:gd name="T1" fmla="*/ 19 h 22"/>
                <a:gd name="T2" fmla="*/ 30 w 34"/>
                <a:gd name="T3" fmla="*/ 19 h 22"/>
                <a:gd name="T4" fmla="*/ 32 w 34"/>
                <a:gd name="T5" fmla="*/ 15 h 22"/>
                <a:gd name="T6" fmla="*/ 34 w 34"/>
                <a:gd name="T7" fmla="*/ 10 h 22"/>
                <a:gd name="T8" fmla="*/ 34 w 34"/>
                <a:gd name="T9" fmla="*/ 10 h 22"/>
                <a:gd name="T10" fmla="*/ 32 w 34"/>
                <a:gd name="T11" fmla="*/ 5 h 22"/>
                <a:gd name="T12" fmla="*/ 30 w 34"/>
                <a:gd name="T13" fmla="*/ 2 h 22"/>
                <a:gd name="T14" fmla="*/ 30 w 34"/>
                <a:gd name="T15" fmla="*/ 2 h 22"/>
                <a:gd name="T16" fmla="*/ 25 w 34"/>
                <a:gd name="T17" fmla="*/ 0 h 22"/>
                <a:gd name="T18" fmla="*/ 17 w 34"/>
                <a:gd name="T19" fmla="*/ 0 h 22"/>
                <a:gd name="T20" fmla="*/ 0 w 34"/>
                <a:gd name="T21" fmla="*/ 0 h 22"/>
                <a:gd name="T22" fmla="*/ 0 w 34"/>
                <a:gd name="T23" fmla="*/ 22 h 22"/>
                <a:gd name="T24" fmla="*/ 17 w 34"/>
                <a:gd name="T25" fmla="*/ 22 h 22"/>
                <a:gd name="T26" fmla="*/ 17 w 34"/>
                <a:gd name="T27" fmla="*/ 22 h 22"/>
                <a:gd name="T28" fmla="*/ 25 w 34"/>
                <a:gd name="T29" fmla="*/ 22 h 22"/>
                <a:gd name="T30" fmla="*/ 30 w 34"/>
                <a:gd name="T31" fmla="*/ 19 h 22"/>
                <a:gd name="T32" fmla="*/ 30 w 34"/>
                <a:gd name="T3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2">
                  <a:moveTo>
                    <a:pt x="30" y="19"/>
                  </a:moveTo>
                  <a:lnTo>
                    <a:pt x="30" y="19"/>
                  </a:lnTo>
                  <a:lnTo>
                    <a:pt x="32" y="15"/>
                  </a:lnTo>
                  <a:lnTo>
                    <a:pt x="34" y="10"/>
                  </a:lnTo>
                  <a:lnTo>
                    <a:pt x="34" y="10"/>
                  </a:lnTo>
                  <a:lnTo>
                    <a:pt x="32" y="5"/>
                  </a:lnTo>
                  <a:lnTo>
                    <a:pt x="30" y="2"/>
                  </a:lnTo>
                  <a:lnTo>
                    <a:pt x="30" y="2"/>
                  </a:lnTo>
                  <a:lnTo>
                    <a:pt x="25" y="0"/>
                  </a:lnTo>
                  <a:lnTo>
                    <a:pt x="17" y="0"/>
                  </a:lnTo>
                  <a:lnTo>
                    <a:pt x="0" y="0"/>
                  </a:lnTo>
                  <a:lnTo>
                    <a:pt x="0" y="22"/>
                  </a:lnTo>
                  <a:lnTo>
                    <a:pt x="17" y="22"/>
                  </a:lnTo>
                  <a:lnTo>
                    <a:pt x="17" y="22"/>
                  </a:lnTo>
                  <a:lnTo>
                    <a:pt x="25" y="22"/>
                  </a:lnTo>
                  <a:lnTo>
                    <a:pt x="30" y="19"/>
                  </a:ln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52" name="Freeform 7">
              <a:extLst>
                <a:ext uri="{FF2B5EF4-FFF2-40B4-BE49-F238E27FC236}">
                  <a16:creationId xmlns:a16="http://schemas.microsoft.com/office/drawing/2014/main" id="{7C844DDC-85E1-DE91-590E-A3D12E4F6535}"/>
                </a:ext>
              </a:extLst>
            </p:cNvPr>
            <p:cNvSpPr>
              <a:spLocks/>
            </p:cNvSpPr>
            <p:nvPr/>
          </p:nvSpPr>
          <p:spPr bwMode="auto">
            <a:xfrm>
              <a:off x="12182476" y="2903538"/>
              <a:ext cx="61913" cy="38100"/>
            </a:xfrm>
            <a:custGeom>
              <a:avLst/>
              <a:gdLst>
                <a:gd name="T0" fmla="*/ 20 w 39"/>
                <a:gd name="T1" fmla="*/ 0 h 24"/>
                <a:gd name="T2" fmla="*/ 0 w 39"/>
                <a:gd name="T3" fmla="*/ 0 h 24"/>
                <a:gd name="T4" fmla="*/ 0 w 39"/>
                <a:gd name="T5" fmla="*/ 24 h 24"/>
                <a:gd name="T6" fmla="*/ 20 w 39"/>
                <a:gd name="T7" fmla="*/ 24 h 24"/>
                <a:gd name="T8" fmla="*/ 20 w 39"/>
                <a:gd name="T9" fmla="*/ 24 h 24"/>
                <a:gd name="T10" fmla="*/ 29 w 39"/>
                <a:gd name="T11" fmla="*/ 22 h 24"/>
                <a:gd name="T12" fmla="*/ 34 w 39"/>
                <a:gd name="T13" fmla="*/ 20 h 24"/>
                <a:gd name="T14" fmla="*/ 34 w 39"/>
                <a:gd name="T15" fmla="*/ 20 h 24"/>
                <a:gd name="T16" fmla="*/ 37 w 39"/>
                <a:gd name="T17" fmla="*/ 17 h 24"/>
                <a:gd name="T18" fmla="*/ 39 w 39"/>
                <a:gd name="T19" fmla="*/ 12 h 24"/>
                <a:gd name="T20" fmla="*/ 39 w 39"/>
                <a:gd name="T21" fmla="*/ 12 h 24"/>
                <a:gd name="T22" fmla="*/ 37 w 39"/>
                <a:gd name="T23" fmla="*/ 7 h 24"/>
                <a:gd name="T24" fmla="*/ 34 w 39"/>
                <a:gd name="T25" fmla="*/ 2 h 24"/>
                <a:gd name="T26" fmla="*/ 34 w 39"/>
                <a:gd name="T27" fmla="*/ 2 h 24"/>
                <a:gd name="T28" fmla="*/ 29 w 39"/>
                <a:gd name="T29" fmla="*/ 0 h 24"/>
                <a:gd name="T30" fmla="*/ 20 w 39"/>
                <a:gd name="T31" fmla="*/ 0 h 24"/>
                <a:gd name="T32" fmla="*/ 20 w 39"/>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4">
                  <a:moveTo>
                    <a:pt x="20" y="0"/>
                  </a:moveTo>
                  <a:lnTo>
                    <a:pt x="0" y="0"/>
                  </a:lnTo>
                  <a:lnTo>
                    <a:pt x="0" y="24"/>
                  </a:lnTo>
                  <a:lnTo>
                    <a:pt x="20" y="24"/>
                  </a:lnTo>
                  <a:lnTo>
                    <a:pt x="20" y="24"/>
                  </a:lnTo>
                  <a:lnTo>
                    <a:pt x="29" y="22"/>
                  </a:lnTo>
                  <a:lnTo>
                    <a:pt x="34" y="20"/>
                  </a:lnTo>
                  <a:lnTo>
                    <a:pt x="34" y="20"/>
                  </a:lnTo>
                  <a:lnTo>
                    <a:pt x="37" y="17"/>
                  </a:lnTo>
                  <a:lnTo>
                    <a:pt x="39" y="12"/>
                  </a:lnTo>
                  <a:lnTo>
                    <a:pt x="39" y="12"/>
                  </a:lnTo>
                  <a:lnTo>
                    <a:pt x="37" y="7"/>
                  </a:lnTo>
                  <a:lnTo>
                    <a:pt x="34" y="2"/>
                  </a:lnTo>
                  <a:lnTo>
                    <a:pt x="34" y="2"/>
                  </a:lnTo>
                  <a:lnTo>
                    <a:pt x="29" y="0"/>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sp>
          <p:nvSpPr>
            <p:cNvPr id="53" name="Freeform 8">
              <a:extLst>
                <a:ext uri="{FF2B5EF4-FFF2-40B4-BE49-F238E27FC236}">
                  <a16:creationId xmlns:a16="http://schemas.microsoft.com/office/drawing/2014/main" id="{8678F5F7-E575-98D1-A83F-BC325921E148}"/>
                </a:ext>
              </a:extLst>
            </p:cNvPr>
            <p:cNvSpPr>
              <a:spLocks noEditPoints="1"/>
            </p:cNvSpPr>
            <p:nvPr/>
          </p:nvSpPr>
          <p:spPr bwMode="auto">
            <a:xfrm>
              <a:off x="11911013" y="2138363"/>
              <a:ext cx="1300163" cy="1325563"/>
            </a:xfrm>
            <a:custGeom>
              <a:avLst/>
              <a:gdLst>
                <a:gd name="T0" fmla="*/ 772 w 819"/>
                <a:gd name="T1" fmla="*/ 236 h 835"/>
                <a:gd name="T2" fmla="*/ 594 w 819"/>
                <a:gd name="T3" fmla="*/ 66 h 835"/>
                <a:gd name="T4" fmla="*/ 569 w 819"/>
                <a:gd name="T5" fmla="*/ 87 h 835"/>
                <a:gd name="T6" fmla="*/ 578 w 819"/>
                <a:gd name="T7" fmla="*/ 119 h 835"/>
                <a:gd name="T8" fmla="*/ 660 w 819"/>
                <a:gd name="T9" fmla="*/ 210 h 835"/>
                <a:gd name="T10" fmla="*/ 663 w 819"/>
                <a:gd name="T11" fmla="*/ 288 h 835"/>
                <a:gd name="T12" fmla="*/ 681 w 819"/>
                <a:gd name="T13" fmla="*/ 355 h 835"/>
                <a:gd name="T14" fmla="*/ 750 w 819"/>
                <a:gd name="T15" fmla="*/ 429 h 835"/>
                <a:gd name="T16" fmla="*/ 755 w 819"/>
                <a:gd name="T17" fmla="*/ 595 h 835"/>
                <a:gd name="T18" fmla="*/ 742 w 819"/>
                <a:gd name="T19" fmla="*/ 673 h 835"/>
                <a:gd name="T20" fmla="*/ 708 w 819"/>
                <a:gd name="T21" fmla="*/ 707 h 835"/>
                <a:gd name="T22" fmla="*/ 675 w 819"/>
                <a:gd name="T23" fmla="*/ 675 h 835"/>
                <a:gd name="T24" fmla="*/ 658 w 819"/>
                <a:gd name="T25" fmla="*/ 518 h 835"/>
                <a:gd name="T26" fmla="*/ 633 w 819"/>
                <a:gd name="T27" fmla="*/ 446 h 835"/>
                <a:gd name="T28" fmla="*/ 583 w 819"/>
                <a:gd name="T29" fmla="*/ 422 h 835"/>
                <a:gd name="T30" fmla="*/ 534 w 819"/>
                <a:gd name="T31" fmla="*/ 412 h 835"/>
                <a:gd name="T32" fmla="*/ 534 w 819"/>
                <a:gd name="T33" fmla="*/ 104 h 835"/>
                <a:gd name="T34" fmla="*/ 514 w 819"/>
                <a:gd name="T35" fmla="*/ 39 h 835"/>
                <a:gd name="T36" fmla="*/ 461 w 819"/>
                <a:gd name="T37" fmla="*/ 4 h 835"/>
                <a:gd name="T38" fmla="*/ 134 w 819"/>
                <a:gd name="T39" fmla="*/ 5 h 835"/>
                <a:gd name="T40" fmla="*/ 76 w 819"/>
                <a:gd name="T41" fmla="*/ 51 h 835"/>
                <a:gd name="T42" fmla="*/ 64 w 819"/>
                <a:gd name="T43" fmla="*/ 116 h 835"/>
                <a:gd name="T44" fmla="*/ 61 w 819"/>
                <a:gd name="T45" fmla="*/ 770 h 835"/>
                <a:gd name="T46" fmla="*/ 17 w 819"/>
                <a:gd name="T47" fmla="*/ 777 h 835"/>
                <a:gd name="T48" fmla="*/ 0 w 819"/>
                <a:gd name="T49" fmla="*/ 835 h 835"/>
                <a:gd name="T50" fmla="*/ 594 w 819"/>
                <a:gd name="T51" fmla="*/ 792 h 835"/>
                <a:gd name="T52" fmla="*/ 568 w 819"/>
                <a:gd name="T53" fmla="*/ 772 h 835"/>
                <a:gd name="T54" fmla="*/ 536 w 819"/>
                <a:gd name="T55" fmla="*/ 770 h 835"/>
                <a:gd name="T56" fmla="*/ 534 w 819"/>
                <a:gd name="T57" fmla="*/ 501 h 835"/>
                <a:gd name="T58" fmla="*/ 539 w 819"/>
                <a:gd name="T59" fmla="*/ 484 h 835"/>
                <a:gd name="T60" fmla="*/ 588 w 819"/>
                <a:gd name="T61" fmla="*/ 492 h 835"/>
                <a:gd name="T62" fmla="*/ 598 w 819"/>
                <a:gd name="T63" fmla="*/ 534 h 835"/>
                <a:gd name="T64" fmla="*/ 616 w 819"/>
                <a:gd name="T65" fmla="*/ 698 h 835"/>
                <a:gd name="T66" fmla="*/ 671 w 819"/>
                <a:gd name="T67" fmla="*/ 764 h 835"/>
                <a:gd name="T68" fmla="*/ 745 w 819"/>
                <a:gd name="T69" fmla="*/ 764 h 835"/>
                <a:gd name="T70" fmla="*/ 797 w 819"/>
                <a:gd name="T71" fmla="*/ 705 h 835"/>
                <a:gd name="T72" fmla="*/ 815 w 819"/>
                <a:gd name="T73" fmla="*/ 611 h 835"/>
                <a:gd name="T74" fmla="*/ 805 w 819"/>
                <a:gd name="T75" fmla="*/ 283 h 835"/>
                <a:gd name="T76" fmla="*/ 231 w 819"/>
                <a:gd name="T77" fmla="*/ 526 h 835"/>
                <a:gd name="T78" fmla="*/ 131 w 819"/>
                <a:gd name="T79" fmla="*/ 412 h 835"/>
                <a:gd name="T80" fmla="*/ 233 w 819"/>
                <a:gd name="T81" fmla="*/ 420 h 835"/>
                <a:gd name="T82" fmla="*/ 243 w 819"/>
                <a:gd name="T83" fmla="*/ 442 h 835"/>
                <a:gd name="T84" fmla="*/ 221 w 819"/>
                <a:gd name="T85" fmla="*/ 467 h 835"/>
                <a:gd name="T86" fmla="*/ 248 w 819"/>
                <a:gd name="T87" fmla="*/ 497 h 835"/>
                <a:gd name="T88" fmla="*/ 271 w 819"/>
                <a:gd name="T89" fmla="*/ 412 h 835"/>
                <a:gd name="T90" fmla="*/ 449 w 819"/>
                <a:gd name="T91" fmla="*/ 518 h 835"/>
                <a:gd name="T92" fmla="*/ 410 w 819"/>
                <a:gd name="T93" fmla="*/ 533 h 835"/>
                <a:gd name="T94" fmla="*/ 365 w 819"/>
                <a:gd name="T95" fmla="*/ 528 h 835"/>
                <a:gd name="T96" fmla="*/ 338 w 819"/>
                <a:gd name="T97" fmla="*/ 499 h 835"/>
                <a:gd name="T98" fmla="*/ 338 w 819"/>
                <a:gd name="T99" fmla="*/ 446 h 835"/>
                <a:gd name="T100" fmla="*/ 384 w 819"/>
                <a:gd name="T101" fmla="*/ 412 h 835"/>
                <a:gd name="T102" fmla="*/ 447 w 819"/>
                <a:gd name="T103" fmla="*/ 427 h 835"/>
                <a:gd name="T104" fmla="*/ 466 w 819"/>
                <a:gd name="T105" fmla="*/ 471 h 835"/>
                <a:gd name="T106" fmla="*/ 472 w 819"/>
                <a:gd name="T107" fmla="*/ 280 h 835"/>
                <a:gd name="T108" fmla="*/ 462 w 819"/>
                <a:gd name="T109" fmla="*/ 313 h 835"/>
                <a:gd name="T110" fmla="*/ 171 w 819"/>
                <a:gd name="T111" fmla="*/ 323 h 835"/>
                <a:gd name="T112" fmla="*/ 139 w 819"/>
                <a:gd name="T113" fmla="*/ 317 h 835"/>
                <a:gd name="T114" fmla="*/ 126 w 819"/>
                <a:gd name="T115" fmla="*/ 283 h 835"/>
                <a:gd name="T116" fmla="*/ 134 w 819"/>
                <a:gd name="T117" fmla="*/ 76 h 835"/>
                <a:gd name="T118" fmla="*/ 300 w 819"/>
                <a:gd name="T119" fmla="*/ 66 h 835"/>
                <a:gd name="T120" fmla="*/ 452 w 819"/>
                <a:gd name="T121" fmla="*/ 67 h 835"/>
                <a:gd name="T122" fmla="*/ 472 w 819"/>
                <a:gd name="T123" fmla="*/ 10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 h="835">
                  <a:moveTo>
                    <a:pt x="805" y="283"/>
                  </a:moveTo>
                  <a:lnTo>
                    <a:pt x="805" y="283"/>
                  </a:lnTo>
                  <a:lnTo>
                    <a:pt x="790" y="258"/>
                  </a:lnTo>
                  <a:lnTo>
                    <a:pt x="782" y="246"/>
                  </a:lnTo>
                  <a:lnTo>
                    <a:pt x="772" y="236"/>
                  </a:lnTo>
                  <a:lnTo>
                    <a:pt x="772" y="236"/>
                  </a:lnTo>
                  <a:lnTo>
                    <a:pt x="698" y="158"/>
                  </a:lnTo>
                  <a:lnTo>
                    <a:pt x="625" y="81"/>
                  </a:lnTo>
                  <a:lnTo>
                    <a:pt x="625" y="81"/>
                  </a:lnTo>
                  <a:lnTo>
                    <a:pt x="615" y="71"/>
                  </a:lnTo>
                  <a:lnTo>
                    <a:pt x="605" y="67"/>
                  </a:lnTo>
                  <a:lnTo>
                    <a:pt x="594" y="66"/>
                  </a:lnTo>
                  <a:lnTo>
                    <a:pt x="584" y="69"/>
                  </a:lnTo>
                  <a:lnTo>
                    <a:pt x="584" y="69"/>
                  </a:lnTo>
                  <a:lnTo>
                    <a:pt x="579" y="74"/>
                  </a:lnTo>
                  <a:lnTo>
                    <a:pt x="574" y="77"/>
                  </a:lnTo>
                  <a:lnTo>
                    <a:pt x="571" y="82"/>
                  </a:lnTo>
                  <a:lnTo>
                    <a:pt x="569" y="87"/>
                  </a:lnTo>
                  <a:lnTo>
                    <a:pt x="568" y="94"/>
                  </a:lnTo>
                  <a:lnTo>
                    <a:pt x="568" y="99"/>
                  </a:lnTo>
                  <a:lnTo>
                    <a:pt x="569" y="106"/>
                  </a:lnTo>
                  <a:lnTo>
                    <a:pt x="571" y="111"/>
                  </a:lnTo>
                  <a:lnTo>
                    <a:pt x="571" y="111"/>
                  </a:lnTo>
                  <a:lnTo>
                    <a:pt x="578" y="119"/>
                  </a:lnTo>
                  <a:lnTo>
                    <a:pt x="584" y="128"/>
                  </a:lnTo>
                  <a:lnTo>
                    <a:pt x="584" y="128"/>
                  </a:lnTo>
                  <a:lnTo>
                    <a:pt x="651" y="198"/>
                  </a:lnTo>
                  <a:lnTo>
                    <a:pt x="651" y="198"/>
                  </a:lnTo>
                  <a:lnTo>
                    <a:pt x="656" y="203"/>
                  </a:lnTo>
                  <a:lnTo>
                    <a:pt x="660" y="210"/>
                  </a:lnTo>
                  <a:lnTo>
                    <a:pt x="661" y="216"/>
                  </a:lnTo>
                  <a:lnTo>
                    <a:pt x="663" y="225"/>
                  </a:lnTo>
                  <a:lnTo>
                    <a:pt x="663" y="225"/>
                  </a:lnTo>
                  <a:lnTo>
                    <a:pt x="663" y="256"/>
                  </a:lnTo>
                  <a:lnTo>
                    <a:pt x="663" y="288"/>
                  </a:lnTo>
                  <a:lnTo>
                    <a:pt x="663" y="288"/>
                  </a:lnTo>
                  <a:lnTo>
                    <a:pt x="663" y="300"/>
                  </a:lnTo>
                  <a:lnTo>
                    <a:pt x="663" y="313"/>
                  </a:lnTo>
                  <a:lnTo>
                    <a:pt x="666" y="323"/>
                  </a:lnTo>
                  <a:lnTo>
                    <a:pt x="670" y="335"/>
                  </a:lnTo>
                  <a:lnTo>
                    <a:pt x="675" y="345"/>
                  </a:lnTo>
                  <a:lnTo>
                    <a:pt x="681" y="355"/>
                  </a:lnTo>
                  <a:lnTo>
                    <a:pt x="688" y="365"/>
                  </a:lnTo>
                  <a:lnTo>
                    <a:pt x="697" y="374"/>
                  </a:lnTo>
                  <a:lnTo>
                    <a:pt x="697" y="374"/>
                  </a:lnTo>
                  <a:lnTo>
                    <a:pt x="747" y="424"/>
                  </a:lnTo>
                  <a:lnTo>
                    <a:pt x="747" y="424"/>
                  </a:lnTo>
                  <a:lnTo>
                    <a:pt x="750" y="429"/>
                  </a:lnTo>
                  <a:lnTo>
                    <a:pt x="753" y="434"/>
                  </a:lnTo>
                  <a:lnTo>
                    <a:pt x="755" y="439"/>
                  </a:lnTo>
                  <a:lnTo>
                    <a:pt x="755" y="446"/>
                  </a:lnTo>
                  <a:lnTo>
                    <a:pt x="755" y="446"/>
                  </a:lnTo>
                  <a:lnTo>
                    <a:pt x="755" y="519"/>
                  </a:lnTo>
                  <a:lnTo>
                    <a:pt x="755" y="595"/>
                  </a:lnTo>
                  <a:lnTo>
                    <a:pt x="755" y="595"/>
                  </a:lnTo>
                  <a:lnTo>
                    <a:pt x="753" y="615"/>
                  </a:lnTo>
                  <a:lnTo>
                    <a:pt x="752" y="635"/>
                  </a:lnTo>
                  <a:lnTo>
                    <a:pt x="748" y="655"/>
                  </a:lnTo>
                  <a:lnTo>
                    <a:pt x="742" y="673"/>
                  </a:lnTo>
                  <a:lnTo>
                    <a:pt x="742" y="673"/>
                  </a:lnTo>
                  <a:lnTo>
                    <a:pt x="735" y="690"/>
                  </a:lnTo>
                  <a:lnTo>
                    <a:pt x="735" y="690"/>
                  </a:lnTo>
                  <a:lnTo>
                    <a:pt x="730" y="698"/>
                  </a:lnTo>
                  <a:lnTo>
                    <a:pt x="725" y="703"/>
                  </a:lnTo>
                  <a:lnTo>
                    <a:pt x="717" y="707"/>
                  </a:lnTo>
                  <a:lnTo>
                    <a:pt x="708" y="707"/>
                  </a:lnTo>
                  <a:lnTo>
                    <a:pt x="700" y="707"/>
                  </a:lnTo>
                  <a:lnTo>
                    <a:pt x="693" y="703"/>
                  </a:lnTo>
                  <a:lnTo>
                    <a:pt x="687" y="698"/>
                  </a:lnTo>
                  <a:lnTo>
                    <a:pt x="681" y="690"/>
                  </a:lnTo>
                  <a:lnTo>
                    <a:pt x="681" y="690"/>
                  </a:lnTo>
                  <a:lnTo>
                    <a:pt x="675" y="675"/>
                  </a:lnTo>
                  <a:lnTo>
                    <a:pt x="670" y="660"/>
                  </a:lnTo>
                  <a:lnTo>
                    <a:pt x="666" y="643"/>
                  </a:lnTo>
                  <a:lnTo>
                    <a:pt x="665" y="626"/>
                  </a:lnTo>
                  <a:lnTo>
                    <a:pt x="665" y="626"/>
                  </a:lnTo>
                  <a:lnTo>
                    <a:pt x="658" y="518"/>
                  </a:lnTo>
                  <a:lnTo>
                    <a:pt x="658" y="518"/>
                  </a:lnTo>
                  <a:lnTo>
                    <a:pt x="656" y="496"/>
                  </a:lnTo>
                  <a:lnTo>
                    <a:pt x="650" y="476"/>
                  </a:lnTo>
                  <a:lnTo>
                    <a:pt x="650" y="476"/>
                  </a:lnTo>
                  <a:lnTo>
                    <a:pt x="646" y="464"/>
                  </a:lnTo>
                  <a:lnTo>
                    <a:pt x="640" y="454"/>
                  </a:lnTo>
                  <a:lnTo>
                    <a:pt x="633" y="446"/>
                  </a:lnTo>
                  <a:lnTo>
                    <a:pt x="625" y="439"/>
                  </a:lnTo>
                  <a:lnTo>
                    <a:pt x="615" y="434"/>
                  </a:lnTo>
                  <a:lnTo>
                    <a:pt x="605" y="429"/>
                  </a:lnTo>
                  <a:lnTo>
                    <a:pt x="594" y="425"/>
                  </a:lnTo>
                  <a:lnTo>
                    <a:pt x="583" y="422"/>
                  </a:lnTo>
                  <a:lnTo>
                    <a:pt x="583" y="422"/>
                  </a:lnTo>
                  <a:lnTo>
                    <a:pt x="564" y="420"/>
                  </a:lnTo>
                  <a:lnTo>
                    <a:pt x="548" y="419"/>
                  </a:lnTo>
                  <a:lnTo>
                    <a:pt x="548" y="419"/>
                  </a:lnTo>
                  <a:lnTo>
                    <a:pt x="539" y="419"/>
                  </a:lnTo>
                  <a:lnTo>
                    <a:pt x="536" y="417"/>
                  </a:lnTo>
                  <a:lnTo>
                    <a:pt x="534" y="412"/>
                  </a:lnTo>
                  <a:lnTo>
                    <a:pt x="534" y="405"/>
                  </a:lnTo>
                  <a:lnTo>
                    <a:pt x="534" y="405"/>
                  </a:lnTo>
                  <a:lnTo>
                    <a:pt x="534" y="345"/>
                  </a:lnTo>
                  <a:lnTo>
                    <a:pt x="534" y="345"/>
                  </a:lnTo>
                  <a:lnTo>
                    <a:pt x="534" y="104"/>
                  </a:lnTo>
                  <a:lnTo>
                    <a:pt x="534" y="104"/>
                  </a:lnTo>
                  <a:lnTo>
                    <a:pt x="534" y="91"/>
                  </a:lnTo>
                  <a:lnTo>
                    <a:pt x="533" y="79"/>
                  </a:lnTo>
                  <a:lnTo>
                    <a:pt x="529" y="69"/>
                  </a:lnTo>
                  <a:lnTo>
                    <a:pt x="526" y="57"/>
                  </a:lnTo>
                  <a:lnTo>
                    <a:pt x="521" y="47"/>
                  </a:lnTo>
                  <a:lnTo>
                    <a:pt x="514" y="39"/>
                  </a:lnTo>
                  <a:lnTo>
                    <a:pt x="507" y="31"/>
                  </a:lnTo>
                  <a:lnTo>
                    <a:pt x="497" y="22"/>
                  </a:lnTo>
                  <a:lnTo>
                    <a:pt x="497" y="22"/>
                  </a:lnTo>
                  <a:lnTo>
                    <a:pt x="489" y="17"/>
                  </a:lnTo>
                  <a:lnTo>
                    <a:pt x="481" y="12"/>
                  </a:lnTo>
                  <a:lnTo>
                    <a:pt x="461" y="4"/>
                  </a:lnTo>
                  <a:lnTo>
                    <a:pt x="461" y="4"/>
                  </a:lnTo>
                  <a:lnTo>
                    <a:pt x="454" y="0"/>
                  </a:lnTo>
                  <a:lnTo>
                    <a:pt x="454" y="0"/>
                  </a:lnTo>
                  <a:lnTo>
                    <a:pt x="144" y="0"/>
                  </a:lnTo>
                  <a:lnTo>
                    <a:pt x="144" y="0"/>
                  </a:lnTo>
                  <a:lnTo>
                    <a:pt x="134" y="5"/>
                  </a:lnTo>
                  <a:lnTo>
                    <a:pt x="134" y="5"/>
                  </a:lnTo>
                  <a:lnTo>
                    <a:pt x="119" y="10"/>
                  </a:lnTo>
                  <a:lnTo>
                    <a:pt x="106" y="17"/>
                  </a:lnTo>
                  <a:lnTo>
                    <a:pt x="94" y="27"/>
                  </a:lnTo>
                  <a:lnTo>
                    <a:pt x="84" y="39"/>
                  </a:lnTo>
                  <a:lnTo>
                    <a:pt x="76" y="51"/>
                  </a:lnTo>
                  <a:lnTo>
                    <a:pt x="69" y="64"/>
                  </a:lnTo>
                  <a:lnTo>
                    <a:pt x="66" y="79"/>
                  </a:lnTo>
                  <a:lnTo>
                    <a:pt x="64" y="96"/>
                  </a:lnTo>
                  <a:lnTo>
                    <a:pt x="64" y="96"/>
                  </a:lnTo>
                  <a:lnTo>
                    <a:pt x="64" y="116"/>
                  </a:lnTo>
                  <a:lnTo>
                    <a:pt x="64" y="116"/>
                  </a:lnTo>
                  <a:lnTo>
                    <a:pt x="64" y="750"/>
                  </a:lnTo>
                  <a:lnTo>
                    <a:pt x="64" y="750"/>
                  </a:lnTo>
                  <a:lnTo>
                    <a:pt x="64" y="764"/>
                  </a:lnTo>
                  <a:lnTo>
                    <a:pt x="64" y="767"/>
                  </a:lnTo>
                  <a:lnTo>
                    <a:pt x="62" y="770"/>
                  </a:lnTo>
                  <a:lnTo>
                    <a:pt x="61" y="770"/>
                  </a:lnTo>
                  <a:lnTo>
                    <a:pt x="56" y="772"/>
                  </a:lnTo>
                  <a:lnTo>
                    <a:pt x="44" y="772"/>
                  </a:lnTo>
                  <a:lnTo>
                    <a:pt x="44" y="772"/>
                  </a:lnTo>
                  <a:lnTo>
                    <a:pt x="29" y="772"/>
                  </a:lnTo>
                  <a:lnTo>
                    <a:pt x="24" y="774"/>
                  </a:lnTo>
                  <a:lnTo>
                    <a:pt x="17" y="777"/>
                  </a:lnTo>
                  <a:lnTo>
                    <a:pt x="12" y="780"/>
                  </a:lnTo>
                  <a:lnTo>
                    <a:pt x="7" y="784"/>
                  </a:lnTo>
                  <a:lnTo>
                    <a:pt x="4" y="790"/>
                  </a:lnTo>
                  <a:lnTo>
                    <a:pt x="0" y="797"/>
                  </a:lnTo>
                  <a:lnTo>
                    <a:pt x="0" y="797"/>
                  </a:lnTo>
                  <a:lnTo>
                    <a:pt x="0" y="835"/>
                  </a:lnTo>
                  <a:lnTo>
                    <a:pt x="0" y="835"/>
                  </a:lnTo>
                  <a:lnTo>
                    <a:pt x="598" y="835"/>
                  </a:lnTo>
                  <a:lnTo>
                    <a:pt x="598" y="835"/>
                  </a:lnTo>
                  <a:lnTo>
                    <a:pt x="598" y="805"/>
                  </a:lnTo>
                  <a:lnTo>
                    <a:pt x="598" y="805"/>
                  </a:lnTo>
                  <a:lnTo>
                    <a:pt x="594" y="792"/>
                  </a:lnTo>
                  <a:lnTo>
                    <a:pt x="593" y="787"/>
                  </a:lnTo>
                  <a:lnTo>
                    <a:pt x="589" y="782"/>
                  </a:lnTo>
                  <a:lnTo>
                    <a:pt x="586" y="779"/>
                  </a:lnTo>
                  <a:lnTo>
                    <a:pt x="581" y="775"/>
                  </a:lnTo>
                  <a:lnTo>
                    <a:pt x="574" y="774"/>
                  </a:lnTo>
                  <a:lnTo>
                    <a:pt x="568" y="772"/>
                  </a:lnTo>
                  <a:lnTo>
                    <a:pt x="568" y="772"/>
                  </a:lnTo>
                  <a:lnTo>
                    <a:pt x="556" y="772"/>
                  </a:lnTo>
                  <a:lnTo>
                    <a:pt x="544" y="772"/>
                  </a:lnTo>
                  <a:lnTo>
                    <a:pt x="544" y="772"/>
                  </a:lnTo>
                  <a:lnTo>
                    <a:pt x="539" y="770"/>
                  </a:lnTo>
                  <a:lnTo>
                    <a:pt x="536" y="770"/>
                  </a:lnTo>
                  <a:lnTo>
                    <a:pt x="534" y="767"/>
                  </a:lnTo>
                  <a:lnTo>
                    <a:pt x="534" y="762"/>
                  </a:lnTo>
                  <a:lnTo>
                    <a:pt x="534" y="762"/>
                  </a:lnTo>
                  <a:lnTo>
                    <a:pt x="534" y="752"/>
                  </a:lnTo>
                  <a:lnTo>
                    <a:pt x="534" y="752"/>
                  </a:lnTo>
                  <a:lnTo>
                    <a:pt x="534" y="501"/>
                  </a:lnTo>
                  <a:lnTo>
                    <a:pt x="534" y="501"/>
                  </a:lnTo>
                  <a:lnTo>
                    <a:pt x="534" y="489"/>
                  </a:lnTo>
                  <a:lnTo>
                    <a:pt x="534" y="489"/>
                  </a:lnTo>
                  <a:lnTo>
                    <a:pt x="534" y="487"/>
                  </a:lnTo>
                  <a:lnTo>
                    <a:pt x="536" y="484"/>
                  </a:lnTo>
                  <a:lnTo>
                    <a:pt x="539" y="484"/>
                  </a:lnTo>
                  <a:lnTo>
                    <a:pt x="541" y="482"/>
                  </a:lnTo>
                  <a:lnTo>
                    <a:pt x="541" y="482"/>
                  </a:lnTo>
                  <a:lnTo>
                    <a:pt x="578" y="487"/>
                  </a:lnTo>
                  <a:lnTo>
                    <a:pt x="578" y="487"/>
                  </a:lnTo>
                  <a:lnTo>
                    <a:pt x="584" y="489"/>
                  </a:lnTo>
                  <a:lnTo>
                    <a:pt x="588" y="492"/>
                  </a:lnTo>
                  <a:lnTo>
                    <a:pt x="591" y="497"/>
                  </a:lnTo>
                  <a:lnTo>
                    <a:pt x="593" y="502"/>
                  </a:lnTo>
                  <a:lnTo>
                    <a:pt x="593" y="502"/>
                  </a:lnTo>
                  <a:lnTo>
                    <a:pt x="596" y="519"/>
                  </a:lnTo>
                  <a:lnTo>
                    <a:pt x="598" y="534"/>
                  </a:lnTo>
                  <a:lnTo>
                    <a:pt x="598" y="534"/>
                  </a:lnTo>
                  <a:lnTo>
                    <a:pt x="601" y="591"/>
                  </a:lnTo>
                  <a:lnTo>
                    <a:pt x="605" y="646"/>
                  </a:lnTo>
                  <a:lnTo>
                    <a:pt x="605" y="646"/>
                  </a:lnTo>
                  <a:lnTo>
                    <a:pt x="608" y="665"/>
                  </a:lnTo>
                  <a:lnTo>
                    <a:pt x="611" y="682"/>
                  </a:lnTo>
                  <a:lnTo>
                    <a:pt x="616" y="698"/>
                  </a:lnTo>
                  <a:lnTo>
                    <a:pt x="623" y="715"/>
                  </a:lnTo>
                  <a:lnTo>
                    <a:pt x="623" y="715"/>
                  </a:lnTo>
                  <a:lnTo>
                    <a:pt x="633" y="732"/>
                  </a:lnTo>
                  <a:lnTo>
                    <a:pt x="645" y="747"/>
                  </a:lnTo>
                  <a:lnTo>
                    <a:pt x="658" y="757"/>
                  </a:lnTo>
                  <a:lnTo>
                    <a:pt x="671" y="764"/>
                  </a:lnTo>
                  <a:lnTo>
                    <a:pt x="687" y="769"/>
                  </a:lnTo>
                  <a:lnTo>
                    <a:pt x="703" y="770"/>
                  </a:lnTo>
                  <a:lnTo>
                    <a:pt x="720" y="770"/>
                  </a:lnTo>
                  <a:lnTo>
                    <a:pt x="737" y="767"/>
                  </a:lnTo>
                  <a:lnTo>
                    <a:pt x="737" y="767"/>
                  </a:lnTo>
                  <a:lnTo>
                    <a:pt x="745" y="764"/>
                  </a:lnTo>
                  <a:lnTo>
                    <a:pt x="753" y="760"/>
                  </a:lnTo>
                  <a:lnTo>
                    <a:pt x="767" y="750"/>
                  </a:lnTo>
                  <a:lnTo>
                    <a:pt x="779" y="737"/>
                  </a:lnTo>
                  <a:lnTo>
                    <a:pt x="789" y="723"/>
                  </a:lnTo>
                  <a:lnTo>
                    <a:pt x="789" y="723"/>
                  </a:lnTo>
                  <a:lnTo>
                    <a:pt x="797" y="705"/>
                  </a:lnTo>
                  <a:lnTo>
                    <a:pt x="804" y="687"/>
                  </a:lnTo>
                  <a:lnTo>
                    <a:pt x="809" y="668"/>
                  </a:lnTo>
                  <a:lnTo>
                    <a:pt x="812" y="648"/>
                  </a:lnTo>
                  <a:lnTo>
                    <a:pt x="812" y="648"/>
                  </a:lnTo>
                  <a:lnTo>
                    <a:pt x="815" y="611"/>
                  </a:lnTo>
                  <a:lnTo>
                    <a:pt x="815" y="611"/>
                  </a:lnTo>
                  <a:lnTo>
                    <a:pt x="819" y="598"/>
                  </a:lnTo>
                  <a:lnTo>
                    <a:pt x="819" y="598"/>
                  </a:lnTo>
                  <a:lnTo>
                    <a:pt x="819" y="310"/>
                  </a:lnTo>
                  <a:lnTo>
                    <a:pt x="819" y="310"/>
                  </a:lnTo>
                  <a:lnTo>
                    <a:pt x="812" y="297"/>
                  </a:lnTo>
                  <a:lnTo>
                    <a:pt x="805" y="283"/>
                  </a:lnTo>
                  <a:lnTo>
                    <a:pt x="805" y="283"/>
                  </a:lnTo>
                  <a:close/>
                  <a:moveTo>
                    <a:pt x="245" y="514"/>
                  </a:moveTo>
                  <a:lnTo>
                    <a:pt x="245" y="514"/>
                  </a:lnTo>
                  <a:lnTo>
                    <a:pt x="238" y="521"/>
                  </a:lnTo>
                  <a:lnTo>
                    <a:pt x="231" y="526"/>
                  </a:lnTo>
                  <a:lnTo>
                    <a:pt x="231" y="526"/>
                  </a:lnTo>
                  <a:lnTo>
                    <a:pt x="225" y="528"/>
                  </a:lnTo>
                  <a:lnTo>
                    <a:pt x="216" y="529"/>
                  </a:lnTo>
                  <a:lnTo>
                    <a:pt x="216" y="529"/>
                  </a:lnTo>
                  <a:lnTo>
                    <a:pt x="200" y="531"/>
                  </a:lnTo>
                  <a:lnTo>
                    <a:pt x="131" y="531"/>
                  </a:lnTo>
                  <a:lnTo>
                    <a:pt x="131" y="412"/>
                  </a:lnTo>
                  <a:lnTo>
                    <a:pt x="205" y="412"/>
                  </a:lnTo>
                  <a:lnTo>
                    <a:pt x="205" y="412"/>
                  </a:lnTo>
                  <a:lnTo>
                    <a:pt x="213" y="414"/>
                  </a:lnTo>
                  <a:lnTo>
                    <a:pt x="221" y="415"/>
                  </a:lnTo>
                  <a:lnTo>
                    <a:pt x="228" y="417"/>
                  </a:lnTo>
                  <a:lnTo>
                    <a:pt x="233" y="420"/>
                  </a:lnTo>
                  <a:lnTo>
                    <a:pt x="233" y="420"/>
                  </a:lnTo>
                  <a:lnTo>
                    <a:pt x="236" y="425"/>
                  </a:lnTo>
                  <a:lnTo>
                    <a:pt x="240" y="430"/>
                  </a:lnTo>
                  <a:lnTo>
                    <a:pt x="241" y="436"/>
                  </a:lnTo>
                  <a:lnTo>
                    <a:pt x="243" y="442"/>
                  </a:lnTo>
                  <a:lnTo>
                    <a:pt x="243" y="442"/>
                  </a:lnTo>
                  <a:lnTo>
                    <a:pt x="241" y="452"/>
                  </a:lnTo>
                  <a:lnTo>
                    <a:pt x="236" y="461"/>
                  </a:lnTo>
                  <a:lnTo>
                    <a:pt x="236" y="461"/>
                  </a:lnTo>
                  <a:lnTo>
                    <a:pt x="230" y="464"/>
                  </a:lnTo>
                  <a:lnTo>
                    <a:pt x="221" y="467"/>
                  </a:lnTo>
                  <a:lnTo>
                    <a:pt x="221" y="467"/>
                  </a:lnTo>
                  <a:lnTo>
                    <a:pt x="233" y="472"/>
                  </a:lnTo>
                  <a:lnTo>
                    <a:pt x="241" y="479"/>
                  </a:lnTo>
                  <a:lnTo>
                    <a:pt x="241" y="479"/>
                  </a:lnTo>
                  <a:lnTo>
                    <a:pt x="246" y="487"/>
                  </a:lnTo>
                  <a:lnTo>
                    <a:pt x="248" y="497"/>
                  </a:lnTo>
                  <a:lnTo>
                    <a:pt x="248" y="497"/>
                  </a:lnTo>
                  <a:lnTo>
                    <a:pt x="248" y="506"/>
                  </a:lnTo>
                  <a:lnTo>
                    <a:pt x="245" y="514"/>
                  </a:lnTo>
                  <a:lnTo>
                    <a:pt x="245" y="514"/>
                  </a:lnTo>
                  <a:close/>
                  <a:moveTo>
                    <a:pt x="310" y="531"/>
                  </a:moveTo>
                  <a:lnTo>
                    <a:pt x="271" y="531"/>
                  </a:lnTo>
                  <a:lnTo>
                    <a:pt x="271" y="412"/>
                  </a:lnTo>
                  <a:lnTo>
                    <a:pt x="310" y="412"/>
                  </a:lnTo>
                  <a:lnTo>
                    <a:pt x="310" y="531"/>
                  </a:lnTo>
                  <a:close/>
                  <a:moveTo>
                    <a:pt x="457" y="506"/>
                  </a:moveTo>
                  <a:lnTo>
                    <a:pt x="457" y="506"/>
                  </a:lnTo>
                  <a:lnTo>
                    <a:pt x="454" y="511"/>
                  </a:lnTo>
                  <a:lnTo>
                    <a:pt x="449" y="518"/>
                  </a:lnTo>
                  <a:lnTo>
                    <a:pt x="442" y="523"/>
                  </a:lnTo>
                  <a:lnTo>
                    <a:pt x="435" y="526"/>
                  </a:lnTo>
                  <a:lnTo>
                    <a:pt x="435" y="526"/>
                  </a:lnTo>
                  <a:lnTo>
                    <a:pt x="429" y="529"/>
                  </a:lnTo>
                  <a:lnTo>
                    <a:pt x="420" y="531"/>
                  </a:lnTo>
                  <a:lnTo>
                    <a:pt x="410" y="533"/>
                  </a:lnTo>
                  <a:lnTo>
                    <a:pt x="400" y="533"/>
                  </a:lnTo>
                  <a:lnTo>
                    <a:pt x="400" y="533"/>
                  </a:lnTo>
                  <a:lnTo>
                    <a:pt x="380" y="531"/>
                  </a:lnTo>
                  <a:lnTo>
                    <a:pt x="372" y="529"/>
                  </a:lnTo>
                  <a:lnTo>
                    <a:pt x="365" y="528"/>
                  </a:lnTo>
                  <a:lnTo>
                    <a:pt x="365" y="528"/>
                  </a:lnTo>
                  <a:lnTo>
                    <a:pt x="358" y="523"/>
                  </a:lnTo>
                  <a:lnTo>
                    <a:pt x="352" y="519"/>
                  </a:lnTo>
                  <a:lnTo>
                    <a:pt x="347" y="513"/>
                  </a:lnTo>
                  <a:lnTo>
                    <a:pt x="342" y="506"/>
                  </a:lnTo>
                  <a:lnTo>
                    <a:pt x="342" y="506"/>
                  </a:lnTo>
                  <a:lnTo>
                    <a:pt x="338" y="499"/>
                  </a:lnTo>
                  <a:lnTo>
                    <a:pt x="335" y="491"/>
                  </a:lnTo>
                  <a:lnTo>
                    <a:pt x="333" y="482"/>
                  </a:lnTo>
                  <a:lnTo>
                    <a:pt x="333" y="472"/>
                  </a:lnTo>
                  <a:lnTo>
                    <a:pt x="333" y="472"/>
                  </a:lnTo>
                  <a:lnTo>
                    <a:pt x="335" y="459"/>
                  </a:lnTo>
                  <a:lnTo>
                    <a:pt x="338" y="446"/>
                  </a:lnTo>
                  <a:lnTo>
                    <a:pt x="343" y="436"/>
                  </a:lnTo>
                  <a:lnTo>
                    <a:pt x="350" y="427"/>
                  </a:lnTo>
                  <a:lnTo>
                    <a:pt x="350" y="427"/>
                  </a:lnTo>
                  <a:lnTo>
                    <a:pt x="360" y="419"/>
                  </a:lnTo>
                  <a:lnTo>
                    <a:pt x="372" y="414"/>
                  </a:lnTo>
                  <a:lnTo>
                    <a:pt x="384" y="412"/>
                  </a:lnTo>
                  <a:lnTo>
                    <a:pt x="399" y="410"/>
                  </a:lnTo>
                  <a:lnTo>
                    <a:pt x="399" y="410"/>
                  </a:lnTo>
                  <a:lnTo>
                    <a:pt x="414" y="412"/>
                  </a:lnTo>
                  <a:lnTo>
                    <a:pt x="427" y="414"/>
                  </a:lnTo>
                  <a:lnTo>
                    <a:pt x="439" y="419"/>
                  </a:lnTo>
                  <a:lnTo>
                    <a:pt x="447" y="427"/>
                  </a:lnTo>
                  <a:lnTo>
                    <a:pt x="447" y="427"/>
                  </a:lnTo>
                  <a:lnTo>
                    <a:pt x="456" y="436"/>
                  </a:lnTo>
                  <a:lnTo>
                    <a:pt x="461" y="446"/>
                  </a:lnTo>
                  <a:lnTo>
                    <a:pt x="464" y="457"/>
                  </a:lnTo>
                  <a:lnTo>
                    <a:pt x="466" y="471"/>
                  </a:lnTo>
                  <a:lnTo>
                    <a:pt x="466" y="471"/>
                  </a:lnTo>
                  <a:lnTo>
                    <a:pt x="464" y="481"/>
                  </a:lnTo>
                  <a:lnTo>
                    <a:pt x="464" y="489"/>
                  </a:lnTo>
                  <a:lnTo>
                    <a:pt x="461" y="497"/>
                  </a:lnTo>
                  <a:lnTo>
                    <a:pt x="457" y="506"/>
                  </a:lnTo>
                  <a:lnTo>
                    <a:pt x="457" y="506"/>
                  </a:lnTo>
                  <a:close/>
                  <a:moveTo>
                    <a:pt x="472" y="280"/>
                  </a:moveTo>
                  <a:lnTo>
                    <a:pt x="472" y="280"/>
                  </a:lnTo>
                  <a:lnTo>
                    <a:pt x="472" y="290"/>
                  </a:lnTo>
                  <a:lnTo>
                    <a:pt x="471" y="298"/>
                  </a:lnTo>
                  <a:lnTo>
                    <a:pt x="471" y="298"/>
                  </a:lnTo>
                  <a:lnTo>
                    <a:pt x="467" y="307"/>
                  </a:lnTo>
                  <a:lnTo>
                    <a:pt x="462" y="313"/>
                  </a:lnTo>
                  <a:lnTo>
                    <a:pt x="456" y="318"/>
                  </a:lnTo>
                  <a:lnTo>
                    <a:pt x="447" y="320"/>
                  </a:lnTo>
                  <a:lnTo>
                    <a:pt x="447" y="320"/>
                  </a:lnTo>
                  <a:lnTo>
                    <a:pt x="427" y="323"/>
                  </a:lnTo>
                  <a:lnTo>
                    <a:pt x="427" y="323"/>
                  </a:lnTo>
                  <a:lnTo>
                    <a:pt x="171" y="323"/>
                  </a:lnTo>
                  <a:lnTo>
                    <a:pt x="171" y="323"/>
                  </a:lnTo>
                  <a:lnTo>
                    <a:pt x="163" y="323"/>
                  </a:lnTo>
                  <a:lnTo>
                    <a:pt x="163" y="323"/>
                  </a:lnTo>
                  <a:lnTo>
                    <a:pt x="154" y="322"/>
                  </a:lnTo>
                  <a:lnTo>
                    <a:pt x="146" y="320"/>
                  </a:lnTo>
                  <a:lnTo>
                    <a:pt x="139" y="317"/>
                  </a:lnTo>
                  <a:lnTo>
                    <a:pt x="134" y="312"/>
                  </a:lnTo>
                  <a:lnTo>
                    <a:pt x="131" y="307"/>
                  </a:lnTo>
                  <a:lnTo>
                    <a:pt x="128" y="300"/>
                  </a:lnTo>
                  <a:lnTo>
                    <a:pt x="126" y="292"/>
                  </a:lnTo>
                  <a:lnTo>
                    <a:pt x="126" y="283"/>
                  </a:lnTo>
                  <a:lnTo>
                    <a:pt x="126" y="283"/>
                  </a:lnTo>
                  <a:lnTo>
                    <a:pt x="124" y="106"/>
                  </a:lnTo>
                  <a:lnTo>
                    <a:pt x="124" y="106"/>
                  </a:lnTo>
                  <a:lnTo>
                    <a:pt x="126" y="96"/>
                  </a:lnTo>
                  <a:lnTo>
                    <a:pt x="128" y="87"/>
                  </a:lnTo>
                  <a:lnTo>
                    <a:pt x="131" y="81"/>
                  </a:lnTo>
                  <a:lnTo>
                    <a:pt x="134" y="76"/>
                  </a:lnTo>
                  <a:lnTo>
                    <a:pt x="141" y="71"/>
                  </a:lnTo>
                  <a:lnTo>
                    <a:pt x="148" y="67"/>
                  </a:lnTo>
                  <a:lnTo>
                    <a:pt x="154" y="66"/>
                  </a:lnTo>
                  <a:lnTo>
                    <a:pt x="164" y="66"/>
                  </a:lnTo>
                  <a:lnTo>
                    <a:pt x="164" y="66"/>
                  </a:lnTo>
                  <a:lnTo>
                    <a:pt x="300" y="66"/>
                  </a:lnTo>
                  <a:lnTo>
                    <a:pt x="300" y="66"/>
                  </a:lnTo>
                  <a:lnTo>
                    <a:pt x="425" y="66"/>
                  </a:lnTo>
                  <a:lnTo>
                    <a:pt x="425" y="66"/>
                  </a:lnTo>
                  <a:lnTo>
                    <a:pt x="442" y="66"/>
                  </a:lnTo>
                  <a:lnTo>
                    <a:pt x="442" y="66"/>
                  </a:lnTo>
                  <a:lnTo>
                    <a:pt x="452" y="67"/>
                  </a:lnTo>
                  <a:lnTo>
                    <a:pt x="461" y="72"/>
                  </a:lnTo>
                  <a:lnTo>
                    <a:pt x="467" y="81"/>
                  </a:lnTo>
                  <a:lnTo>
                    <a:pt x="471" y="91"/>
                  </a:lnTo>
                  <a:lnTo>
                    <a:pt x="471" y="91"/>
                  </a:lnTo>
                  <a:lnTo>
                    <a:pt x="472" y="108"/>
                  </a:lnTo>
                  <a:lnTo>
                    <a:pt x="472" y="108"/>
                  </a:lnTo>
                  <a:lnTo>
                    <a:pt x="472" y="280"/>
                  </a:lnTo>
                  <a:lnTo>
                    <a:pt x="472"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11" name="Graphic 10">
            <a:extLst>
              <a:ext uri="{FF2B5EF4-FFF2-40B4-BE49-F238E27FC236}">
                <a16:creationId xmlns:a16="http://schemas.microsoft.com/office/drawing/2014/main" id="{4C1DC603-779F-2251-C47B-F398F58E11C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00617" y="3669122"/>
            <a:ext cx="806723" cy="537815"/>
          </a:xfrm>
          <a:prstGeom prst="rect">
            <a:avLst/>
          </a:prstGeom>
        </p:spPr>
      </p:pic>
    </p:spTree>
    <p:extLst>
      <p:ext uri="{BB962C8B-B14F-4D97-AF65-F5344CB8AC3E}">
        <p14:creationId xmlns:p14="http://schemas.microsoft.com/office/powerpoint/2010/main" val="327040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asakylkinen kolmio 296">
            <a:extLst>
              <a:ext uri="{FF2B5EF4-FFF2-40B4-BE49-F238E27FC236}">
                <a16:creationId xmlns:a16="http://schemas.microsoft.com/office/drawing/2014/main" id="{64919AC1-EFAA-6DCF-C182-EA5BE3AF50C5}"/>
              </a:ext>
              <a:ext uri="{C183D7F6-B498-43B3-948B-1728B52AA6E4}">
                <adec:decorative xmlns:adec="http://schemas.microsoft.com/office/drawing/2017/decorative" val="1"/>
              </a:ext>
            </a:extLst>
          </p:cNvPr>
          <p:cNvSpPr/>
          <p:nvPr/>
        </p:nvSpPr>
        <p:spPr>
          <a:xfrm rot="10800000">
            <a:off x="4233074" y="3134915"/>
            <a:ext cx="3725851" cy="2792264"/>
          </a:xfrm>
          <a:prstGeom prst="triangle">
            <a:avLst/>
          </a:prstGeom>
          <a:solidFill>
            <a:schemeClr val="accent3"/>
          </a:solidFill>
          <a:ln>
            <a:noFill/>
          </a:ln>
          <a:effectLst>
            <a:outerShdw blurRad="50800" dist="50800" dir="5400000" algn="ctr"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chemeClr val="tx1"/>
              </a:solidFill>
              <a:effectLst/>
              <a:uLnTx/>
              <a:uFillTx/>
              <a:latin typeface="Segoe UI"/>
              <a:ea typeface="+mn-ea"/>
              <a:cs typeface="+mn-cs"/>
            </a:endParaRPr>
          </a:p>
        </p:txBody>
      </p:sp>
      <p:sp>
        <p:nvSpPr>
          <p:cNvPr id="5" name="Tasakylkinen kolmio 296">
            <a:extLst>
              <a:ext uri="{FF2B5EF4-FFF2-40B4-BE49-F238E27FC236}">
                <a16:creationId xmlns:a16="http://schemas.microsoft.com/office/drawing/2014/main" id="{B9B745C0-A0B2-55D0-1193-BD3BF56EA6E7}"/>
              </a:ext>
              <a:ext uri="{C183D7F6-B498-43B3-948B-1728B52AA6E4}">
                <adec:decorative xmlns:adec="http://schemas.microsoft.com/office/drawing/2017/decorative" val="1"/>
              </a:ext>
            </a:extLst>
          </p:cNvPr>
          <p:cNvSpPr/>
          <p:nvPr/>
        </p:nvSpPr>
        <p:spPr>
          <a:xfrm>
            <a:off x="4233075" y="342651"/>
            <a:ext cx="3725851" cy="279226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chemeClr val="tx1"/>
              </a:solidFill>
              <a:effectLst/>
              <a:uLnTx/>
              <a:uFillTx/>
              <a:latin typeface="Segoe UI"/>
              <a:ea typeface="+mn-ea"/>
              <a:cs typeface="+mn-cs"/>
            </a:endParaRPr>
          </a:p>
        </p:txBody>
      </p:sp>
      <p:sp>
        <p:nvSpPr>
          <p:cNvPr id="2" name="Title 1">
            <a:extLst>
              <a:ext uri="{FF2B5EF4-FFF2-40B4-BE49-F238E27FC236}">
                <a16:creationId xmlns:a16="http://schemas.microsoft.com/office/drawing/2014/main" id="{74E247F3-D048-6408-01A0-00B698E279FD}"/>
              </a:ext>
            </a:extLst>
          </p:cNvPr>
          <p:cNvSpPr>
            <a:spLocks noGrp="1"/>
          </p:cNvSpPr>
          <p:nvPr>
            <p:ph type="title"/>
          </p:nvPr>
        </p:nvSpPr>
        <p:spPr>
          <a:xfrm>
            <a:off x="304412" y="485514"/>
            <a:ext cx="11114202" cy="960559"/>
          </a:xfrm>
        </p:spPr>
        <p:txBody>
          <a:bodyPr/>
          <a:lstStyle/>
          <a:p>
            <a:r>
              <a:rPr lang="fi-FI" dirty="0">
                <a:solidFill>
                  <a:schemeClr val="tx1"/>
                </a:solidFill>
              </a:rPr>
              <a:t>Metsien merkitys Suomessa</a:t>
            </a:r>
          </a:p>
        </p:txBody>
      </p:sp>
      <p:sp>
        <p:nvSpPr>
          <p:cNvPr id="4" name="TextBox 3">
            <a:extLst>
              <a:ext uri="{FF2B5EF4-FFF2-40B4-BE49-F238E27FC236}">
                <a16:creationId xmlns:a16="http://schemas.microsoft.com/office/drawing/2014/main" id="{C31273AE-D138-A201-7A04-759AD203FD5D}"/>
              </a:ext>
            </a:extLst>
          </p:cNvPr>
          <p:cNvSpPr txBox="1"/>
          <p:nvPr/>
        </p:nvSpPr>
        <p:spPr>
          <a:xfrm>
            <a:off x="5029200" y="1929547"/>
            <a:ext cx="2133600" cy="800219"/>
          </a:xfrm>
          <a:prstGeom prst="rect">
            <a:avLst/>
          </a:prstGeom>
          <a:noFill/>
        </p:spPr>
        <p:txBody>
          <a:bodyPr wrap="square">
            <a:spAutoFit/>
          </a:bodyPr>
          <a:lstStyle/>
          <a:p>
            <a:pPr algn="ctr"/>
            <a:r>
              <a:rPr lang="fi-FI" b="1" dirty="0"/>
              <a:t>TUOTTEET</a:t>
            </a:r>
            <a:endParaRPr lang="fi-FI" dirty="0"/>
          </a:p>
          <a:p>
            <a:pPr algn="ctr"/>
            <a:r>
              <a:rPr lang="fi-FI" sz="1400" dirty="0"/>
              <a:t>Välttämättömyys / Substituutio Lisäarvo</a:t>
            </a:r>
          </a:p>
        </p:txBody>
      </p:sp>
      <p:sp>
        <p:nvSpPr>
          <p:cNvPr id="7" name="Tasakylkinen kolmio 296">
            <a:extLst>
              <a:ext uri="{FF2B5EF4-FFF2-40B4-BE49-F238E27FC236}">
                <a16:creationId xmlns:a16="http://schemas.microsoft.com/office/drawing/2014/main" id="{1C564C31-F730-145C-1395-CE9F7E719E98}"/>
              </a:ext>
              <a:ext uri="{C183D7F6-B498-43B3-948B-1728B52AA6E4}">
                <adec:decorative xmlns:adec="http://schemas.microsoft.com/office/drawing/2017/decorative" val="1"/>
              </a:ext>
            </a:extLst>
          </p:cNvPr>
          <p:cNvSpPr/>
          <p:nvPr/>
        </p:nvSpPr>
        <p:spPr>
          <a:xfrm>
            <a:off x="2370149" y="3134915"/>
            <a:ext cx="3725851" cy="279226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chemeClr val="tx1"/>
              </a:solidFill>
              <a:effectLst/>
              <a:uLnTx/>
              <a:uFillTx/>
              <a:latin typeface="Segoe UI"/>
              <a:ea typeface="+mn-ea"/>
              <a:cs typeface="+mn-cs"/>
            </a:endParaRPr>
          </a:p>
        </p:txBody>
      </p:sp>
      <p:sp>
        <p:nvSpPr>
          <p:cNvPr id="8" name="TextBox 7">
            <a:extLst>
              <a:ext uri="{FF2B5EF4-FFF2-40B4-BE49-F238E27FC236}">
                <a16:creationId xmlns:a16="http://schemas.microsoft.com/office/drawing/2014/main" id="{E7B64B82-C48B-1562-B62F-20DCE3E24E6F}"/>
              </a:ext>
            </a:extLst>
          </p:cNvPr>
          <p:cNvSpPr txBox="1"/>
          <p:nvPr/>
        </p:nvSpPr>
        <p:spPr>
          <a:xfrm>
            <a:off x="3166274" y="4384869"/>
            <a:ext cx="2133600" cy="1292662"/>
          </a:xfrm>
          <a:prstGeom prst="rect">
            <a:avLst/>
          </a:prstGeom>
          <a:noFill/>
        </p:spPr>
        <p:txBody>
          <a:bodyPr wrap="square">
            <a:spAutoFit/>
          </a:bodyPr>
          <a:lstStyle/>
          <a:p>
            <a:pPr algn="ctr"/>
            <a:r>
              <a:rPr lang="fi-FI" b="1" dirty="0"/>
              <a:t>BIO-</a:t>
            </a:r>
            <a:br>
              <a:rPr lang="fi-FI" b="1" dirty="0"/>
            </a:br>
            <a:r>
              <a:rPr lang="fi-FI" b="1" dirty="0"/>
              <a:t>DIVERSITEETTI</a:t>
            </a:r>
          </a:p>
          <a:p>
            <a:pPr algn="ctr"/>
            <a:r>
              <a:rPr lang="fi-FI" sz="1400" dirty="0"/>
              <a:t>Talousmetsät/ Suojelu</a:t>
            </a:r>
          </a:p>
          <a:p>
            <a:pPr algn="ctr"/>
            <a:r>
              <a:rPr lang="fi-FI" sz="1400" dirty="0"/>
              <a:t>Ennallistaminen</a:t>
            </a:r>
          </a:p>
          <a:p>
            <a:pPr algn="ctr"/>
            <a:r>
              <a:rPr lang="fi-FI" sz="1400" dirty="0"/>
              <a:t>Metsänhoitotavat</a:t>
            </a:r>
          </a:p>
        </p:txBody>
      </p:sp>
      <p:sp>
        <p:nvSpPr>
          <p:cNvPr id="9" name="Tasakylkinen kolmio 296">
            <a:extLst>
              <a:ext uri="{FF2B5EF4-FFF2-40B4-BE49-F238E27FC236}">
                <a16:creationId xmlns:a16="http://schemas.microsoft.com/office/drawing/2014/main" id="{7107EA11-5FD4-632F-C08D-5651218172B7}"/>
              </a:ext>
              <a:ext uri="{C183D7F6-B498-43B3-948B-1728B52AA6E4}">
                <adec:decorative xmlns:adec="http://schemas.microsoft.com/office/drawing/2017/decorative" val="1"/>
              </a:ext>
            </a:extLst>
          </p:cNvPr>
          <p:cNvSpPr/>
          <p:nvPr/>
        </p:nvSpPr>
        <p:spPr>
          <a:xfrm>
            <a:off x="6096000" y="3134915"/>
            <a:ext cx="3725851" cy="279226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chemeClr val="tx1"/>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0CAE6FB7-A7E8-E715-9B4B-F8CABA25BBDE}"/>
              </a:ext>
            </a:extLst>
          </p:cNvPr>
          <p:cNvSpPr txBox="1"/>
          <p:nvPr/>
        </p:nvSpPr>
        <p:spPr>
          <a:xfrm>
            <a:off x="6892125" y="4384869"/>
            <a:ext cx="2133600" cy="1354217"/>
          </a:xfrm>
          <a:prstGeom prst="rect">
            <a:avLst/>
          </a:prstGeom>
          <a:noFill/>
        </p:spPr>
        <p:txBody>
          <a:bodyPr wrap="square">
            <a:spAutoFit/>
          </a:bodyPr>
          <a:lstStyle/>
          <a:p>
            <a:pPr algn="ctr"/>
            <a:r>
              <a:rPr lang="fi-FI" b="1" dirty="0"/>
              <a:t>HIILEN</a:t>
            </a:r>
            <a:br>
              <a:rPr lang="fi-FI" b="1" dirty="0"/>
            </a:br>
            <a:r>
              <a:rPr lang="fi-FI" b="1" dirty="0"/>
              <a:t>SIDONTA</a:t>
            </a:r>
            <a:endParaRPr lang="fi-FI" dirty="0"/>
          </a:p>
          <a:p>
            <a:pPr algn="ctr"/>
            <a:r>
              <a:rPr lang="fi-FI" sz="1400" dirty="0"/>
              <a:t>Kasvu</a:t>
            </a:r>
          </a:p>
          <a:p>
            <a:pPr algn="ctr"/>
            <a:r>
              <a:rPr lang="fi-FI" sz="1400" dirty="0"/>
              <a:t>Jalostus</a:t>
            </a:r>
          </a:p>
          <a:p>
            <a:pPr algn="ctr"/>
            <a:endParaRPr lang="fi-FI" b="1" dirty="0"/>
          </a:p>
        </p:txBody>
      </p:sp>
      <p:sp>
        <p:nvSpPr>
          <p:cNvPr id="12" name="TextBox 11">
            <a:extLst>
              <a:ext uri="{FF2B5EF4-FFF2-40B4-BE49-F238E27FC236}">
                <a16:creationId xmlns:a16="http://schemas.microsoft.com/office/drawing/2014/main" id="{F929A4AC-E359-ACC6-4C1D-5DD9C73D2C26}"/>
              </a:ext>
            </a:extLst>
          </p:cNvPr>
          <p:cNvSpPr txBox="1"/>
          <p:nvPr/>
        </p:nvSpPr>
        <p:spPr>
          <a:xfrm>
            <a:off x="5029200" y="3532063"/>
            <a:ext cx="2133600" cy="369332"/>
          </a:xfrm>
          <a:prstGeom prst="rect">
            <a:avLst/>
          </a:prstGeom>
          <a:noFill/>
          <a:effectLst>
            <a:outerShdw blurRad="63500" sx="102000" sy="102000" algn="ctr" rotWithShape="0">
              <a:prstClr val="black">
                <a:alpha val="18000"/>
              </a:prstClr>
            </a:outerShdw>
          </a:effectLst>
        </p:spPr>
        <p:txBody>
          <a:bodyPr wrap="square">
            <a:spAutoFit/>
          </a:bodyPr>
          <a:lstStyle/>
          <a:p>
            <a:pPr algn="ctr"/>
            <a:r>
              <a:rPr lang="fi-FI" b="1" dirty="0">
                <a:solidFill>
                  <a:schemeClr val="bg1"/>
                </a:solidFill>
              </a:rPr>
              <a:t>VIRKISTYSARVOT</a:t>
            </a:r>
            <a:endParaRPr lang="fi-FI" sz="1200" dirty="0">
              <a:solidFill>
                <a:schemeClr val="bg1"/>
              </a:solidFill>
            </a:endParaRPr>
          </a:p>
        </p:txBody>
      </p:sp>
      <p:pic>
        <p:nvPicPr>
          <p:cNvPr id="22" name="Kuva 3" descr="Luonnonvarakeskuksen (Luke) logo">
            <a:extLst>
              <a:ext uri="{FF2B5EF4-FFF2-40B4-BE49-F238E27FC236}">
                <a16:creationId xmlns:a16="http://schemas.microsoft.com/office/drawing/2014/main" id="{C18C6DBB-1DAB-CA11-F7B1-268BC08CCBD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9621" y="6181801"/>
            <a:ext cx="2743199" cy="430991"/>
          </a:xfrm>
          <a:prstGeom prst="rect">
            <a:avLst/>
          </a:prstGeom>
        </p:spPr>
      </p:pic>
    </p:spTree>
    <p:extLst>
      <p:ext uri="{BB962C8B-B14F-4D97-AF65-F5344CB8AC3E}">
        <p14:creationId xmlns:p14="http://schemas.microsoft.com/office/powerpoint/2010/main" val="330254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Kuva 2">
            <a:extLst>
              <a:ext uri="{FF2B5EF4-FFF2-40B4-BE49-F238E27FC236}">
                <a16:creationId xmlns:a16="http://schemas.microsoft.com/office/drawing/2014/main" id="{B8409444-B769-D0E9-CCEE-256EF8FEF8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8" t="868" r="1715" b="1334"/>
          <a:stretch/>
        </p:blipFill>
        <p:spPr>
          <a:xfrm>
            <a:off x="606095" y="1375595"/>
            <a:ext cx="4710518" cy="3091330"/>
          </a:xfrm>
          <a:prstGeom prst="rect">
            <a:avLst/>
          </a:prstGeom>
          <a:ln>
            <a:noFill/>
          </a:ln>
        </p:spPr>
      </p:pic>
      <p:graphicFrame>
        <p:nvGraphicFramePr>
          <p:cNvPr id="54" name="Chart 53" descr="Kansantalouden arvonlisäys 233,6 mrd. € josta biotalouden osuus on 13 %">
            <a:extLst>
              <a:ext uri="{FF2B5EF4-FFF2-40B4-BE49-F238E27FC236}">
                <a16:creationId xmlns:a16="http://schemas.microsoft.com/office/drawing/2014/main" id="{9659D73A-C0C0-F20C-4431-CDFEAC3B10EE}"/>
              </a:ext>
            </a:extLst>
          </p:cNvPr>
          <p:cNvGraphicFramePr/>
          <p:nvPr>
            <p:extLst>
              <p:ext uri="{D42A27DB-BD31-4B8C-83A1-F6EECF244321}">
                <p14:modId xmlns:p14="http://schemas.microsoft.com/office/powerpoint/2010/main" val="2742694230"/>
              </p:ext>
            </p:extLst>
          </p:nvPr>
        </p:nvGraphicFramePr>
        <p:xfrm>
          <a:off x="628314" y="5184873"/>
          <a:ext cx="4457566" cy="77922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47F07EC-2DEC-59EA-176F-720767BEB150}"/>
              </a:ext>
            </a:extLst>
          </p:cNvPr>
          <p:cNvSpPr>
            <a:spLocks noGrp="1"/>
          </p:cNvSpPr>
          <p:nvPr>
            <p:ph type="title"/>
          </p:nvPr>
        </p:nvSpPr>
        <p:spPr>
          <a:xfrm>
            <a:off x="499621" y="502285"/>
            <a:ext cx="11114202" cy="960559"/>
          </a:xfrm>
        </p:spPr>
        <p:txBody>
          <a:bodyPr>
            <a:noAutofit/>
          </a:bodyPr>
          <a:lstStyle/>
          <a:p>
            <a:r>
              <a:rPr lang="fi-FI" dirty="0"/>
              <a:t>Metsäsektori Suomen kansantaloudessa</a:t>
            </a:r>
          </a:p>
        </p:txBody>
      </p:sp>
      <p:grpSp>
        <p:nvGrpSpPr>
          <p:cNvPr id="32" name="Group 31" descr="Biotalouden arvonlisäys">
            <a:extLst>
              <a:ext uri="{FF2B5EF4-FFF2-40B4-BE49-F238E27FC236}">
                <a16:creationId xmlns:a16="http://schemas.microsoft.com/office/drawing/2014/main" id="{162FC292-1A13-1B70-4B4A-063EB4CEF5ED}"/>
              </a:ext>
            </a:extLst>
          </p:cNvPr>
          <p:cNvGrpSpPr/>
          <p:nvPr/>
        </p:nvGrpSpPr>
        <p:grpSpPr>
          <a:xfrm>
            <a:off x="5437446" y="1346731"/>
            <a:ext cx="6352531" cy="4890067"/>
            <a:chOff x="3858475" y="1134392"/>
            <a:chExt cx="6645892" cy="5115890"/>
          </a:xfrm>
        </p:grpSpPr>
        <p:graphicFrame>
          <p:nvGraphicFramePr>
            <p:cNvPr id="3" name="Chart 2">
              <a:extLst>
                <a:ext uri="{FF2B5EF4-FFF2-40B4-BE49-F238E27FC236}">
                  <a16:creationId xmlns:a16="http://schemas.microsoft.com/office/drawing/2014/main" id="{9C97FC1F-7783-30F5-8900-ED28CA8E7FCD}"/>
                </a:ext>
              </a:extLst>
            </p:cNvPr>
            <p:cNvGraphicFramePr/>
            <p:nvPr>
              <p:extLst>
                <p:ext uri="{D42A27DB-BD31-4B8C-83A1-F6EECF244321}">
                  <p14:modId xmlns:p14="http://schemas.microsoft.com/office/powerpoint/2010/main" val="1282749507"/>
                </p:ext>
              </p:extLst>
            </p:nvPr>
          </p:nvGraphicFramePr>
          <p:xfrm>
            <a:off x="4319535" y="1752599"/>
            <a:ext cx="5065766" cy="4347633"/>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56F4E058-3A8B-B1C3-4CB0-698B6D2EC7D9}"/>
                </a:ext>
              </a:extLst>
            </p:cNvPr>
            <p:cNvSpPr txBox="1"/>
            <p:nvPr/>
          </p:nvSpPr>
          <p:spPr>
            <a:xfrm>
              <a:off x="9188356" y="2527116"/>
              <a:ext cx="1316011" cy="611780"/>
            </a:xfrm>
            <a:prstGeom prst="rect">
              <a:avLst/>
            </a:prstGeom>
            <a:noFill/>
          </p:spPr>
          <p:txBody>
            <a:bodyPr wrap="square" rtlCol="0">
              <a:spAutoFit/>
            </a:bodyPr>
            <a:lstStyle/>
            <a:p>
              <a:pPr algn="ctr"/>
              <a:r>
                <a:rPr lang="fi-FI" sz="1600" b="1" dirty="0"/>
                <a:t>Metsä-</a:t>
              </a:r>
            </a:p>
            <a:p>
              <a:pPr algn="ctr"/>
              <a:r>
                <a:rPr lang="fi-FI" sz="1600" b="1" dirty="0"/>
                <a:t>sektori</a:t>
              </a:r>
            </a:p>
          </p:txBody>
        </p:sp>
        <p:pic>
          <p:nvPicPr>
            <p:cNvPr id="7" name="Graphic 6">
              <a:extLst>
                <a:ext uri="{FF2B5EF4-FFF2-40B4-BE49-F238E27FC236}">
                  <a16:creationId xmlns:a16="http://schemas.microsoft.com/office/drawing/2014/main" id="{F7EB99F8-AE75-FCE2-B12E-9102D09EFC2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249716" y="2507071"/>
              <a:ext cx="1130409" cy="673900"/>
            </a:xfrm>
            <a:prstGeom prst="rect">
              <a:avLst/>
            </a:prstGeom>
          </p:spPr>
        </p:pic>
        <p:sp>
          <p:nvSpPr>
            <p:cNvPr id="8" name="TextBox 7">
              <a:extLst>
                <a:ext uri="{FF2B5EF4-FFF2-40B4-BE49-F238E27FC236}">
                  <a16:creationId xmlns:a16="http://schemas.microsoft.com/office/drawing/2014/main" id="{A83D944F-B821-45B8-BE28-034C5EE8EAB1}"/>
                </a:ext>
              </a:extLst>
            </p:cNvPr>
            <p:cNvSpPr txBox="1"/>
            <p:nvPr/>
          </p:nvSpPr>
          <p:spPr>
            <a:xfrm>
              <a:off x="6941300" y="5973283"/>
              <a:ext cx="1439000" cy="276999"/>
            </a:xfrm>
            <a:prstGeom prst="rect">
              <a:avLst/>
            </a:prstGeom>
            <a:noFill/>
          </p:spPr>
          <p:txBody>
            <a:bodyPr wrap="square" rtlCol="0">
              <a:spAutoFit/>
            </a:bodyPr>
            <a:lstStyle/>
            <a:p>
              <a:pPr algn="ctr"/>
              <a:r>
                <a:rPr lang="fi-FI" sz="1200" dirty="0"/>
                <a:t>Rakentaminen</a:t>
              </a:r>
            </a:p>
          </p:txBody>
        </p:sp>
        <p:pic>
          <p:nvPicPr>
            <p:cNvPr id="10" name="Graphic 9">
              <a:extLst>
                <a:ext uri="{FF2B5EF4-FFF2-40B4-BE49-F238E27FC236}">
                  <a16:creationId xmlns:a16="http://schemas.microsoft.com/office/drawing/2014/main" id="{2C4CF388-E3CD-FAAD-A6FB-F6302A81F3C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66253" y="5129784"/>
              <a:ext cx="574396" cy="560721"/>
            </a:xfrm>
            <a:prstGeom prst="rect">
              <a:avLst/>
            </a:prstGeom>
          </p:spPr>
        </p:pic>
        <p:pic>
          <p:nvPicPr>
            <p:cNvPr id="11" name="Graphic 10">
              <a:extLst>
                <a:ext uri="{FF2B5EF4-FFF2-40B4-BE49-F238E27FC236}">
                  <a16:creationId xmlns:a16="http://schemas.microsoft.com/office/drawing/2014/main" id="{3EB1CCC0-6AF9-D5F7-ADA2-B31DC1CC917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58137" y="4930550"/>
              <a:ext cx="400043" cy="509144"/>
            </a:xfrm>
            <a:prstGeom prst="rect">
              <a:avLst/>
            </a:prstGeom>
          </p:spPr>
        </p:pic>
        <p:sp>
          <p:nvSpPr>
            <p:cNvPr id="12" name="TextBox 11">
              <a:extLst>
                <a:ext uri="{FF2B5EF4-FFF2-40B4-BE49-F238E27FC236}">
                  <a16:creationId xmlns:a16="http://schemas.microsoft.com/office/drawing/2014/main" id="{929DAC9E-01ED-16EE-528B-5403EEB50F04}"/>
                </a:ext>
              </a:extLst>
            </p:cNvPr>
            <p:cNvSpPr txBox="1"/>
            <p:nvPr/>
          </p:nvSpPr>
          <p:spPr>
            <a:xfrm>
              <a:off x="4030301" y="5560812"/>
              <a:ext cx="2065699" cy="461665"/>
            </a:xfrm>
            <a:prstGeom prst="rect">
              <a:avLst/>
            </a:prstGeom>
            <a:noFill/>
          </p:spPr>
          <p:txBody>
            <a:bodyPr wrap="square" rtlCol="0">
              <a:spAutoFit/>
            </a:bodyPr>
            <a:lstStyle/>
            <a:p>
              <a:pPr algn="ctr"/>
              <a:r>
                <a:rPr lang="fi-FI" sz="1200" dirty="0"/>
                <a:t>Elintarvike-</a:t>
              </a:r>
              <a:br>
                <a:rPr lang="fi-FI" sz="1200" dirty="0"/>
              </a:br>
              <a:r>
                <a:rPr lang="fi-FI" sz="1200" dirty="0"/>
                <a:t>sektori</a:t>
              </a:r>
            </a:p>
          </p:txBody>
        </p:sp>
        <p:sp>
          <p:nvSpPr>
            <p:cNvPr id="13" name="TextBox 12">
              <a:extLst>
                <a:ext uri="{FF2B5EF4-FFF2-40B4-BE49-F238E27FC236}">
                  <a16:creationId xmlns:a16="http://schemas.microsoft.com/office/drawing/2014/main" id="{B86A7575-B52F-6281-42AF-BE95536E4C19}"/>
                </a:ext>
              </a:extLst>
            </p:cNvPr>
            <p:cNvSpPr txBox="1"/>
            <p:nvPr/>
          </p:nvSpPr>
          <p:spPr>
            <a:xfrm>
              <a:off x="3858475" y="3560436"/>
              <a:ext cx="1026684" cy="676179"/>
            </a:xfrm>
            <a:prstGeom prst="rect">
              <a:avLst/>
            </a:prstGeom>
            <a:noFill/>
          </p:spPr>
          <p:txBody>
            <a:bodyPr wrap="square" rtlCol="0">
              <a:spAutoFit/>
            </a:bodyPr>
            <a:lstStyle/>
            <a:p>
              <a:pPr algn="ctr"/>
              <a:r>
                <a:rPr lang="fi-FI" sz="1200" dirty="0"/>
                <a:t>Muut teollisuus-</a:t>
              </a:r>
              <a:br>
                <a:rPr lang="fi-FI" sz="1200" dirty="0"/>
              </a:br>
              <a:r>
                <a:rPr lang="fi-FI" sz="1200" dirty="0"/>
                <a:t>alat</a:t>
              </a:r>
            </a:p>
          </p:txBody>
        </p:sp>
        <p:sp>
          <p:nvSpPr>
            <p:cNvPr id="14" name="TextBox 13">
              <a:extLst>
                <a:ext uri="{FF2B5EF4-FFF2-40B4-BE49-F238E27FC236}">
                  <a16:creationId xmlns:a16="http://schemas.microsoft.com/office/drawing/2014/main" id="{6F0B4B90-BFC9-FEE7-585C-650FB3CB4EDC}"/>
                </a:ext>
              </a:extLst>
            </p:cNvPr>
            <p:cNvSpPr txBox="1"/>
            <p:nvPr/>
          </p:nvSpPr>
          <p:spPr>
            <a:xfrm>
              <a:off x="4210887" y="2288836"/>
              <a:ext cx="1255578" cy="276999"/>
            </a:xfrm>
            <a:prstGeom prst="rect">
              <a:avLst/>
            </a:prstGeom>
            <a:noFill/>
          </p:spPr>
          <p:txBody>
            <a:bodyPr wrap="square" rtlCol="0">
              <a:spAutoFit/>
            </a:bodyPr>
            <a:lstStyle/>
            <a:p>
              <a:pPr algn="ctr"/>
              <a:r>
                <a:rPr lang="fi-FI" sz="1200" dirty="0"/>
                <a:t>Energia</a:t>
              </a:r>
            </a:p>
          </p:txBody>
        </p:sp>
        <p:sp>
          <p:nvSpPr>
            <p:cNvPr id="15" name="TextBox 14">
              <a:extLst>
                <a:ext uri="{FF2B5EF4-FFF2-40B4-BE49-F238E27FC236}">
                  <a16:creationId xmlns:a16="http://schemas.microsoft.com/office/drawing/2014/main" id="{29521AB4-0B31-78B0-A153-7CF699577246}"/>
                </a:ext>
              </a:extLst>
            </p:cNvPr>
            <p:cNvSpPr txBox="1"/>
            <p:nvPr/>
          </p:nvSpPr>
          <p:spPr>
            <a:xfrm>
              <a:off x="5277186" y="1566177"/>
              <a:ext cx="1255578" cy="461665"/>
            </a:xfrm>
            <a:prstGeom prst="rect">
              <a:avLst/>
            </a:prstGeom>
            <a:noFill/>
          </p:spPr>
          <p:txBody>
            <a:bodyPr wrap="square" rtlCol="0">
              <a:spAutoFit/>
            </a:bodyPr>
            <a:lstStyle/>
            <a:p>
              <a:pPr algn="ctr"/>
              <a:r>
                <a:rPr lang="fi-FI" sz="1200" dirty="0"/>
                <a:t>Biotalouden palvelut</a:t>
              </a:r>
            </a:p>
          </p:txBody>
        </p:sp>
        <p:sp>
          <p:nvSpPr>
            <p:cNvPr id="16" name="TextBox 15">
              <a:extLst>
                <a:ext uri="{FF2B5EF4-FFF2-40B4-BE49-F238E27FC236}">
                  <a16:creationId xmlns:a16="http://schemas.microsoft.com/office/drawing/2014/main" id="{DAE86471-69FB-CF54-41B8-4B8936F8DD47}"/>
                </a:ext>
              </a:extLst>
            </p:cNvPr>
            <p:cNvSpPr txBox="1"/>
            <p:nvPr/>
          </p:nvSpPr>
          <p:spPr>
            <a:xfrm>
              <a:off x="6108607" y="1134392"/>
              <a:ext cx="1439442" cy="461665"/>
            </a:xfrm>
            <a:prstGeom prst="rect">
              <a:avLst/>
            </a:prstGeom>
            <a:noFill/>
          </p:spPr>
          <p:txBody>
            <a:bodyPr wrap="square" rtlCol="0">
              <a:spAutoFit/>
            </a:bodyPr>
            <a:lstStyle/>
            <a:p>
              <a:pPr algn="ctr"/>
              <a:r>
                <a:rPr lang="fi-FI" sz="1200" dirty="0"/>
                <a:t>Veden puhdistus ja jakelu</a:t>
              </a:r>
            </a:p>
          </p:txBody>
        </p:sp>
        <p:pic>
          <p:nvPicPr>
            <p:cNvPr id="17" name="Graphic 16">
              <a:extLst>
                <a:ext uri="{FF2B5EF4-FFF2-40B4-BE49-F238E27FC236}">
                  <a16:creationId xmlns:a16="http://schemas.microsoft.com/office/drawing/2014/main" id="{6215C5EB-572E-3B23-0DD1-00226DDC0DA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4993807" y="3676603"/>
              <a:ext cx="472658" cy="386720"/>
            </a:xfrm>
            <a:prstGeom prst="rect">
              <a:avLst/>
            </a:prstGeom>
          </p:spPr>
        </p:pic>
        <p:pic>
          <p:nvPicPr>
            <p:cNvPr id="18" name="Graphic 17">
              <a:extLst>
                <a:ext uri="{FF2B5EF4-FFF2-40B4-BE49-F238E27FC236}">
                  <a16:creationId xmlns:a16="http://schemas.microsoft.com/office/drawing/2014/main" id="{3BA01753-FB41-AF7B-EECB-AC34EA6B143B}"/>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397222" y="2484900"/>
              <a:ext cx="422347" cy="422347"/>
            </a:xfrm>
            <a:prstGeom prst="rect">
              <a:avLst/>
            </a:prstGeom>
          </p:spPr>
        </p:pic>
        <p:pic>
          <p:nvPicPr>
            <p:cNvPr id="19" name="Graphic 18">
              <a:extLst>
                <a:ext uri="{FF2B5EF4-FFF2-40B4-BE49-F238E27FC236}">
                  <a16:creationId xmlns:a16="http://schemas.microsoft.com/office/drawing/2014/main" id="{E9555F55-F03B-C08B-6A81-A5BBA2A5C034}"/>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096843" y="1937103"/>
              <a:ext cx="498086" cy="537933"/>
            </a:xfrm>
            <a:prstGeom prst="rect">
              <a:avLst/>
            </a:prstGeom>
          </p:spPr>
        </p:pic>
        <p:pic>
          <p:nvPicPr>
            <p:cNvPr id="20" name="Graphic 19">
              <a:extLst>
                <a:ext uri="{FF2B5EF4-FFF2-40B4-BE49-F238E27FC236}">
                  <a16:creationId xmlns:a16="http://schemas.microsoft.com/office/drawing/2014/main" id="{8E2E2C3C-0AF3-D0C6-9CAD-74BD715A7BD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614266" y="1693676"/>
              <a:ext cx="327034" cy="416225"/>
            </a:xfrm>
            <a:prstGeom prst="rect">
              <a:avLst/>
            </a:prstGeom>
          </p:spPr>
        </p:pic>
        <p:sp>
          <p:nvSpPr>
            <p:cNvPr id="21" name="TextBox 20">
              <a:extLst>
                <a:ext uri="{FF2B5EF4-FFF2-40B4-BE49-F238E27FC236}">
                  <a16:creationId xmlns:a16="http://schemas.microsoft.com/office/drawing/2014/main" id="{4279E907-C977-1CEF-BF9B-EBFA3CE7BC1A}"/>
                </a:ext>
              </a:extLst>
            </p:cNvPr>
            <p:cNvSpPr txBox="1"/>
            <p:nvPr/>
          </p:nvSpPr>
          <p:spPr>
            <a:xfrm>
              <a:off x="5838729" y="2999095"/>
              <a:ext cx="2065699" cy="740576"/>
            </a:xfrm>
            <a:prstGeom prst="rect">
              <a:avLst/>
            </a:prstGeom>
            <a:noFill/>
          </p:spPr>
          <p:txBody>
            <a:bodyPr wrap="square" rtlCol="0">
              <a:spAutoFit/>
            </a:bodyPr>
            <a:lstStyle/>
            <a:p>
              <a:pPr algn="ctr"/>
              <a:r>
                <a:rPr lang="fi-FI" sz="2000" b="1" dirty="0"/>
                <a:t>Biotalouden</a:t>
              </a:r>
            </a:p>
            <a:p>
              <a:pPr algn="ctr"/>
              <a:r>
                <a:rPr lang="fi-FI" sz="2000" b="1" dirty="0"/>
                <a:t>arvonlisäys</a:t>
              </a:r>
            </a:p>
          </p:txBody>
        </p:sp>
        <p:sp>
          <p:nvSpPr>
            <p:cNvPr id="25" name="TextBox 24">
              <a:extLst>
                <a:ext uri="{FF2B5EF4-FFF2-40B4-BE49-F238E27FC236}">
                  <a16:creationId xmlns:a16="http://schemas.microsoft.com/office/drawing/2014/main" id="{F8086936-3F6F-4204-A18B-E30CF437894A}"/>
                </a:ext>
              </a:extLst>
            </p:cNvPr>
            <p:cNvSpPr txBox="1"/>
            <p:nvPr/>
          </p:nvSpPr>
          <p:spPr>
            <a:xfrm>
              <a:off x="5819569" y="3649938"/>
              <a:ext cx="2065699" cy="830997"/>
            </a:xfrm>
            <a:prstGeom prst="rect">
              <a:avLst/>
            </a:prstGeom>
            <a:noFill/>
          </p:spPr>
          <p:txBody>
            <a:bodyPr wrap="square" rtlCol="0">
              <a:spAutoFit/>
            </a:bodyPr>
            <a:lstStyle/>
            <a:p>
              <a:pPr algn="ctr"/>
              <a:r>
                <a:rPr lang="fi-FI" sz="4800" b="1" dirty="0"/>
                <a:t>29,4</a:t>
              </a:r>
            </a:p>
          </p:txBody>
        </p:sp>
        <p:sp>
          <p:nvSpPr>
            <p:cNvPr id="26" name="TextBox 25">
              <a:extLst>
                <a:ext uri="{FF2B5EF4-FFF2-40B4-BE49-F238E27FC236}">
                  <a16:creationId xmlns:a16="http://schemas.microsoft.com/office/drawing/2014/main" id="{CAD6C550-186C-41D7-CF48-8104370EBC97}"/>
                </a:ext>
              </a:extLst>
            </p:cNvPr>
            <p:cNvSpPr txBox="1"/>
            <p:nvPr/>
          </p:nvSpPr>
          <p:spPr>
            <a:xfrm>
              <a:off x="5838729" y="4446895"/>
              <a:ext cx="2065699" cy="400110"/>
            </a:xfrm>
            <a:prstGeom prst="rect">
              <a:avLst/>
            </a:prstGeom>
            <a:noFill/>
          </p:spPr>
          <p:txBody>
            <a:bodyPr wrap="square" rtlCol="0">
              <a:spAutoFit/>
            </a:bodyPr>
            <a:lstStyle/>
            <a:p>
              <a:pPr algn="ctr"/>
              <a:r>
                <a:rPr lang="fi-FI" sz="2000" b="1" dirty="0"/>
                <a:t>mrd. €</a:t>
              </a:r>
            </a:p>
          </p:txBody>
        </p:sp>
      </p:grpSp>
      <p:sp>
        <p:nvSpPr>
          <p:cNvPr id="27" name="TextBox 26">
            <a:extLst>
              <a:ext uri="{FF2B5EF4-FFF2-40B4-BE49-F238E27FC236}">
                <a16:creationId xmlns:a16="http://schemas.microsoft.com/office/drawing/2014/main" id="{37F3AF7A-ABDB-2012-2E5C-6A063DD60A33}"/>
              </a:ext>
            </a:extLst>
          </p:cNvPr>
          <p:cNvSpPr txBox="1"/>
          <p:nvPr/>
        </p:nvSpPr>
        <p:spPr>
          <a:xfrm>
            <a:off x="791650" y="4754951"/>
            <a:ext cx="4571796" cy="338554"/>
          </a:xfrm>
          <a:prstGeom prst="rect">
            <a:avLst/>
          </a:prstGeom>
          <a:noFill/>
        </p:spPr>
        <p:txBody>
          <a:bodyPr wrap="square" rtlCol="0">
            <a:spAutoFit/>
          </a:bodyPr>
          <a:lstStyle/>
          <a:p>
            <a:r>
              <a:rPr kumimoji="0" lang="fi-FI" sz="1600" b="1" i="0" u="none" strike="noStrike" kern="1200" cap="none" spc="0" normalizeH="0" baseline="0" noProof="0" dirty="0">
                <a:ln>
                  <a:noFill/>
                </a:ln>
                <a:solidFill>
                  <a:srgbClr val="000000"/>
                </a:solidFill>
                <a:effectLst/>
                <a:uLnTx/>
                <a:uFillTx/>
                <a:latin typeface="Segoe UI"/>
                <a:ea typeface="+mn-ea"/>
                <a:cs typeface="+mn-cs"/>
              </a:rPr>
              <a:t>Kansantalouden </a:t>
            </a:r>
            <a:r>
              <a:rPr lang="fi-FI" sz="1600" b="1" dirty="0">
                <a:solidFill>
                  <a:srgbClr val="000000"/>
                </a:solidFill>
                <a:latin typeface="Segoe UI"/>
              </a:rPr>
              <a:t>arvonlisäys </a:t>
            </a:r>
            <a:r>
              <a:rPr lang="fi-FI" sz="1600" b="1" dirty="0"/>
              <a:t>233,6 mrd. €</a:t>
            </a:r>
          </a:p>
        </p:txBody>
      </p:sp>
      <p:sp>
        <p:nvSpPr>
          <p:cNvPr id="30" name="TextBox 29">
            <a:extLst>
              <a:ext uri="{FF2B5EF4-FFF2-40B4-BE49-F238E27FC236}">
                <a16:creationId xmlns:a16="http://schemas.microsoft.com/office/drawing/2014/main" id="{FDC4CCFE-3C8A-ECD5-2620-86977F87E8A8}"/>
              </a:ext>
            </a:extLst>
          </p:cNvPr>
          <p:cNvSpPr txBox="1"/>
          <p:nvPr/>
        </p:nvSpPr>
        <p:spPr>
          <a:xfrm>
            <a:off x="4414260" y="5156495"/>
            <a:ext cx="1121801" cy="707886"/>
          </a:xfrm>
          <a:prstGeom prst="rect">
            <a:avLst/>
          </a:prstGeom>
          <a:noFill/>
        </p:spPr>
        <p:txBody>
          <a:bodyPr wrap="square" rtlCol="0">
            <a:spAutoFit/>
          </a:bodyPr>
          <a:lstStyle/>
          <a:p>
            <a:r>
              <a:rPr kumimoji="0" lang="fi-FI" sz="1200" b="0" i="0" u="none" strike="noStrike" kern="1200" cap="none" spc="0" normalizeH="0" baseline="0" noProof="0" dirty="0">
                <a:ln>
                  <a:noFill/>
                </a:ln>
                <a:effectLst/>
                <a:uLnTx/>
                <a:uFillTx/>
                <a:latin typeface="Segoe UI"/>
                <a:ea typeface="+mn-ea"/>
                <a:cs typeface="+mn-cs"/>
              </a:rPr>
              <a:t>Biotalouden </a:t>
            </a:r>
          </a:p>
          <a:p>
            <a:r>
              <a:rPr kumimoji="0" lang="fi-FI" sz="1200" b="0" i="0" u="none" strike="noStrike" kern="1200" cap="none" spc="0" normalizeH="0" baseline="0" noProof="0" dirty="0">
                <a:ln>
                  <a:noFill/>
                </a:ln>
                <a:effectLst/>
                <a:uLnTx/>
                <a:uFillTx/>
                <a:latin typeface="Segoe UI"/>
                <a:ea typeface="+mn-ea"/>
                <a:cs typeface="+mn-cs"/>
              </a:rPr>
              <a:t>osuus</a:t>
            </a:r>
            <a:endParaRPr lang="fi-FI" sz="1600" b="1" dirty="0"/>
          </a:p>
          <a:p>
            <a:r>
              <a:rPr lang="fi-FI" sz="1600" b="1" dirty="0"/>
              <a:t>13%</a:t>
            </a:r>
            <a:endParaRPr lang="fi-FI" sz="1200" dirty="0"/>
          </a:p>
        </p:txBody>
      </p:sp>
      <p:sp>
        <p:nvSpPr>
          <p:cNvPr id="56" name="Rectangle 55">
            <a:extLst>
              <a:ext uri="{FF2B5EF4-FFF2-40B4-BE49-F238E27FC236}">
                <a16:creationId xmlns:a16="http://schemas.microsoft.com/office/drawing/2014/main" id="{0F3132DE-B5EA-0AB2-F860-3FE23BE8019C}"/>
              </a:ext>
              <a:ext uri="{C183D7F6-B498-43B3-948B-1728B52AA6E4}">
                <adec:decorative xmlns:adec="http://schemas.microsoft.com/office/drawing/2017/decorative" val="1"/>
              </a:ext>
            </a:extLst>
          </p:cNvPr>
          <p:cNvSpPr/>
          <p:nvPr/>
        </p:nvSpPr>
        <p:spPr>
          <a:xfrm>
            <a:off x="628314" y="4608821"/>
            <a:ext cx="4907747" cy="14464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8" name="Straight Connector 57">
            <a:extLst>
              <a:ext uri="{FF2B5EF4-FFF2-40B4-BE49-F238E27FC236}">
                <a16:creationId xmlns:a16="http://schemas.microsoft.com/office/drawing/2014/main" id="{EB1C5604-025E-9131-583B-94F0EBBAB1FA}"/>
              </a:ext>
              <a:ext uri="{C183D7F6-B498-43B3-948B-1728B52AA6E4}">
                <adec:decorative xmlns:adec="http://schemas.microsoft.com/office/drawing/2017/decorative" val="1"/>
              </a:ext>
            </a:extLst>
          </p:cNvPr>
          <p:cNvCxnSpPr>
            <a:cxnSpLocks/>
            <a:stCxn id="56" idx="3"/>
          </p:cNvCxnSpPr>
          <p:nvPr/>
        </p:nvCxnSpPr>
        <p:spPr>
          <a:xfrm flipV="1">
            <a:off x="5536061" y="5184873"/>
            <a:ext cx="382125" cy="14717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FC3C4D5-DA22-C812-038E-BDAEF01EDED3}"/>
              </a:ext>
            </a:extLst>
          </p:cNvPr>
          <p:cNvSpPr txBox="1"/>
          <p:nvPr/>
        </p:nvSpPr>
        <p:spPr>
          <a:xfrm>
            <a:off x="10359905" y="3453877"/>
            <a:ext cx="1812537" cy="1384995"/>
          </a:xfrm>
          <a:prstGeom prst="rect">
            <a:avLst/>
          </a:prstGeom>
          <a:noFill/>
        </p:spPr>
        <p:txBody>
          <a:bodyPr wrap="square">
            <a:spAutoFit/>
          </a:bodyPr>
          <a:lstStyle/>
          <a:p>
            <a:r>
              <a:rPr lang="fi-FI" sz="1200" dirty="0"/>
              <a:t>Metsäsektori työllisti suoraan </a:t>
            </a:r>
            <a:r>
              <a:rPr lang="fi-FI" sz="1200" b="1" dirty="0"/>
              <a:t>64 000 henkilöä</a:t>
            </a:r>
            <a:r>
              <a:rPr lang="fi-FI" sz="1200" dirty="0"/>
              <a:t> (2,5% työllisten määrästä), epäsuorat vaikutukset huomioiden työllistää noin </a:t>
            </a:r>
            <a:r>
              <a:rPr lang="fi-FI" sz="1200" b="1" dirty="0"/>
              <a:t>100 000 henkilöä</a:t>
            </a:r>
          </a:p>
        </p:txBody>
      </p:sp>
    </p:spTree>
    <p:extLst>
      <p:ext uri="{BB962C8B-B14F-4D97-AF65-F5344CB8AC3E}">
        <p14:creationId xmlns:p14="http://schemas.microsoft.com/office/powerpoint/2010/main" val="12568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A76AB9-80E7-8C6A-EDEB-A3AA74E70660}"/>
              </a:ext>
            </a:extLst>
          </p:cNvPr>
          <p:cNvSpPr>
            <a:spLocks noGrp="1"/>
          </p:cNvSpPr>
          <p:nvPr>
            <p:ph type="title"/>
          </p:nvPr>
        </p:nvSpPr>
        <p:spPr>
          <a:xfrm>
            <a:off x="499621" y="502285"/>
            <a:ext cx="11481364" cy="945515"/>
          </a:xfrm>
        </p:spPr>
        <p:txBody>
          <a:bodyPr>
            <a:normAutofit/>
          </a:bodyPr>
          <a:lstStyle/>
          <a:p>
            <a:r>
              <a:rPr lang="fi-FI" sz="2800" dirty="0"/>
              <a:t>Metsätalouden merkitys eri maakunnissa vaihtelee</a:t>
            </a:r>
            <a:br>
              <a:rPr lang="fi-FI" sz="2800" dirty="0"/>
            </a:br>
            <a:r>
              <a:rPr lang="fi-FI" sz="2800" dirty="0"/>
              <a:t>Case Kymenlaakso ja Etelä-Savo</a:t>
            </a:r>
          </a:p>
        </p:txBody>
      </p:sp>
      <p:pic>
        <p:nvPicPr>
          <p:cNvPr id="9" name="Sisällön paikkamerkki 8">
            <a:extLst>
              <a:ext uri="{FF2B5EF4-FFF2-40B4-BE49-F238E27FC236}">
                <a16:creationId xmlns:a16="http://schemas.microsoft.com/office/drawing/2014/main" id="{1D45CB3B-623F-9346-738E-D69336B87778}"/>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962775" y="1695450"/>
            <a:ext cx="4843941" cy="4487998"/>
          </a:xfrm>
        </p:spPr>
      </p:pic>
      <p:graphicFrame>
        <p:nvGraphicFramePr>
          <p:cNvPr id="3" name="Sisällön paikkamerkki 6">
            <a:extLst>
              <a:ext uri="{FF2B5EF4-FFF2-40B4-BE49-F238E27FC236}">
                <a16:creationId xmlns:a16="http://schemas.microsoft.com/office/drawing/2014/main" id="{03EC4675-E86D-DCDF-9D9B-C72373F02F4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83517947"/>
              </p:ext>
            </p:extLst>
          </p:nvPr>
        </p:nvGraphicFramePr>
        <p:xfrm>
          <a:off x="280988" y="1904999"/>
          <a:ext cx="6310863" cy="3800476"/>
        </p:xfrm>
        <a:graphic>
          <a:graphicData uri="http://schemas.openxmlformats.org/drawingml/2006/chart">
            <c:chart xmlns:c="http://schemas.openxmlformats.org/drawingml/2006/chart" xmlns:r="http://schemas.openxmlformats.org/officeDocument/2006/relationships" r:id="rId3"/>
          </a:graphicData>
        </a:graphic>
      </p:graphicFrame>
      <p:sp>
        <p:nvSpPr>
          <p:cNvPr id="5" name="Nuoli: Alas 4">
            <a:extLst>
              <a:ext uri="{FF2B5EF4-FFF2-40B4-BE49-F238E27FC236}">
                <a16:creationId xmlns:a16="http://schemas.microsoft.com/office/drawing/2014/main" id="{34B4C11A-630F-B6E3-10F0-0D9DBD7CD10D}"/>
              </a:ext>
              <a:ext uri="{C183D7F6-B498-43B3-948B-1728B52AA6E4}">
                <adec:decorative xmlns:adec="http://schemas.microsoft.com/office/drawing/2017/decorative" val="1"/>
              </a:ext>
            </a:extLst>
          </p:cNvPr>
          <p:cNvSpPr/>
          <p:nvPr/>
        </p:nvSpPr>
        <p:spPr>
          <a:xfrm>
            <a:off x="3226869" y="1576386"/>
            <a:ext cx="221181" cy="6572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Nuoli: Alas 5">
            <a:extLst>
              <a:ext uri="{FF2B5EF4-FFF2-40B4-BE49-F238E27FC236}">
                <a16:creationId xmlns:a16="http://schemas.microsoft.com/office/drawing/2014/main" id="{A9B8CBFF-2045-F8D7-058F-B7D325C6AE50}"/>
              </a:ext>
              <a:ext uri="{C183D7F6-B498-43B3-948B-1728B52AA6E4}">
                <adec:decorative xmlns:adec="http://schemas.microsoft.com/office/drawing/2017/decorative" val="1"/>
              </a:ext>
            </a:extLst>
          </p:cNvPr>
          <p:cNvSpPr/>
          <p:nvPr/>
        </p:nvSpPr>
        <p:spPr>
          <a:xfrm>
            <a:off x="2655369" y="2843211"/>
            <a:ext cx="221181" cy="6572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kstiruutu 6">
            <a:extLst>
              <a:ext uri="{FF2B5EF4-FFF2-40B4-BE49-F238E27FC236}">
                <a16:creationId xmlns:a16="http://schemas.microsoft.com/office/drawing/2014/main" id="{AEC5971B-0F95-847F-8505-004555167EE5}"/>
              </a:ext>
            </a:extLst>
          </p:cNvPr>
          <p:cNvSpPr txBox="1"/>
          <p:nvPr/>
        </p:nvSpPr>
        <p:spPr>
          <a:xfrm>
            <a:off x="704850" y="5793342"/>
            <a:ext cx="34099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Segoe UI"/>
                <a:ea typeface="+mn-ea"/>
                <a:cs typeface="+mn-cs"/>
              </a:rPr>
              <a:t>Kantorahatulot 2022 (</a:t>
            </a:r>
            <a:r>
              <a:rPr kumimoji="0" lang="fi-FI" sz="1800" b="0" i="0" u="none" strike="noStrike" kern="1200" cap="none" spc="0" normalizeH="0" baseline="0" noProof="0" dirty="0" err="1">
                <a:ln>
                  <a:noFill/>
                </a:ln>
                <a:solidFill>
                  <a:srgbClr val="000000"/>
                </a:solidFill>
                <a:effectLst/>
                <a:uLnTx/>
                <a:uFillTx/>
                <a:latin typeface="Segoe UI"/>
                <a:ea typeface="+mn-ea"/>
                <a:cs typeface="+mn-cs"/>
              </a:rPr>
              <a:t>kE</a:t>
            </a:r>
            <a:r>
              <a:rPr kumimoji="0" lang="fi-FI" sz="1800" b="0" i="0" u="none" strike="noStrike" kern="1200" cap="none" spc="0" normalizeH="0" baseline="0" noProof="0" dirty="0">
                <a:ln>
                  <a:noFill/>
                </a:ln>
                <a:solidFill>
                  <a:srgbClr val="000000"/>
                </a:solidFill>
                <a:effectLst/>
                <a:uLnTx/>
                <a:uFillTx/>
                <a:latin typeface="Segoe UI"/>
                <a:ea typeface="+mn-ea"/>
                <a:cs typeface="+mn-cs"/>
              </a:rPr>
              <a:t>)</a:t>
            </a:r>
          </a:p>
        </p:txBody>
      </p:sp>
    </p:spTree>
    <p:extLst>
      <p:ext uri="{BB962C8B-B14F-4D97-AF65-F5344CB8AC3E}">
        <p14:creationId xmlns:p14="http://schemas.microsoft.com/office/powerpoint/2010/main" val="344768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1BBCAF-9EE5-CF09-E4AB-D3EC0FA84B12}"/>
              </a:ext>
            </a:extLst>
          </p:cNvPr>
          <p:cNvSpPr>
            <a:spLocks noGrp="1"/>
          </p:cNvSpPr>
          <p:nvPr>
            <p:ph type="title"/>
          </p:nvPr>
        </p:nvSpPr>
        <p:spPr/>
        <p:txBody>
          <a:bodyPr>
            <a:normAutofit fontScale="90000"/>
          </a:bodyPr>
          <a:lstStyle/>
          <a:p>
            <a:r>
              <a:rPr lang="fi-FI" sz="3600" dirty="0"/>
              <a:t>Metsäsektorin arvonlisäys maakunnittain 2020, milj. euroa (Tilastokeskus, aluetilinpito)</a:t>
            </a:r>
          </a:p>
        </p:txBody>
      </p:sp>
      <p:pic>
        <p:nvPicPr>
          <p:cNvPr id="4" name="Kuva 3">
            <a:extLst>
              <a:ext uri="{FF2B5EF4-FFF2-40B4-BE49-F238E27FC236}">
                <a16:creationId xmlns:a16="http://schemas.microsoft.com/office/drawing/2014/main" id="{E0C6D8AE-B49F-D03D-1520-AD2F9F98B860}"/>
              </a:ext>
            </a:extLst>
          </p:cNvPr>
          <p:cNvPicPr>
            <a:picLocks noChangeAspect="1"/>
          </p:cNvPicPr>
          <p:nvPr/>
        </p:nvPicPr>
        <p:blipFill>
          <a:blip r:embed="rId2"/>
          <a:stretch>
            <a:fillRect/>
          </a:stretch>
        </p:blipFill>
        <p:spPr>
          <a:xfrm>
            <a:off x="1313271" y="1690687"/>
            <a:ext cx="9486901" cy="4966410"/>
          </a:xfrm>
          <a:prstGeom prst="rect">
            <a:avLst/>
          </a:prstGeom>
        </p:spPr>
      </p:pic>
      <p:sp>
        <p:nvSpPr>
          <p:cNvPr id="3" name="Nuoli: Alas 2">
            <a:extLst>
              <a:ext uri="{FF2B5EF4-FFF2-40B4-BE49-F238E27FC236}">
                <a16:creationId xmlns:a16="http://schemas.microsoft.com/office/drawing/2014/main" id="{EFB64A4B-150A-87BC-97EE-DAA65EFBEF18}"/>
              </a:ext>
            </a:extLst>
          </p:cNvPr>
          <p:cNvSpPr/>
          <p:nvPr/>
        </p:nvSpPr>
        <p:spPr>
          <a:xfrm>
            <a:off x="5568593" y="2147299"/>
            <a:ext cx="339048" cy="821932"/>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Nuoli: Alas 4">
            <a:extLst>
              <a:ext uri="{FF2B5EF4-FFF2-40B4-BE49-F238E27FC236}">
                <a16:creationId xmlns:a16="http://schemas.microsoft.com/office/drawing/2014/main" id="{9CEBF42B-A1C7-0FC9-C76A-ADC06814A6B8}"/>
              </a:ext>
            </a:extLst>
          </p:cNvPr>
          <p:cNvSpPr/>
          <p:nvPr/>
        </p:nvSpPr>
        <p:spPr>
          <a:xfrm>
            <a:off x="4673029" y="2147299"/>
            <a:ext cx="339048" cy="821932"/>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2225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56A350-BCF9-DD8A-0054-E009EC663E88}"/>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42B">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2FFF0C73-8AD4-AEE9-F699-B0CF7D7830FA}"/>
              </a:ext>
            </a:extLst>
          </p:cNvPr>
          <p:cNvSpPr>
            <a:spLocks noGrp="1"/>
          </p:cNvSpPr>
          <p:nvPr>
            <p:ph type="title"/>
          </p:nvPr>
        </p:nvSpPr>
        <p:spPr>
          <a:xfrm>
            <a:off x="499621" y="502285"/>
            <a:ext cx="4072379" cy="960559"/>
          </a:xfrm>
        </p:spPr>
        <p:txBody>
          <a:bodyPr>
            <a:noAutofit/>
          </a:bodyPr>
          <a:lstStyle/>
          <a:p>
            <a:r>
              <a:rPr lang="fi-FI" dirty="0">
                <a:solidFill>
                  <a:schemeClr val="bg1"/>
                </a:solidFill>
              </a:rPr>
              <a:t>Metsätalouden tuotteet</a:t>
            </a:r>
          </a:p>
        </p:txBody>
      </p:sp>
      <p:sp>
        <p:nvSpPr>
          <p:cNvPr id="3" name="Oval 2">
            <a:extLst>
              <a:ext uri="{FF2B5EF4-FFF2-40B4-BE49-F238E27FC236}">
                <a16:creationId xmlns:a16="http://schemas.microsoft.com/office/drawing/2014/main" id="{CE91FE96-B51A-3BC1-E0D4-15523B6FCB23}"/>
              </a:ext>
              <a:ext uri="{C183D7F6-B498-43B3-948B-1728B52AA6E4}">
                <adec:decorative xmlns:adec="http://schemas.microsoft.com/office/drawing/2017/decorative" val="1"/>
              </a:ext>
            </a:extLst>
          </p:cNvPr>
          <p:cNvSpPr/>
          <p:nvPr/>
        </p:nvSpPr>
        <p:spPr>
          <a:xfrm>
            <a:off x="3602774" y="782051"/>
            <a:ext cx="4533990" cy="453399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Oval 3">
            <a:extLst>
              <a:ext uri="{FF2B5EF4-FFF2-40B4-BE49-F238E27FC236}">
                <a16:creationId xmlns:a16="http://schemas.microsoft.com/office/drawing/2014/main" id="{72B49EFE-49C5-AF52-BC40-B0C46EA34A4D}"/>
              </a:ext>
              <a:ext uri="{C183D7F6-B498-43B3-948B-1728B52AA6E4}">
                <adec:decorative xmlns:adec="http://schemas.microsoft.com/office/drawing/2017/decorative" val="1"/>
              </a:ext>
            </a:extLst>
          </p:cNvPr>
          <p:cNvSpPr/>
          <p:nvPr/>
        </p:nvSpPr>
        <p:spPr>
          <a:xfrm>
            <a:off x="8695166" y="937265"/>
            <a:ext cx="2659603" cy="26596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5376CC49-ECCB-98A8-EB7A-62ADE3E330A1}"/>
              </a:ext>
              <a:ext uri="{C183D7F6-B498-43B3-948B-1728B52AA6E4}">
                <adec:decorative xmlns:adec="http://schemas.microsoft.com/office/drawing/2017/decorative" val="1"/>
              </a:ext>
            </a:extLst>
          </p:cNvPr>
          <p:cNvSpPr/>
          <p:nvPr/>
        </p:nvSpPr>
        <p:spPr>
          <a:xfrm>
            <a:off x="8136764" y="3884921"/>
            <a:ext cx="2512375" cy="25123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Box 5">
            <a:extLst>
              <a:ext uri="{FF2B5EF4-FFF2-40B4-BE49-F238E27FC236}">
                <a16:creationId xmlns:a16="http://schemas.microsoft.com/office/drawing/2014/main" id="{17F41961-52F8-3041-3301-72478ACFBD55}"/>
              </a:ext>
            </a:extLst>
          </p:cNvPr>
          <p:cNvSpPr txBox="1"/>
          <p:nvPr/>
        </p:nvSpPr>
        <p:spPr>
          <a:xfrm>
            <a:off x="8958167" y="1372678"/>
            <a:ext cx="2133600" cy="400110"/>
          </a:xfrm>
          <a:prstGeom prst="rect">
            <a:avLst/>
          </a:prstGeom>
          <a:noFill/>
        </p:spPr>
        <p:txBody>
          <a:bodyPr wrap="square" rtlCol="0">
            <a:spAutoFit/>
          </a:bodyPr>
          <a:lstStyle/>
          <a:p>
            <a:pPr algn="ctr"/>
            <a:r>
              <a:rPr lang="fi-FI" sz="2000" b="1" dirty="0">
                <a:solidFill>
                  <a:schemeClr val="tx2"/>
                </a:solidFill>
              </a:rPr>
              <a:t>Matkailu</a:t>
            </a:r>
          </a:p>
        </p:txBody>
      </p:sp>
      <p:sp>
        <p:nvSpPr>
          <p:cNvPr id="7" name="TextBox 6">
            <a:extLst>
              <a:ext uri="{FF2B5EF4-FFF2-40B4-BE49-F238E27FC236}">
                <a16:creationId xmlns:a16="http://schemas.microsoft.com/office/drawing/2014/main" id="{848CBC76-AF18-6DB0-829C-28129D720157}"/>
              </a:ext>
            </a:extLst>
          </p:cNvPr>
          <p:cNvSpPr txBox="1"/>
          <p:nvPr/>
        </p:nvSpPr>
        <p:spPr>
          <a:xfrm>
            <a:off x="8385206" y="4433222"/>
            <a:ext cx="2015490" cy="707886"/>
          </a:xfrm>
          <a:prstGeom prst="rect">
            <a:avLst/>
          </a:prstGeom>
          <a:noFill/>
        </p:spPr>
        <p:txBody>
          <a:bodyPr wrap="square" rtlCol="0">
            <a:spAutoFit/>
          </a:bodyPr>
          <a:lstStyle/>
          <a:p>
            <a:pPr algn="ctr"/>
            <a:r>
              <a:rPr lang="fi-FI" sz="2000" b="1" dirty="0">
                <a:solidFill>
                  <a:schemeClr val="tx2"/>
                </a:solidFill>
              </a:rPr>
              <a:t>Ympäristö-</a:t>
            </a:r>
            <a:br>
              <a:rPr lang="fi-FI" sz="2000" b="1" dirty="0">
                <a:solidFill>
                  <a:schemeClr val="tx2"/>
                </a:solidFill>
              </a:rPr>
            </a:br>
            <a:r>
              <a:rPr lang="fi-FI" sz="2000" b="1" dirty="0">
                <a:solidFill>
                  <a:schemeClr val="tx2"/>
                </a:solidFill>
              </a:rPr>
              <a:t>tuotteet</a:t>
            </a:r>
          </a:p>
        </p:txBody>
      </p:sp>
      <p:sp>
        <p:nvSpPr>
          <p:cNvPr id="8" name="TextBox 7">
            <a:extLst>
              <a:ext uri="{FF2B5EF4-FFF2-40B4-BE49-F238E27FC236}">
                <a16:creationId xmlns:a16="http://schemas.microsoft.com/office/drawing/2014/main" id="{9E02F5FE-CF75-677E-DA56-964E7D27EF6A}"/>
              </a:ext>
            </a:extLst>
          </p:cNvPr>
          <p:cNvSpPr txBox="1"/>
          <p:nvPr/>
        </p:nvSpPr>
        <p:spPr>
          <a:xfrm>
            <a:off x="4161176" y="2016483"/>
            <a:ext cx="3551318" cy="1200329"/>
          </a:xfrm>
          <a:prstGeom prst="rect">
            <a:avLst/>
          </a:prstGeom>
          <a:noFill/>
        </p:spPr>
        <p:txBody>
          <a:bodyPr wrap="square" rtlCol="0">
            <a:spAutoFit/>
          </a:bodyPr>
          <a:lstStyle/>
          <a:p>
            <a:pPr algn="ctr"/>
            <a:r>
              <a:rPr lang="fi-FI" sz="3600" b="1" dirty="0">
                <a:solidFill>
                  <a:schemeClr val="tx2"/>
                </a:solidFill>
              </a:rPr>
              <a:t>Puupohjaiset tuotteet</a:t>
            </a:r>
          </a:p>
        </p:txBody>
      </p:sp>
      <p:pic>
        <p:nvPicPr>
          <p:cNvPr id="12" name="Kuva 3" descr="Luonnonvarakeskuksen (Luke) logo">
            <a:extLst>
              <a:ext uri="{FF2B5EF4-FFF2-40B4-BE49-F238E27FC236}">
                <a16:creationId xmlns:a16="http://schemas.microsoft.com/office/drawing/2014/main" id="{56AD8277-E66F-E26B-1D0E-08C3663D0C5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9621" y="6181801"/>
            <a:ext cx="2743199" cy="430991"/>
          </a:xfrm>
          <a:prstGeom prst="rect">
            <a:avLst/>
          </a:prstGeom>
        </p:spPr>
      </p:pic>
      <p:pic>
        <p:nvPicPr>
          <p:cNvPr id="17" name="Graphic 16">
            <a:extLst>
              <a:ext uri="{FF2B5EF4-FFF2-40B4-BE49-F238E27FC236}">
                <a16:creationId xmlns:a16="http://schemas.microsoft.com/office/drawing/2014/main" id="{88C3A8EC-4C98-4C04-0B26-5C0C3D370F5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22730" y="3496578"/>
            <a:ext cx="1026577" cy="612000"/>
          </a:xfrm>
          <a:prstGeom prst="rect">
            <a:avLst/>
          </a:prstGeom>
        </p:spPr>
      </p:pic>
      <p:pic>
        <p:nvPicPr>
          <p:cNvPr id="18" name="Graphic 17">
            <a:extLst>
              <a:ext uri="{FF2B5EF4-FFF2-40B4-BE49-F238E27FC236}">
                <a16:creationId xmlns:a16="http://schemas.microsoft.com/office/drawing/2014/main" id="{50FF0E92-5475-88A4-B1D4-6AC027C56AC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984654" y="3528956"/>
            <a:ext cx="568285" cy="612000"/>
          </a:xfrm>
          <a:prstGeom prst="rect">
            <a:avLst/>
          </a:prstGeom>
        </p:spPr>
      </p:pic>
      <p:pic>
        <p:nvPicPr>
          <p:cNvPr id="19" name="Graphic 18">
            <a:extLst>
              <a:ext uri="{FF2B5EF4-FFF2-40B4-BE49-F238E27FC236}">
                <a16:creationId xmlns:a16="http://schemas.microsoft.com/office/drawing/2014/main" id="{1BF26262-F491-6A92-D126-5BB1C2D9C0F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101245" y="3472807"/>
            <a:ext cx="781999" cy="612000"/>
          </a:xfrm>
          <a:prstGeom prst="rect">
            <a:avLst/>
          </a:prstGeom>
        </p:spPr>
      </p:pic>
      <p:pic>
        <p:nvPicPr>
          <p:cNvPr id="20" name="Graphic 19">
            <a:extLst>
              <a:ext uri="{FF2B5EF4-FFF2-40B4-BE49-F238E27FC236}">
                <a16:creationId xmlns:a16="http://schemas.microsoft.com/office/drawing/2014/main" id="{47FF05FD-B738-BF66-025C-47F2BFA2F3F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39582" y="3496578"/>
            <a:ext cx="740843" cy="612000"/>
          </a:xfrm>
          <a:prstGeom prst="rect">
            <a:avLst/>
          </a:prstGeom>
        </p:spPr>
      </p:pic>
      <p:pic>
        <p:nvPicPr>
          <p:cNvPr id="22" name="Graphic 21">
            <a:extLst>
              <a:ext uri="{FF2B5EF4-FFF2-40B4-BE49-F238E27FC236}">
                <a16:creationId xmlns:a16="http://schemas.microsoft.com/office/drawing/2014/main" id="{200FF666-597B-3ECA-8459-5BA8E25A684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519129" y="5234514"/>
            <a:ext cx="720000" cy="624000"/>
          </a:xfrm>
          <a:prstGeom prst="rect">
            <a:avLst/>
          </a:prstGeom>
        </p:spPr>
      </p:pic>
      <p:pic>
        <p:nvPicPr>
          <p:cNvPr id="24" name="Graphic 23">
            <a:extLst>
              <a:ext uri="{FF2B5EF4-FFF2-40B4-BE49-F238E27FC236}">
                <a16:creationId xmlns:a16="http://schemas.microsoft.com/office/drawing/2014/main" id="{E9118A53-223F-A56B-E163-1808A2084D20}"/>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07612" y="5234514"/>
            <a:ext cx="918000" cy="612000"/>
          </a:xfrm>
          <a:prstGeom prst="rect">
            <a:avLst/>
          </a:prstGeom>
        </p:spPr>
      </p:pic>
      <p:pic>
        <p:nvPicPr>
          <p:cNvPr id="29" name="Graphic 28">
            <a:extLst>
              <a:ext uri="{FF2B5EF4-FFF2-40B4-BE49-F238E27FC236}">
                <a16:creationId xmlns:a16="http://schemas.microsoft.com/office/drawing/2014/main" id="{4DA4C694-6F2F-5417-9380-F39A5FEBA925}"/>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483506" y="1970675"/>
            <a:ext cx="905121" cy="851879"/>
          </a:xfrm>
          <a:prstGeom prst="rect">
            <a:avLst/>
          </a:prstGeom>
        </p:spPr>
      </p:pic>
    </p:spTree>
    <p:extLst>
      <p:ext uri="{BB962C8B-B14F-4D97-AF65-F5344CB8AC3E}">
        <p14:creationId xmlns:p14="http://schemas.microsoft.com/office/powerpoint/2010/main" val="372215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yramid of different types of objects&#10;&#10;Description automatically generated">
            <a:extLst>
              <a:ext uri="{FF2B5EF4-FFF2-40B4-BE49-F238E27FC236}">
                <a16:creationId xmlns:a16="http://schemas.microsoft.com/office/drawing/2014/main" id="{61BF6D25-052E-FC53-31B9-208547EC9D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1329413"/>
            <a:ext cx="7772400" cy="4893733"/>
          </a:xfrm>
          <a:prstGeom prst="rect">
            <a:avLst/>
          </a:prstGeom>
        </p:spPr>
      </p:pic>
      <p:sp>
        <p:nvSpPr>
          <p:cNvPr id="2" name="Title 1">
            <a:extLst>
              <a:ext uri="{FF2B5EF4-FFF2-40B4-BE49-F238E27FC236}">
                <a16:creationId xmlns:a16="http://schemas.microsoft.com/office/drawing/2014/main" id="{587C8D39-DA50-40E1-0C1A-DC59BA905762}"/>
              </a:ext>
            </a:extLst>
          </p:cNvPr>
          <p:cNvSpPr>
            <a:spLocks noGrp="1"/>
          </p:cNvSpPr>
          <p:nvPr>
            <p:ph type="title"/>
          </p:nvPr>
        </p:nvSpPr>
        <p:spPr/>
        <p:txBody>
          <a:bodyPr>
            <a:normAutofit/>
          </a:bodyPr>
          <a:lstStyle/>
          <a:p>
            <a:r>
              <a:rPr lang="fi-FI" dirty="0"/>
              <a:t>Puuraaka-aine taipuu moneen</a:t>
            </a:r>
          </a:p>
        </p:txBody>
      </p:sp>
      <p:sp>
        <p:nvSpPr>
          <p:cNvPr id="6" name="Content Placeholder 5">
            <a:extLst>
              <a:ext uri="{FF2B5EF4-FFF2-40B4-BE49-F238E27FC236}">
                <a16:creationId xmlns:a16="http://schemas.microsoft.com/office/drawing/2014/main" id="{938E7BBC-3BD7-FD8C-30E0-C45207DF4236}"/>
              </a:ext>
            </a:extLst>
          </p:cNvPr>
          <p:cNvSpPr>
            <a:spLocks noGrp="1"/>
          </p:cNvSpPr>
          <p:nvPr>
            <p:ph idx="1"/>
          </p:nvPr>
        </p:nvSpPr>
        <p:spPr>
          <a:xfrm>
            <a:off x="499621" y="1666754"/>
            <a:ext cx="2881449" cy="1581753"/>
          </a:xfrm>
        </p:spPr>
        <p:txBody>
          <a:bodyPr>
            <a:noAutofit/>
          </a:bodyPr>
          <a:lstStyle/>
          <a:p>
            <a:r>
              <a:rPr lang="en-US" dirty="0"/>
              <a:t>Raaka-</a:t>
            </a:r>
            <a:r>
              <a:rPr lang="en-US" dirty="0" err="1"/>
              <a:t>aineiden</a:t>
            </a:r>
            <a:r>
              <a:rPr lang="en-US" dirty="0"/>
              <a:t> ja </a:t>
            </a:r>
            <a:r>
              <a:rPr lang="en-US" dirty="0" err="1"/>
              <a:t>sivuvirtojen</a:t>
            </a:r>
            <a:r>
              <a:rPr lang="en-US" dirty="0"/>
              <a:t> </a:t>
            </a:r>
            <a:r>
              <a:rPr lang="en-US" dirty="0" err="1"/>
              <a:t>kestävä</a:t>
            </a:r>
            <a:r>
              <a:rPr lang="en-US" dirty="0"/>
              <a:t> </a:t>
            </a:r>
            <a:r>
              <a:rPr lang="en-US" dirty="0" err="1"/>
              <a:t>hyödyntäminen</a:t>
            </a:r>
            <a:r>
              <a:rPr lang="en-US" dirty="0"/>
              <a:t> </a:t>
            </a:r>
            <a:r>
              <a:rPr lang="en-US" dirty="0" err="1"/>
              <a:t>erilaisiksi</a:t>
            </a:r>
            <a:r>
              <a:rPr lang="en-US" dirty="0"/>
              <a:t> </a:t>
            </a:r>
            <a:r>
              <a:rPr lang="en-US" dirty="0" err="1"/>
              <a:t>tuotteiksi</a:t>
            </a:r>
            <a:r>
              <a:rPr lang="en-US" dirty="0"/>
              <a:t>, </a:t>
            </a:r>
            <a:r>
              <a:rPr lang="en-US" dirty="0" err="1"/>
              <a:t>ei</a:t>
            </a:r>
            <a:r>
              <a:rPr lang="en-US" dirty="0"/>
              <a:t> </a:t>
            </a:r>
            <a:r>
              <a:rPr lang="en-US" dirty="0" err="1"/>
              <a:t>hukkakäyttöä</a:t>
            </a:r>
            <a:r>
              <a:rPr lang="en-US" dirty="0"/>
              <a:t>.</a:t>
            </a:r>
            <a:endParaRPr lang="fi-FI" dirty="0"/>
          </a:p>
          <a:p>
            <a:endParaRPr lang="fi-FI" dirty="0"/>
          </a:p>
        </p:txBody>
      </p:sp>
      <p:cxnSp>
        <p:nvCxnSpPr>
          <p:cNvPr id="10" name="Straight Arrow Connector 9">
            <a:extLst>
              <a:ext uri="{FF2B5EF4-FFF2-40B4-BE49-F238E27FC236}">
                <a16:creationId xmlns:a16="http://schemas.microsoft.com/office/drawing/2014/main" id="{B7BE79C8-E3C8-7E9C-2107-084656B38E0F}"/>
              </a:ext>
              <a:ext uri="{C183D7F6-B498-43B3-948B-1728B52AA6E4}">
                <adec:decorative xmlns:adec="http://schemas.microsoft.com/office/drawing/2017/decorative" val="1"/>
              </a:ext>
            </a:extLst>
          </p:cNvPr>
          <p:cNvCxnSpPr>
            <a:cxnSpLocks/>
          </p:cNvCxnSpPr>
          <p:nvPr/>
        </p:nvCxnSpPr>
        <p:spPr>
          <a:xfrm>
            <a:off x="9982200" y="1669534"/>
            <a:ext cx="0" cy="390985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5A7B608-E62A-80F0-B9EA-EEF5AA64CE8D}"/>
              </a:ext>
            </a:extLst>
          </p:cNvPr>
          <p:cNvSpPr txBox="1"/>
          <p:nvPr/>
        </p:nvSpPr>
        <p:spPr>
          <a:xfrm>
            <a:off x="9223383" y="1249402"/>
            <a:ext cx="1517634" cy="369332"/>
          </a:xfrm>
          <a:prstGeom prst="rect">
            <a:avLst/>
          </a:prstGeom>
          <a:noFill/>
        </p:spPr>
        <p:txBody>
          <a:bodyPr wrap="square">
            <a:spAutoFit/>
          </a:bodyPr>
          <a:lstStyle/>
          <a:p>
            <a:pPr algn="ctr"/>
            <a:r>
              <a:rPr lang="fi-FI" b="1" dirty="0"/>
              <a:t>ARVO</a:t>
            </a:r>
          </a:p>
        </p:txBody>
      </p:sp>
      <p:sp>
        <p:nvSpPr>
          <p:cNvPr id="15" name="TextBox 14">
            <a:extLst>
              <a:ext uri="{FF2B5EF4-FFF2-40B4-BE49-F238E27FC236}">
                <a16:creationId xmlns:a16="http://schemas.microsoft.com/office/drawing/2014/main" id="{361D08C1-ABF4-14DE-A45F-712CAC01A80F}"/>
              </a:ext>
            </a:extLst>
          </p:cNvPr>
          <p:cNvSpPr txBox="1"/>
          <p:nvPr/>
        </p:nvSpPr>
        <p:spPr>
          <a:xfrm>
            <a:off x="9223383" y="5619510"/>
            <a:ext cx="1517634" cy="369332"/>
          </a:xfrm>
          <a:prstGeom prst="rect">
            <a:avLst/>
          </a:prstGeom>
          <a:noFill/>
        </p:spPr>
        <p:txBody>
          <a:bodyPr wrap="square">
            <a:spAutoFit/>
          </a:bodyPr>
          <a:lstStyle/>
          <a:p>
            <a:pPr algn="ctr"/>
            <a:r>
              <a:rPr lang="fi-FI" b="1" dirty="0">
                <a:highlight>
                  <a:srgbClr val="FFFFFF"/>
                </a:highlight>
              </a:rPr>
              <a:t>VOLYYMI</a:t>
            </a:r>
          </a:p>
        </p:txBody>
      </p:sp>
      <p:sp>
        <p:nvSpPr>
          <p:cNvPr id="18" name="TextBox 17">
            <a:extLst>
              <a:ext uri="{FF2B5EF4-FFF2-40B4-BE49-F238E27FC236}">
                <a16:creationId xmlns:a16="http://schemas.microsoft.com/office/drawing/2014/main" id="{6A841BC8-9E6A-92FA-E7EF-AAFF769B5205}"/>
              </a:ext>
            </a:extLst>
          </p:cNvPr>
          <p:cNvSpPr txBox="1"/>
          <p:nvPr/>
        </p:nvSpPr>
        <p:spPr>
          <a:xfrm>
            <a:off x="8648700" y="6455240"/>
            <a:ext cx="2965123" cy="230832"/>
          </a:xfrm>
          <a:prstGeom prst="rect">
            <a:avLst/>
          </a:prstGeom>
          <a:noFill/>
        </p:spPr>
        <p:txBody>
          <a:bodyPr wrap="square" rtlCol="0">
            <a:spAutoFit/>
          </a:bodyPr>
          <a:lstStyle/>
          <a:p>
            <a:pPr algn="r"/>
            <a:r>
              <a:rPr lang="en-GB" sz="900" dirty="0"/>
              <a:t>Images: </a:t>
            </a:r>
            <a:r>
              <a:rPr lang="en-GB" sz="900" dirty="0" err="1"/>
              <a:t>unsplash.com</a:t>
            </a:r>
            <a:endParaRPr lang="en-GB" sz="900" dirty="0"/>
          </a:p>
        </p:txBody>
      </p:sp>
      <p:sp>
        <p:nvSpPr>
          <p:cNvPr id="22" name="TextBox 21">
            <a:extLst>
              <a:ext uri="{FF2B5EF4-FFF2-40B4-BE49-F238E27FC236}">
                <a16:creationId xmlns:a16="http://schemas.microsoft.com/office/drawing/2014/main" id="{3F1B9238-E4A6-6DFB-A596-3782051A6C0B}"/>
              </a:ext>
            </a:extLst>
          </p:cNvPr>
          <p:cNvSpPr txBox="1"/>
          <p:nvPr/>
        </p:nvSpPr>
        <p:spPr>
          <a:xfrm>
            <a:off x="4139887" y="1652578"/>
            <a:ext cx="1933584" cy="461665"/>
          </a:xfrm>
          <a:prstGeom prst="rect">
            <a:avLst/>
          </a:prstGeom>
          <a:noFill/>
        </p:spPr>
        <p:txBody>
          <a:bodyPr wrap="square">
            <a:spAutoFit/>
          </a:bodyPr>
          <a:lstStyle/>
          <a:p>
            <a:pPr algn="r"/>
            <a:r>
              <a:rPr lang="en-GB" sz="1200" b="1" dirty="0" err="1">
                <a:solidFill>
                  <a:schemeClr val="bg1"/>
                </a:solidFill>
                <a:highlight>
                  <a:srgbClr val="407360"/>
                </a:highlight>
              </a:rPr>
              <a:t>Kosmetiikka</a:t>
            </a:r>
            <a:r>
              <a:rPr lang="en-GB" sz="1200" b="1" dirty="0">
                <a:solidFill>
                  <a:schemeClr val="bg1"/>
                </a:solidFill>
                <a:highlight>
                  <a:srgbClr val="407360"/>
                </a:highlight>
              </a:rPr>
              <a:t>, </a:t>
            </a:r>
            <a:r>
              <a:rPr lang="en-GB" sz="1200" b="1" dirty="0" err="1">
                <a:solidFill>
                  <a:schemeClr val="bg1"/>
                </a:solidFill>
                <a:highlight>
                  <a:srgbClr val="407360"/>
                </a:highlight>
              </a:rPr>
              <a:t>elintarvikkeet</a:t>
            </a:r>
            <a:endParaRPr lang="en-GB" sz="1200" b="1" dirty="0">
              <a:solidFill>
                <a:schemeClr val="bg1"/>
              </a:solidFill>
              <a:highlight>
                <a:srgbClr val="407360"/>
              </a:highlight>
            </a:endParaRPr>
          </a:p>
        </p:txBody>
      </p:sp>
      <p:sp>
        <p:nvSpPr>
          <p:cNvPr id="23" name="TextBox 22">
            <a:extLst>
              <a:ext uri="{FF2B5EF4-FFF2-40B4-BE49-F238E27FC236}">
                <a16:creationId xmlns:a16="http://schemas.microsoft.com/office/drawing/2014/main" id="{9F938174-CC05-D6E1-2B26-4EA36C8840D7}"/>
              </a:ext>
            </a:extLst>
          </p:cNvPr>
          <p:cNvSpPr txBox="1"/>
          <p:nvPr/>
        </p:nvSpPr>
        <p:spPr>
          <a:xfrm>
            <a:off x="4238760" y="2435651"/>
            <a:ext cx="1834711" cy="276999"/>
          </a:xfrm>
          <a:prstGeom prst="rect">
            <a:avLst/>
          </a:prstGeom>
          <a:noFill/>
        </p:spPr>
        <p:txBody>
          <a:bodyPr wrap="square">
            <a:spAutoFit/>
          </a:bodyPr>
          <a:lstStyle/>
          <a:p>
            <a:pPr algn="r"/>
            <a:r>
              <a:rPr lang="en-GB" sz="1200" b="1" dirty="0" err="1">
                <a:solidFill>
                  <a:schemeClr val="bg1"/>
                </a:solidFill>
              </a:rPr>
              <a:t>Kemikaalit</a:t>
            </a:r>
            <a:endParaRPr lang="en-GB" sz="1200" b="1" dirty="0">
              <a:solidFill>
                <a:schemeClr val="bg1"/>
              </a:solidFill>
            </a:endParaRPr>
          </a:p>
        </p:txBody>
      </p:sp>
      <p:sp>
        <p:nvSpPr>
          <p:cNvPr id="24" name="TextBox 23">
            <a:extLst>
              <a:ext uri="{FF2B5EF4-FFF2-40B4-BE49-F238E27FC236}">
                <a16:creationId xmlns:a16="http://schemas.microsoft.com/office/drawing/2014/main" id="{0375129B-03A4-91D6-5363-3D0C647C1A75}"/>
              </a:ext>
            </a:extLst>
          </p:cNvPr>
          <p:cNvSpPr txBox="1"/>
          <p:nvPr/>
        </p:nvSpPr>
        <p:spPr>
          <a:xfrm>
            <a:off x="4139887" y="3248508"/>
            <a:ext cx="1933584" cy="276999"/>
          </a:xfrm>
          <a:prstGeom prst="rect">
            <a:avLst/>
          </a:prstGeom>
          <a:noFill/>
        </p:spPr>
        <p:txBody>
          <a:bodyPr wrap="square">
            <a:spAutoFit/>
          </a:bodyPr>
          <a:lstStyle/>
          <a:p>
            <a:pPr algn="r"/>
            <a:r>
              <a:rPr lang="en-GB" sz="1200" b="1" dirty="0" err="1">
                <a:solidFill>
                  <a:schemeClr val="bg1"/>
                </a:solidFill>
              </a:rPr>
              <a:t>Tekstiilit</a:t>
            </a:r>
            <a:endParaRPr lang="en-GB" sz="1200" b="1" dirty="0">
              <a:solidFill>
                <a:schemeClr val="bg1"/>
              </a:solidFill>
            </a:endParaRPr>
          </a:p>
        </p:txBody>
      </p:sp>
      <p:sp>
        <p:nvSpPr>
          <p:cNvPr id="25" name="TextBox 24">
            <a:extLst>
              <a:ext uri="{FF2B5EF4-FFF2-40B4-BE49-F238E27FC236}">
                <a16:creationId xmlns:a16="http://schemas.microsoft.com/office/drawing/2014/main" id="{31596CE0-59C1-6308-9702-5A6D69B680BB}"/>
              </a:ext>
            </a:extLst>
          </p:cNvPr>
          <p:cNvSpPr txBox="1"/>
          <p:nvPr/>
        </p:nvSpPr>
        <p:spPr>
          <a:xfrm>
            <a:off x="4139887" y="4088770"/>
            <a:ext cx="1933584" cy="276999"/>
          </a:xfrm>
          <a:prstGeom prst="rect">
            <a:avLst/>
          </a:prstGeom>
          <a:noFill/>
        </p:spPr>
        <p:txBody>
          <a:bodyPr wrap="square">
            <a:spAutoFit/>
          </a:bodyPr>
          <a:lstStyle/>
          <a:p>
            <a:pPr algn="r"/>
            <a:r>
              <a:rPr lang="en-GB" sz="1200" b="1" dirty="0" err="1">
                <a:solidFill>
                  <a:schemeClr val="bg1"/>
                </a:solidFill>
              </a:rPr>
              <a:t>Puu</a:t>
            </a:r>
            <a:r>
              <a:rPr lang="en-GB" sz="1200" b="1" dirty="0">
                <a:solidFill>
                  <a:schemeClr val="bg1"/>
                </a:solidFill>
              </a:rPr>
              <a:t> </a:t>
            </a:r>
            <a:r>
              <a:rPr lang="en-GB" sz="1200" b="1" dirty="0" err="1">
                <a:solidFill>
                  <a:schemeClr val="bg1"/>
                </a:solidFill>
              </a:rPr>
              <a:t>rakentaminen</a:t>
            </a:r>
            <a:endParaRPr lang="en-GB" sz="1200" b="1" dirty="0">
              <a:solidFill>
                <a:schemeClr val="bg1"/>
              </a:solidFill>
            </a:endParaRPr>
          </a:p>
        </p:txBody>
      </p:sp>
      <p:sp>
        <p:nvSpPr>
          <p:cNvPr id="26" name="TextBox 25">
            <a:extLst>
              <a:ext uri="{FF2B5EF4-FFF2-40B4-BE49-F238E27FC236}">
                <a16:creationId xmlns:a16="http://schemas.microsoft.com/office/drawing/2014/main" id="{3A0A76D3-661A-77F1-4A29-E78BB2ADA82A}"/>
              </a:ext>
            </a:extLst>
          </p:cNvPr>
          <p:cNvSpPr txBox="1"/>
          <p:nvPr/>
        </p:nvSpPr>
        <p:spPr>
          <a:xfrm>
            <a:off x="4139887" y="4828695"/>
            <a:ext cx="1933584" cy="276999"/>
          </a:xfrm>
          <a:prstGeom prst="rect">
            <a:avLst/>
          </a:prstGeom>
          <a:noFill/>
        </p:spPr>
        <p:txBody>
          <a:bodyPr wrap="square">
            <a:spAutoFit/>
          </a:bodyPr>
          <a:lstStyle/>
          <a:p>
            <a:pPr algn="r"/>
            <a:r>
              <a:rPr lang="en-GB" sz="1200" b="1" dirty="0" err="1">
                <a:solidFill>
                  <a:schemeClr val="bg1"/>
                </a:solidFill>
              </a:rPr>
              <a:t>Paperi</a:t>
            </a:r>
            <a:r>
              <a:rPr lang="en-GB" sz="1200" b="1" dirty="0">
                <a:solidFill>
                  <a:schemeClr val="bg1"/>
                </a:solidFill>
              </a:rPr>
              <a:t>, </a:t>
            </a:r>
            <a:r>
              <a:rPr lang="en-GB" sz="1200" b="1" dirty="0" err="1">
                <a:solidFill>
                  <a:schemeClr val="bg1"/>
                </a:solidFill>
              </a:rPr>
              <a:t>pakkaus</a:t>
            </a:r>
            <a:endParaRPr lang="en-GB" sz="1200" b="1" dirty="0">
              <a:solidFill>
                <a:schemeClr val="bg1"/>
              </a:solidFill>
            </a:endParaRPr>
          </a:p>
        </p:txBody>
      </p:sp>
      <p:sp>
        <p:nvSpPr>
          <p:cNvPr id="27" name="TextBox 26">
            <a:extLst>
              <a:ext uri="{FF2B5EF4-FFF2-40B4-BE49-F238E27FC236}">
                <a16:creationId xmlns:a16="http://schemas.microsoft.com/office/drawing/2014/main" id="{B50FC0C1-7988-E709-ACD0-AD25BD76F2FF}"/>
              </a:ext>
            </a:extLst>
          </p:cNvPr>
          <p:cNvSpPr txBox="1"/>
          <p:nvPr/>
        </p:nvSpPr>
        <p:spPr>
          <a:xfrm>
            <a:off x="4139887" y="5619510"/>
            <a:ext cx="1933584" cy="276999"/>
          </a:xfrm>
          <a:prstGeom prst="rect">
            <a:avLst/>
          </a:prstGeom>
          <a:noFill/>
        </p:spPr>
        <p:txBody>
          <a:bodyPr wrap="square">
            <a:spAutoFit/>
          </a:bodyPr>
          <a:lstStyle/>
          <a:p>
            <a:pPr algn="r"/>
            <a:r>
              <a:rPr lang="en-GB" sz="1200" b="1" dirty="0" err="1">
                <a:solidFill>
                  <a:schemeClr val="bg1"/>
                </a:solidFill>
              </a:rPr>
              <a:t>Bioenergia</a:t>
            </a:r>
            <a:endParaRPr lang="en-GB" sz="1200" b="1" dirty="0">
              <a:solidFill>
                <a:schemeClr val="bg1"/>
              </a:solidFill>
            </a:endParaRPr>
          </a:p>
        </p:txBody>
      </p:sp>
      <p:cxnSp>
        <p:nvCxnSpPr>
          <p:cNvPr id="38" name="Straight Connector 37">
            <a:extLst>
              <a:ext uri="{FF2B5EF4-FFF2-40B4-BE49-F238E27FC236}">
                <a16:creationId xmlns:a16="http://schemas.microsoft.com/office/drawing/2014/main" id="{4A58A148-360E-F224-62EC-FAEC9526011D}"/>
              </a:ext>
              <a:ext uri="{C183D7F6-B498-43B3-948B-1728B52AA6E4}">
                <adec:decorative xmlns:adec="http://schemas.microsoft.com/office/drawing/2017/decorative" val="1"/>
              </a:ext>
            </a:extLst>
          </p:cNvPr>
          <p:cNvCxnSpPr/>
          <p:nvPr/>
        </p:nvCxnSpPr>
        <p:spPr>
          <a:xfrm>
            <a:off x="6096000" y="1397000"/>
            <a:ext cx="3327400" cy="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49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932C-701A-42BF-08FB-8ACA5846E786}"/>
              </a:ext>
            </a:extLst>
          </p:cNvPr>
          <p:cNvSpPr>
            <a:spLocks noGrp="1"/>
          </p:cNvSpPr>
          <p:nvPr>
            <p:ph type="title"/>
          </p:nvPr>
        </p:nvSpPr>
        <p:spPr/>
        <p:txBody>
          <a:bodyPr>
            <a:normAutofit fontScale="90000"/>
          </a:bodyPr>
          <a:lstStyle/>
          <a:p>
            <a:r>
              <a:rPr lang="fi-FI" dirty="0"/>
              <a:t>Metsäsektorin arvonlisäyksen kehitys</a:t>
            </a:r>
          </a:p>
        </p:txBody>
      </p:sp>
      <p:pic>
        <p:nvPicPr>
          <p:cNvPr id="7" name="Picture Placeholder 6" descr="A close-up of a log&#10;&#10;Description automatically generated">
            <a:extLst>
              <a:ext uri="{FF2B5EF4-FFF2-40B4-BE49-F238E27FC236}">
                <a16:creationId xmlns:a16="http://schemas.microsoft.com/office/drawing/2014/main" id="{EA7CCDF7-0E0C-BDA5-72AE-3D24267E3FA8}"/>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8338211" y="-16764"/>
            <a:ext cx="3864313" cy="6885398"/>
          </a:xfrm>
        </p:spPr>
      </p:pic>
      <p:pic>
        <p:nvPicPr>
          <p:cNvPr id="5" name="Kuva 5">
            <a:extLst>
              <a:ext uri="{FF2B5EF4-FFF2-40B4-BE49-F238E27FC236}">
                <a16:creationId xmlns:a16="http://schemas.microsoft.com/office/drawing/2014/main" id="{11EFB68F-BAC7-A761-B81F-FCD6D9C5E5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503" y="1358512"/>
            <a:ext cx="6640574" cy="5131188"/>
          </a:xfrm>
          <a:prstGeom prst="rect">
            <a:avLst/>
          </a:prstGeom>
        </p:spPr>
      </p:pic>
    </p:spTree>
    <p:extLst>
      <p:ext uri="{BB962C8B-B14F-4D97-AF65-F5344CB8AC3E}">
        <p14:creationId xmlns:p14="http://schemas.microsoft.com/office/powerpoint/2010/main" val="1443392059"/>
      </p:ext>
    </p:extLst>
  </p:cSld>
  <p:clrMapOvr>
    <a:masterClrMapping/>
  </p:clrMapOvr>
</p:sld>
</file>

<file path=ppt/theme/theme1.xml><?xml version="1.0" encoding="utf-8"?>
<a:theme xmlns:a="http://schemas.openxmlformats.org/drawingml/2006/main" name="Kansi">
  <a:themeElements>
    <a:clrScheme name="LUKE2022">
      <a:dk1>
        <a:srgbClr val="000000"/>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CC0082"/>
      </a:accent6>
      <a:hlink>
        <a:srgbClr val="E07400"/>
      </a:hlink>
      <a:folHlink>
        <a:srgbClr val="000000"/>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6"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Luke_teema" id="{7AF90924-BF88-475E-AB36-071F7DCE281B}" vid="{EE58A36E-7BE1-42FF-86C5-5F87AC9278C3}"/>
    </a:ext>
  </a:extLst>
</a:theme>
</file>

<file path=ppt/theme/theme2.xml><?xml version="1.0" encoding="utf-8"?>
<a:theme xmlns:a="http://schemas.openxmlformats.org/drawingml/2006/main" name="Sisältö">
  <a:themeElements>
    <a:clrScheme name="LUKE2022">
      <a:dk1>
        <a:srgbClr val="000000"/>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CC0082"/>
      </a:accent6>
      <a:hlink>
        <a:srgbClr val="E07400"/>
      </a:hlink>
      <a:folHlink>
        <a:srgbClr val="000000"/>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älilehti">
  <a:themeElements>
    <a:clrScheme name="LUKE">
      <a:dk1>
        <a:srgbClr val="000000"/>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E13C98"/>
      </a:accent6>
      <a:hlink>
        <a:srgbClr val="E07400"/>
      </a:hlink>
      <a:folHlink>
        <a:srgbClr val="868C93"/>
      </a:folHlink>
    </a:clrScheme>
    <a:fontScheme name="LUK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älilehti">
  <a:themeElements>
    <a:clrScheme name="LUKE UUSI RAIKAS">
      <a:dk1>
        <a:srgbClr val="626B7A"/>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E13C98"/>
      </a:accent6>
      <a:hlink>
        <a:srgbClr val="E07400"/>
      </a:hlink>
      <a:folHlink>
        <a:srgbClr val="868C93"/>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isältö">
  <a:themeElements>
    <a:clrScheme name="LUKE2022">
      <a:dk1>
        <a:srgbClr val="000000"/>
      </a:dk1>
      <a:lt1>
        <a:sysClr val="window" lastClr="FFFFFF"/>
      </a:lt1>
      <a:dk2>
        <a:srgbClr val="000000"/>
      </a:dk2>
      <a:lt2>
        <a:srgbClr val="FFFFFF"/>
      </a:lt2>
      <a:accent1>
        <a:srgbClr val="E07400"/>
      </a:accent1>
      <a:accent2>
        <a:srgbClr val="009FC7"/>
      </a:accent2>
      <a:accent3>
        <a:srgbClr val="65A11B"/>
      </a:accent3>
      <a:accent4>
        <a:srgbClr val="0033A0"/>
      </a:accent4>
      <a:accent5>
        <a:srgbClr val="7F3F98"/>
      </a:accent5>
      <a:accent6>
        <a:srgbClr val="CC0082"/>
      </a:accent6>
      <a:hlink>
        <a:srgbClr val="E07400"/>
      </a:hlink>
      <a:folHlink>
        <a:srgbClr val="000000"/>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uke_FI_10_06_2022.pptx" id="{A87D7598-B1E2-4696-AD72-8DAD4E1DBEE8}" vid="{613B37CF-9768-4DD4-AA3E-2075F26B5F33}"/>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Luke_teema</Template>
  <TotalTime>4030</TotalTime>
  <Words>871</Words>
  <Application>Microsoft Office PowerPoint</Application>
  <PresentationFormat>Laajakuva</PresentationFormat>
  <Paragraphs>192</Paragraphs>
  <Slides>16</Slides>
  <Notes>7</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16</vt:i4>
      </vt:variant>
    </vt:vector>
  </HeadingPairs>
  <TitlesOfParts>
    <vt:vector size="26" baseType="lpstr">
      <vt:lpstr>Arial</vt:lpstr>
      <vt:lpstr>Calibri</vt:lpstr>
      <vt:lpstr>Segoe UI</vt:lpstr>
      <vt:lpstr>Segoe UI Black</vt:lpstr>
      <vt:lpstr>Segoe UI Semibold</vt:lpstr>
      <vt:lpstr>Kansi</vt:lpstr>
      <vt:lpstr>Sisältö</vt:lpstr>
      <vt:lpstr>Välilehti</vt:lpstr>
      <vt:lpstr>1_Välilehti</vt:lpstr>
      <vt:lpstr>1_Sisältö</vt:lpstr>
      <vt:lpstr>Metsäbiotalouden merkitys paikallisesti ja kansallisesti</vt:lpstr>
      <vt:lpstr>Metsäbiotalouden pelikenttä  on monimutkainen </vt:lpstr>
      <vt:lpstr>Metsien merkitys Suomessa</vt:lpstr>
      <vt:lpstr>Metsäsektori Suomen kansantaloudessa</vt:lpstr>
      <vt:lpstr>Metsätalouden merkitys eri maakunnissa vaihtelee Case Kymenlaakso ja Etelä-Savo</vt:lpstr>
      <vt:lpstr>Metsäsektorin arvonlisäys maakunnittain 2020, milj. euroa (Tilastokeskus, aluetilinpito)</vt:lpstr>
      <vt:lpstr>Metsätalouden tuotteet</vt:lpstr>
      <vt:lpstr>Puuraaka-aine taipuu moneen</vt:lpstr>
      <vt:lpstr>Metsäsektorin arvonlisäyksen kehitys</vt:lpstr>
      <vt:lpstr>Arvonlisä ja sen tuplaaminen Biotalouden tavoitetila 2035 – Suomen biotalousstrategia</vt:lpstr>
      <vt:lpstr>Metsäbiotalouden arvonlisän nosto – mahdollisuudet</vt:lpstr>
      <vt:lpstr>Useita tekstiili-innovaatioita kehitteillä Suomessa – puuvillan ja tekokuitujen korvaaminen</vt:lpstr>
      <vt:lpstr>Pystymmekö kaksinkertaistamaan metsäteollisuuden arvonlisän?</vt:lpstr>
      <vt:lpstr>Tutkimus luo uutta liiketoimintapotentiaalia</vt:lpstr>
      <vt:lpstr>Haasteet kansallisesti ja alueellisesti</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Saara Niemi / KMG Turku</dc:creator>
  <cp:lastModifiedBy>Buchert Johanna (LUKE)</cp:lastModifiedBy>
  <cp:revision>67</cp:revision>
  <dcterms:created xsi:type="dcterms:W3CDTF">2022-05-10T10:57:22Z</dcterms:created>
  <dcterms:modified xsi:type="dcterms:W3CDTF">2023-11-20T19:22:10Z</dcterms:modified>
</cp:coreProperties>
</file>