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8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140028418934513"/>
          <c:y val="0.1264984641769068"/>
          <c:w val="0.58221089138181503"/>
          <c:h val="0.807948746435581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Taul1!$B$5</c:f>
              <c:strCache>
                <c:ptCount val="1"/>
                <c:pt idx="0">
                  <c:v>kyllä</c:v>
                </c:pt>
              </c:strCache>
            </c:strRef>
          </c:tx>
          <c:spPr>
            <a:solidFill>
              <a:srgbClr val="70AD47"/>
            </a:solidFill>
            <a:ln>
              <a:noFill/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rgbClr val="262626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Taul1!$A$6:$A$17</c:f>
              <c:strCache>
                <c:ptCount val="12"/>
                <c:pt idx="0">
                  <c:v>Kaikki, n=535</c:v>
                </c:pt>
                <c:pt idx="1">
                  <c:v>TYÖNANTAJA</c:v>
                </c:pt>
                <c:pt idx="2">
                  <c:v>Tutkimusorganisaatio, n=34</c:v>
                </c:pt>
                <c:pt idx="3">
                  <c:v>Yhdistys, järjestö, säätiö, n=11*</c:v>
                </c:pt>
                <c:pt idx="4">
                  <c:v>Metsähallitus/ Metsäkeskus/ muu valtio, n=76</c:v>
                </c:pt>
                <c:pt idx="5">
                  <c:v>Sahateollisuusyritys, n=18*</c:v>
                </c:pt>
                <c:pt idx="6">
                  <c:v>Koulutuksenjärjestäjä, n=10*</c:v>
                </c:pt>
                <c:pt idx="7">
                  <c:v>Metsäteollisuusyritys, n=133</c:v>
                </c:pt>
                <c:pt idx="8">
                  <c:v>Metsäkone-, puunkorjuuyritys, n=38</c:v>
                </c:pt>
                <c:pt idx="9">
                  <c:v>Metsänhoitoyhdistys, n=81</c:v>
                </c:pt>
                <c:pt idx="10">
                  <c:v>Kaupunki tai kunta, n=15*</c:v>
                </c:pt>
                <c:pt idx="11">
                  <c:v>Muu, n=63</c:v>
                </c:pt>
              </c:strCache>
            </c:strRef>
          </c:cat>
          <c:val>
            <c:numRef>
              <c:f>Taul1!$B$6:$B$17</c:f>
              <c:numCache>
                <c:formatCode>General</c:formatCode>
                <c:ptCount val="12"/>
                <c:pt idx="0" formatCode="0.00000">
                  <c:v>27.850470000000001</c:v>
                </c:pt>
                <c:pt idx="2" formatCode="0.00000">
                  <c:v>58.823529999999998</c:v>
                </c:pt>
                <c:pt idx="3" formatCode="0.00000">
                  <c:v>54.545450000000002</c:v>
                </c:pt>
                <c:pt idx="4" formatCode="0.00000">
                  <c:v>34.210529999999999</c:v>
                </c:pt>
                <c:pt idx="5" formatCode="0.00000">
                  <c:v>33.333329999999997</c:v>
                </c:pt>
                <c:pt idx="6" formatCode="0.00000">
                  <c:v>30</c:v>
                </c:pt>
                <c:pt idx="7" formatCode="0.00000">
                  <c:v>26.31579</c:v>
                </c:pt>
                <c:pt idx="8" formatCode="0.00000">
                  <c:v>26.31579</c:v>
                </c:pt>
                <c:pt idx="9" formatCode="0.00000">
                  <c:v>13.580249999999999</c:v>
                </c:pt>
                <c:pt idx="10" formatCode="0.00000">
                  <c:v>6.6666699999999999</c:v>
                </c:pt>
                <c:pt idx="11" formatCode="0.00000">
                  <c:v>22.22222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36-4774-B6AB-0202421678B8}"/>
            </c:ext>
          </c:extLst>
        </c:ser>
        <c:ser>
          <c:idx val="1"/>
          <c:order val="1"/>
          <c:tx>
            <c:strRef>
              <c:f>Taul1!$C$5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rgbClr val="C10F70"/>
            </a:solidFill>
            <a:ln>
              <a:noFill/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rgbClr val="FFFFF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Taul1!$A$6:$A$17</c:f>
              <c:strCache>
                <c:ptCount val="12"/>
                <c:pt idx="0">
                  <c:v>Kaikki, n=535</c:v>
                </c:pt>
                <c:pt idx="1">
                  <c:v>TYÖNANTAJA</c:v>
                </c:pt>
                <c:pt idx="2">
                  <c:v>Tutkimusorganisaatio, n=34</c:v>
                </c:pt>
                <c:pt idx="3">
                  <c:v>Yhdistys, järjestö, säätiö, n=11*</c:v>
                </c:pt>
                <c:pt idx="4">
                  <c:v>Metsähallitus/ Metsäkeskus/ muu valtio, n=76</c:v>
                </c:pt>
                <c:pt idx="5">
                  <c:v>Sahateollisuusyritys, n=18*</c:v>
                </c:pt>
                <c:pt idx="6">
                  <c:v>Koulutuksenjärjestäjä, n=10*</c:v>
                </c:pt>
                <c:pt idx="7">
                  <c:v>Metsäteollisuusyritys, n=133</c:v>
                </c:pt>
                <c:pt idx="8">
                  <c:v>Metsäkone-, puunkorjuuyritys, n=38</c:v>
                </c:pt>
                <c:pt idx="9">
                  <c:v>Metsänhoitoyhdistys, n=81</c:v>
                </c:pt>
                <c:pt idx="10">
                  <c:v>Kaupunki tai kunta, n=15*</c:v>
                </c:pt>
                <c:pt idx="11">
                  <c:v>Muu, n=63</c:v>
                </c:pt>
              </c:strCache>
            </c:strRef>
          </c:cat>
          <c:val>
            <c:numRef>
              <c:f>Taul1!$C$6:$C$17</c:f>
              <c:numCache>
                <c:formatCode>General</c:formatCode>
                <c:ptCount val="12"/>
                <c:pt idx="0" formatCode="0.00000">
                  <c:v>37.757010000000001</c:v>
                </c:pt>
                <c:pt idx="2" formatCode="0.00000">
                  <c:v>11.764709999999999</c:v>
                </c:pt>
                <c:pt idx="3" formatCode="0.00000">
                  <c:v>27.272729999999999</c:v>
                </c:pt>
                <c:pt idx="4" formatCode="0.00000">
                  <c:v>36.842109999999998</c:v>
                </c:pt>
                <c:pt idx="5" formatCode="0.00000">
                  <c:v>33.333329999999997</c:v>
                </c:pt>
                <c:pt idx="6" formatCode="0.00000">
                  <c:v>30</c:v>
                </c:pt>
                <c:pt idx="7" formatCode="0.00000">
                  <c:v>42.857140000000001</c:v>
                </c:pt>
                <c:pt idx="8" formatCode="0.00000">
                  <c:v>42.105260000000001</c:v>
                </c:pt>
                <c:pt idx="9" formatCode="0.00000">
                  <c:v>45.679009999999998</c:v>
                </c:pt>
                <c:pt idx="10" formatCode="0.00000">
                  <c:v>53.333329999999997</c:v>
                </c:pt>
                <c:pt idx="11" formatCode="0.00000">
                  <c:v>36.507939999999998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36-4774-B6AB-0202421678B8}"/>
            </c:ext>
          </c:extLst>
        </c:ser>
        <c:ser>
          <c:idx val="2"/>
          <c:order val="2"/>
          <c:tx>
            <c:strRef>
              <c:f>Taul1!$D$5</c:f>
              <c:strCache>
                <c:ptCount val="1"/>
                <c:pt idx="0">
                  <c:v>en osaa
sanoa</c:v>
                </c:pt>
              </c:strCache>
            </c:strRef>
          </c:tx>
          <c:spPr>
            <a:solidFill>
              <a:srgbClr val="E1E1E1"/>
            </a:solidFill>
            <a:ln>
              <a:noFill/>
            </a:ln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D36-4774-B6AB-0202421678B8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rgbClr val="3F3F3F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Taul1!$A$6:$A$17</c:f>
              <c:strCache>
                <c:ptCount val="12"/>
                <c:pt idx="0">
                  <c:v>Kaikki, n=535</c:v>
                </c:pt>
                <c:pt idx="1">
                  <c:v>TYÖNANTAJA</c:v>
                </c:pt>
                <c:pt idx="2">
                  <c:v>Tutkimusorganisaatio, n=34</c:v>
                </c:pt>
                <c:pt idx="3">
                  <c:v>Yhdistys, järjestö, säätiö, n=11*</c:v>
                </c:pt>
                <c:pt idx="4">
                  <c:v>Metsähallitus/ Metsäkeskus/ muu valtio, n=76</c:v>
                </c:pt>
                <c:pt idx="5">
                  <c:v>Sahateollisuusyritys, n=18*</c:v>
                </c:pt>
                <c:pt idx="6">
                  <c:v>Koulutuksenjärjestäjä, n=10*</c:v>
                </c:pt>
                <c:pt idx="7">
                  <c:v>Metsäteollisuusyritys, n=133</c:v>
                </c:pt>
                <c:pt idx="8">
                  <c:v>Metsäkone-, puunkorjuuyritys, n=38</c:v>
                </c:pt>
                <c:pt idx="9">
                  <c:v>Metsänhoitoyhdistys, n=81</c:v>
                </c:pt>
                <c:pt idx="10">
                  <c:v>Kaupunki tai kunta, n=15*</c:v>
                </c:pt>
                <c:pt idx="11">
                  <c:v>Muu, n=63</c:v>
                </c:pt>
              </c:strCache>
            </c:strRef>
          </c:cat>
          <c:val>
            <c:numRef>
              <c:f>Taul1!$D$6:$D$17</c:f>
              <c:numCache>
                <c:formatCode>General</c:formatCode>
                <c:ptCount val="12"/>
                <c:pt idx="0" formatCode="0.00000">
                  <c:v>34.392519999999998</c:v>
                </c:pt>
                <c:pt idx="2" formatCode="0.00000">
                  <c:v>29.411760000000001</c:v>
                </c:pt>
                <c:pt idx="3" formatCode="0.00000">
                  <c:v>18.181819999999998</c:v>
                </c:pt>
                <c:pt idx="4" formatCode="0.00000">
                  <c:v>28.947369999999999</c:v>
                </c:pt>
                <c:pt idx="5" formatCode="0.00000">
                  <c:v>33.333329999999997</c:v>
                </c:pt>
                <c:pt idx="6" formatCode="0.00000">
                  <c:v>40</c:v>
                </c:pt>
                <c:pt idx="7" formatCode="0.00000">
                  <c:v>30.827069999999999</c:v>
                </c:pt>
                <c:pt idx="8" formatCode="0.00000">
                  <c:v>31.578949999999999</c:v>
                </c:pt>
                <c:pt idx="9" formatCode="0.00000">
                  <c:v>40.740740000000002</c:v>
                </c:pt>
                <c:pt idx="10" formatCode="0.00000">
                  <c:v>40</c:v>
                </c:pt>
                <c:pt idx="11" formatCode="0.00000">
                  <c:v>41.269840000000002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36-4774-B6AB-0202421678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85419376"/>
        <c:axId val="485417136"/>
      </c:barChart>
      <c:catAx>
        <c:axId val="4854193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rgbClr val="262626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pPr>
            <a:endParaRPr lang="fi-FI"/>
          </a:p>
        </c:txPr>
        <c:crossAx val="485417136"/>
        <c:crosses val="autoZero"/>
        <c:auto val="1"/>
        <c:lblAlgn val="ctr"/>
        <c:lblOffset val="100"/>
        <c:tickLblSkip val="1"/>
        <c:noMultiLvlLbl val="0"/>
      </c:catAx>
      <c:valAx>
        <c:axId val="485417136"/>
        <c:scaling>
          <c:orientation val="minMax"/>
          <c:max val="100.01"/>
          <c:min val="0"/>
        </c:scaling>
        <c:delete val="0"/>
        <c:axPos val="t"/>
        <c:majorGridlines>
          <c:spPr>
            <a:ln w="6350">
              <a:solidFill>
                <a:srgbClr val="A0A0A0"/>
              </a:solidFill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sz="1000" b="0">
                    <a:solidFill>
                      <a:srgbClr val="A0A0A0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pPr>
                <a:r>
                  <a:rPr lang="fi-FI" sz="1000" b="0">
                    <a:solidFill>
                      <a:srgbClr val="A0A0A0"/>
                    </a:solidFill>
                    <a:latin typeface="Calibri" panose="020F0502020204030204" pitchFamily="34" charset="0"/>
                    <a:cs typeface="Arial" panose="020B0604020202020204" pitchFamily="34" charset="0"/>
                  </a:rPr>
                  <a:t>%</a:t>
                </a:r>
              </a:p>
            </c:rich>
          </c:tx>
          <c:layout>
            <c:manualLayout>
              <c:xMode val="edge"/>
              <c:yMode val="edge"/>
              <c:x val="0.9758663153077809"/>
              <c:y val="0.9454249322195537"/>
            </c:manualLayout>
          </c:layout>
          <c:overlay val="0"/>
        </c:title>
        <c:numFmt formatCode="General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>
              <a:defRPr sz="1000">
                <a:solidFill>
                  <a:srgbClr val="A0A0A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pPr>
            <a:endParaRPr lang="fi-FI"/>
          </a:p>
        </c:txPr>
        <c:crossAx val="485419376"/>
        <c:crosses val="autoZero"/>
        <c:crossBetween val="between"/>
        <c:majorUnit val="10"/>
        <c:minorUnit val="1"/>
      </c:valAx>
      <c:spPr>
        <a:ln>
          <a:noFill/>
        </a:ln>
      </c:spPr>
    </c:plotArea>
    <c:legend>
      <c:legendPos val="t"/>
      <c:layout>
        <c:manualLayout>
          <c:xMode val="edge"/>
          <c:yMode val="edge"/>
          <c:x val="0.31692439736918232"/>
          <c:y val="1.4904447236692011E-2"/>
          <c:w val="0.68307560263081768"/>
          <c:h val="0.104783934501556"/>
        </c:manualLayout>
      </c:layout>
      <c:overlay val="0"/>
      <c:txPr>
        <a:bodyPr/>
        <a:lstStyle/>
        <a:p>
          <a:pPr>
            <a:defRPr>
              <a:solidFill>
                <a:srgbClr val="444444"/>
              </a:solidFill>
              <a:latin typeface="Calibri" panose="020F0502020204030204" pitchFamily="34" charset="0"/>
              <a:cs typeface="Arial" panose="020B0604020202020204" pitchFamily="34" charset="0"/>
            </a:defRPr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Calibri" panose="020F0502020204030204" pitchFamily="34" charset="0"/>
        </a:defRPr>
      </a:pPr>
      <a:endParaRPr lang="fi-FI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, vaatii taustakuv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85000"/>
              <a:lumOff val="1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1875064" y="895388"/>
            <a:ext cx="8441873" cy="2387600"/>
          </a:xfrm>
        </p:spPr>
        <p:txBody>
          <a:bodyPr anchor="b">
            <a:normAutofit/>
          </a:bodyPr>
          <a:lstStyle>
            <a:lvl1pPr algn="ctr">
              <a:defRPr sz="4800" i="1" baseline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Tarjouksen/raportin</a:t>
            </a:r>
            <a:br>
              <a:rPr lang="fi-FI" dirty="0"/>
            </a:br>
            <a:r>
              <a:rPr lang="fi-FI" dirty="0"/>
              <a:t>otsikko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875063" y="3917007"/>
            <a:ext cx="8441874" cy="981563"/>
          </a:xfrm>
        </p:spPr>
        <p:txBody>
          <a:bodyPr anchor="t"/>
          <a:lstStyle>
            <a:lvl1pPr marL="0" indent="0" algn="ctr">
              <a:buNone/>
              <a:defRPr sz="2400" b="0" i="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Tutkimuksen nimi</a:t>
            </a:r>
            <a:br>
              <a:rPr lang="fi-FI" dirty="0"/>
            </a:br>
            <a:r>
              <a:rPr lang="fi-FI" dirty="0"/>
              <a:t>Asiakas tai tutkijan etu- ja sukunimi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25.4.2022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25645 Metsäalan ammattilaisten kysely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0FF3-944E-453D-AD86-280F662E2B3A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" y="1599"/>
            <a:ext cx="1442197" cy="320168"/>
          </a:xfrm>
          <a:prstGeom prst="rect">
            <a:avLst/>
          </a:prstGeom>
        </p:spPr>
      </p:pic>
      <p:sp>
        <p:nvSpPr>
          <p:cNvPr id="11" name="Tekstin paikkamerkki 10"/>
          <p:cNvSpPr>
            <a:spLocks noGrp="1"/>
          </p:cNvSpPr>
          <p:nvPr>
            <p:ph type="body" sz="quarter" idx="13" hasCustomPrompt="1"/>
          </p:nvPr>
        </p:nvSpPr>
        <p:spPr>
          <a:xfrm>
            <a:off x="1874838" y="3410765"/>
            <a:ext cx="8442325" cy="383027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i-FI" dirty="0"/>
              <a:t>TUTKIMUSRAPORTTI/TARJOUS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874838" y="5037363"/>
            <a:ext cx="8442325" cy="58714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i-FI" dirty="0"/>
              <a:t>xx.xx.2018/Taloustutkimus Oy</a:t>
            </a:r>
          </a:p>
        </p:txBody>
      </p:sp>
    </p:spTree>
    <p:extLst>
      <p:ext uri="{BB962C8B-B14F-4D97-AF65-F5344CB8AC3E}">
        <p14:creationId xmlns:p14="http://schemas.microsoft.com/office/powerpoint/2010/main" val="1919113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25.4.2022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25645 Metsäalan ammattilaisten kysely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0FF3-944E-453D-AD86-280F662E2B3A}" type="slidenum">
              <a:rPr lang="fi-FI" smtClean="0"/>
              <a:t>‹#›</a:t>
            </a:fld>
            <a:endParaRPr lang="fi-FI"/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" y="1599"/>
            <a:ext cx="1442197" cy="320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228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, ilman log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25.4.2022</a:t>
            </a: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25645 Metsäalan ammattilaisten kysely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0FF3-944E-453D-AD86-280F662E2B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60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1875064" y="895388"/>
            <a:ext cx="8441873" cy="2387600"/>
          </a:xfrm>
        </p:spPr>
        <p:txBody>
          <a:bodyPr anchor="b">
            <a:normAutofit/>
          </a:bodyPr>
          <a:lstStyle>
            <a:lvl1pPr algn="ctr">
              <a:defRPr sz="480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dirty="0"/>
              <a:t>Tarjouksen/raportin</a:t>
            </a:r>
            <a:br>
              <a:rPr lang="fi-FI" dirty="0"/>
            </a:br>
            <a:r>
              <a:rPr lang="fi-FI" dirty="0"/>
              <a:t>otsikko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875063" y="3917007"/>
            <a:ext cx="8441874" cy="981563"/>
          </a:xfrm>
        </p:spPr>
        <p:txBody>
          <a:bodyPr anchor="t"/>
          <a:lstStyle>
            <a:lvl1pPr marL="0" indent="0" algn="ctr">
              <a:buNone/>
              <a:defRPr sz="2400" b="0" i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Tutkimuksen nimi</a:t>
            </a:r>
            <a:br>
              <a:rPr lang="fi-FI" dirty="0"/>
            </a:br>
            <a:r>
              <a:rPr lang="fi-FI" dirty="0"/>
              <a:t>Asiakas tai tutkijan etu- ja sukunimi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25.4.2022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25645 Metsäalan ammattilaisten kysely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0FF3-944E-453D-AD86-280F662E2B3A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" y="1599"/>
            <a:ext cx="1442197" cy="320168"/>
          </a:xfrm>
          <a:prstGeom prst="rect">
            <a:avLst/>
          </a:prstGeom>
        </p:spPr>
      </p:pic>
      <p:sp>
        <p:nvSpPr>
          <p:cNvPr id="11" name="Tekstin paikkamerkki 10"/>
          <p:cNvSpPr>
            <a:spLocks noGrp="1"/>
          </p:cNvSpPr>
          <p:nvPr>
            <p:ph type="body" sz="quarter" idx="13" hasCustomPrompt="1"/>
          </p:nvPr>
        </p:nvSpPr>
        <p:spPr>
          <a:xfrm>
            <a:off x="1874838" y="3410765"/>
            <a:ext cx="8442325" cy="383027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fi-FI" dirty="0"/>
              <a:t>TUTKIMUSRAPORTTI/TARJOUS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874838" y="5037363"/>
            <a:ext cx="8442325" cy="58714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fi-FI" dirty="0"/>
              <a:t>xx.xx.2018/Taloustutkimus Oy</a:t>
            </a:r>
          </a:p>
        </p:txBody>
      </p:sp>
    </p:spTree>
    <p:extLst>
      <p:ext uri="{BB962C8B-B14F-4D97-AF65-F5344CB8AC3E}">
        <p14:creationId xmlns:p14="http://schemas.microsoft.com/office/powerpoint/2010/main" val="48310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25.4.2022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25645 Metsäalan ammattilaisten kysely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0FF3-944E-453D-AD86-280F662E2B3A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1"/>
          <p:cNvSpPr>
            <a:spLocks noGrp="1"/>
          </p:cNvSpPr>
          <p:nvPr>
            <p:ph type="title" hasCustomPrompt="1"/>
          </p:nvPr>
        </p:nvSpPr>
        <p:spPr>
          <a:xfrm>
            <a:off x="653138" y="582697"/>
            <a:ext cx="6335491" cy="62264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r>
              <a:rPr lang="fi-FI" dirty="0"/>
              <a:t>Dian otsikko, </a:t>
            </a:r>
            <a:r>
              <a:rPr lang="fi-FI" dirty="0" err="1"/>
              <a:t>Calibri</a:t>
            </a:r>
            <a:r>
              <a:rPr lang="fi-FI" dirty="0"/>
              <a:t> </a:t>
            </a:r>
            <a:r>
              <a:rPr lang="fi-FI" dirty="0" err="1"/>
              <a:t>Light</a:t>
            </a:r>
            <a:endParaRPr lang="fi-FI" dirty="0"/>
          </a:p>
        </p:txBody>
      </p:sp>
      <p:sp>
        <p:nvSpPr>
          <p:cNvPr id="8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653138" y="1335159"/>
            <a:ext cx="6335491" cy="4935012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E60F28"/>
              </a:buClr>
              <a:buFont typeface="Wingdings" panose="05000000000000000000" pitchFamily="2" charset="2"/>
              <a:buChar char="§"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685800" indent="-228600">
              <a:buClr>
                <a:srgbClr val="E60F28"/>
              </a:buClr>
              <a:buFont typeface="Wingdings" panose="05000000000000000000" pitchFamily="2" charset="2"/>
              <a:buChar char="§"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2pPr>
            <a:lvl3pPr marL="1143000" indent="-228600">
              <a:buClr>
                <a:srgbClr val="E60F28"/>
              </a:buClr>
              <a:buFont typeface="Wingdings" panose="05000000000000000000" pitchFamily="2" charset="2"/>
              <a:buChar char="§"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3pPr>
            <a:lvl4pPr marL="1600200" indent="-228600">
              <a:buClr>
                <a:srgbClr val="E60F28"/>
              </a:buClr>
              <a:buFont typeface="Wingdings" panose="05000000000000000000" pitchFamily="2" charset="2"/>
              <a:buChar char="§"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4pPr>
            <a:lvl5pPr marL="2057400" indent="-228600">
              <a:buClr>
                <a:srgbClr val="E60F28"/>
              </a:buClr>
              <a:buFont typeface="Wingdings" panose="05000000000000000000" pitchFamily="2" charset="2"/>
              <a:buChar char="§"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fi-FI" dirty="0"/>
              <a:t>Ensimmäinen taso, </a:t>
            </a:r>
            <a:r>
              <a:rPr lang="fi-FI" dirty="0" err="1"/>
              <a:t>Calibri</a:t>
            </a:r>
            <a:r>
              <a:rPr lang="fi-FI" dirty="0"/>
              <a:t> </a:t>
            </a:r>
            <a:r>
              <a:rPr lang="fi-FI" dirty="0" err="1"/>
              <a:t>Light</a:t>
            </a:r>
            <a:endParaRPr lang="fi-FI" dirty="0"/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Kuvan paikkamerkki 2"/>
          <p:cNvSpPr>
            <a:spLocks noGrp="1"/>
          </p:cNvSpPr>
          <p:nvPr>
            <p:ph type="pic" idx="13"/>
          </p:nvPr>
        </p:nvSpPr>
        <p:spPr>
          <a:xfrm>
            <a:off x="7325032" y="0"/>
            <a:ext cx="4866968" cy="6857999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2400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/>
              <a:t>Lisää kuva napsauttamalla kuvaketta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" y="1599"/>
            <a:ext cx="1442197" cy="320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58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/Grafi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25.4.2022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25645 Metsäalan ammattilaisten kysely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0FF3-944E-453D-AD86-280F662E2B3A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" y="1599"/>
            <a:ext cx="1442197" cy="320168"/>
          </a:xfrm>
          <a:prstGeom prst="rect">
            <a:avLst/>
          </a:prstGeom>
        </p:spPr>
      </p:pic>
      <p:sp>
        <p:nvSpPr>
          <p:cNvPr id="8" name="Otsikko 1"/>
          <p:cNvSpPr>
            <a:spLocks noGrp="1"/>
          </p:cNvSpPr>
          <p:nvPr>
            <p:ph type="title" hasCustomPrompt="1"/>
          </p:nvPr>
        </p:nvSpPr>
        <p:spPr>
          <a:xfrm>
            <a:off x="653137" y="582697"/>
            <a:ext cx="11033765" cy="62264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r>
              <a:rPr lang="fi-FI" dirty="0"/>
              <a:t>Dian otsikko, </a:t>
            </a:r>
            <a:r>
              <a:rPr lang="fi-FI" dirty="0" err="1"/>
              <a:t>Calibri</a:t>
            </a:r>
            <a:r>
              <a:rPr lang="fi-FI" dirty="0"/>
              <a:t> </a:t>
            </a:r>
            <a:r>
              <a:rPr lang="fi-FI" dirty="0" err="1"/>
              <a:t>Light</a:t>
            </a:r>
            <a:endParaRPr lang="fi-FI" dirty="0"/>
          </a:p>
        </p:txBody>
      </p:sp>
      <p:sp>
        <p:nvSpPr>
          <p:cNvPr id="9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653138" y="1335158"/>
            <a:ext cx="11033764" cy="47880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E60F28"/>
              </a:buClr>
              <a:buFont typeface="Wingdings" panose="05000000000000000000" pitchFamily="2" charset="2"/>
              <a:buChar char="§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685800" indent="-228600">
              <a:buClr>
                <a:srgbClr val="E60F28"/>
              </a:buClr>
              <a:buFont typeface="Wingdings" panose="05000000000000000000" pitchFamily="2" charset="2"/>
              <a:buChar char="§"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2pPr>
            <a:lvl3pPr marL="1143000" indent="-228600">
              <a:buClr>
                <a:srgbClr val="E60F28"/>
              </a:buClr>
              <a:buFont typeface="Wingdings" panose="05000000000000000000" pitchFamily="2" charset="2"/>
              <a:buChar char="§"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3pPr>
            <a:lvl4pPr marL="1600200" indent="-228600">
              <a:buClr>
                <a:srgbClr val="E60F28"/>
              </a:buClr>
              <a:buFont typeface="Wingdings" panose="05000000000000000000" pitchFamily="2" charset="2"/>
              <a:buChar char="§"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4pPr>
            <a:lvl5pPr marL="2057400" indent="-228600">
              <a:buClr>
                <a:srgbClr val="E60F28"/>
              </a:buClr>
              <a:buFont typeface="Wingdings" panose="05000000000000000000" pitchFamily="2" charset="2"/>
              <a:buChar char="§"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fi-FI" dirty="0"/>
              <a:t>Ensimmäinen taso, </a:t>
            </a:r>
            <a:r>
              <a:rPr lang="fi-FI" dirty="0" err="1"/>
              <a:t>Calibri</a:t>
            </a:r>
            <a:r>
              <a:rPr lang="fi-FI" dirty="0"/>
              <a:t> </a:t>
            </a:r>
            <a:r>
              <a:rPr lang="fi-FI" dirty="0" err="1"/>
              <a:t>Light</a:t>
            </a:r>
            <a:endParaRPr lang="fi-FI" dirty="0"/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917558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ikka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25.4.2022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25645 Metsäalan ammattilaisten kysely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0FF3-944E-453D-AD86-280F662E2B3A}" type="slidenum">
              <a:rPr lang="fi-FI" smtClean="0"/>
              <a:t>‹#›</a:t>
            </a:fld>
            <a:endParaRPr lang="fi-FI"/>
          </a:p>
        </p:txBody>
      </p:sp>
      <p:sp>
        <p:nvSpPr>
          <p:cNvPr id="8" name="Otsikko 1"/>
          <p:cNvSpPr>
            <a:spLocks noGrp="1"/>
          </p:cNvSpPr>
          <p:nvPr>
            <p:ph type="title" hasCustomPrompt="1"/>
          </p:nvPr>
        </p:nvSpPr>
        <p:spPr>
          <a:xfrm>
            <a:off x="653137" y="582697"/>
            <a:ext cx="11033765" cy="62264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r>
              <a:rPr lang="fi-FI" dirty="0"/>
              <a:t>Dian otsikko, </a:t>
            </a:r>
            <a:r>
              <a:rPr lang="fi-FI" dirty="0" err="1"/>
              <a:t>Calibri</a:t>
            </a:r>
            <a:r>
              <a:rPr lang="fi-FI" dirty="0"/>
              <a:t> </a:t>
            </a:r>
            <a:r>
              <a:rPr lang="fi-FI" dirty="0" err="1"/>
              <a:t>Light</a:t>
            </a:r>
            <a:endParaRPr lang="fi-FI" dirty="0"/>
          </a:p>
        </p:txBody>
      </p:sp>
      <p:sp>
        <p:nvSpPr>
          <p:cNvPr id="9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653138" y="1335158"/>
            <a:ext cx="7864561" cy="47880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E60F28"/>
              </a:buClr>
              <a:buFont typeface="Wingdings" panose="05000000000000000000" pitchFamily="2" charset="2"/>
              <a:buChar char="§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685800" indent="-228600">
              <a:buClr>
                <a:srgbClr val="E60F28"/>
              </a:buClr>
              <a:buFont typeface="Wingdings" panose="05000000000000000000" pitchFamily="2" charset="2"/>
              <a:buChar char="§"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2pPr>
            <a:lvl3pPr marL="1143000" indent="-228600">
              <a:buClr>
                <a:srgbClr val="E60F28"/>
              </a:buClr>
              <a:buFont typeface="Wingdings" panose="05000000000000000000" pitchFamily="2" charset="2"/>
              <a:buChar char="§"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3pPr>
            <a:lvl4pPr marL="1600200" indent="-228600">
              <a:buClr>
                <a:srgbClr val="E60F28"/>
              </a:buClr>
              <a:buFont typeface="Wingdings" panose="05000000000000000000" pitchFamily="2" charset="2"/>
              <a:buChar char="§"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4pPr>
            <a:lvl5pPr marL="2057400" indent="-228600">
              <a:buClr>
                <a:srgbClr val="E60F28"/>
              </a:buClr>
              <a:buFont typeface="Wingdings" panose="05000000000000000000" pitchFamily="2" charset="2"/>
              <a:buChar char="§"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fi-FI" dirty="0"/>
              <a:t>Ensimmäinen taso, </a:t>
            </a:r>
            <a:r>
              <a:rPr lang="fi-FI" dirty="0" err="1"/>
              <a:t>Calibri</a:t>
            </a:r>
            <a:r>
              <a:rPr lang="fi-FI" dirty="0"/>
              <a:t> </a:t>
            </a:r>
            <a:r>
              <a:rPr lang="fi-FI" dirty="0" err="1"/>
              <a:t>Light</a:t>
            </a:r>
            <a:endParaRPr lang="fi-FI" dirty="0"/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" y="1599"/>
            <a:ext cx="1442197" cy="320168"/>
          </a:xfrm>
          <a:prstGeom prst="rect">
            <a:avLst/>
          </a:prstGeom>
        </p:spPr>
      </p:pic>
      <p:sp>
        <p:nvSpPr>
          <p:cNvPr id="12" name="Sisällön paikkamerkki 2">
            <a:extLst>
              <a:ext uri="{FF2B5EF4-FFF2-40B4-BE49-F238E27FC236}">
                <a16:creationId xmlns:a16="http://schemas.microsoft.com/office/drawing/2014/main" id="{FA7C0ADE-4305-472F-B768-BF49CE22446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688909" y="1335158"/>
            <a:ext cx="2997993" cy="5089289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  <a:defRPr sz="1600" baseline="0">
                <a:solidFill>
                  <a:schemeClr val="tx1"/>
                </a:solidFill>
                <a:latin typeface="+mj-lt"/>
              </a:defRPr>
            </a:lvl1pPr>
            <a:lvl2pPr marL="742950" marR="0" indent="-2857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60F28"/>
              </a:buClr>
              <a:buSzTx/>
              <a:buFont typeface="Wingdings" panose="05000000000000000000" pitchFamily="2" charset="2"/>
              <a:buChar char="§"/>
              <a:tabLst/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tx1"/>
                </a:solidFill>
                <a:latin typeface="+mj-lt"/>
              </a:defRPr>
            </a:lvl3pPr>
            <a:lvl4pPr>
              <a:defRPr sz="1400">
                <a:solidFill>
                  <a:schemeClr val="tx1"/>
                </a:solidFill>
                <a:latin typeface="+mj-lt"/>
              </a:defRPr>
            </a:lvl4pPr>
            <a:lvl5pPr>
              <a:defRPr sz="140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fi-FI"/>
              <a:t>Havaintoja grafiikasta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</a:t>
            </a:r>
          </a:p>
          <a:p>
            <a:pPr lvl="4"/>
            <a:r>
              <a:rPr lang="fi-FI"/>
              <a:t>Viides</a:t>
            </a:r>
          </a:p>
        </p:txBody>
      </p:sp>
    </p:spTree>
    <p:extLst>
      <p:ext uri="{BB962C8B-B14F-4D97-AF65-F5344CB8AC3E}">
        <p14:creationId xmlns:p14="http://schemas.microsoft.com/office/powerpoint/2010/main" val="2261580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 otsik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25.4.2022</a:t>
            </a: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25645 Metsäalan ammattilaisten kysely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0FF3-944E-453D-AD86-280F662E2B3A}" type="slidenum">
              <a:rPr lang="fi-FI" smtClean="0"/>
              <a:t>‹#›</a:t>
            </a:fld>
            <a:endParaRPr lang="fi-FI"/>
          </a:p>
        </p:txBody>
      </p:sp>
      <p:pic>
        <p:nvPicPr>
          <p:cNvPr id="13" name="Kuva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" y="1599"/>
            <a:ext cx="1442197" cy="320168"/>
          </a:xfrm>
          <a:prstGeom prst="rect">
            <a:avLst/>
          </a:prstGeom>
        </p:spPr>
      </p:pic>
      <p:sp>
        <p:nvSpPr>
          <p:cNvPr id="14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653138" y="1362705"/>
            <a:ext cx="5365210" cy="49934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PALSTAN OTSIKKO, CALIBRI, KAIKKI ISOLLA</a:t>
            </a:r>
          </a:p>
        </p:txBody>
      </p:sp>
      <p:sp>
        <p:nvSpPr>
          <p:cNvPr id="15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653138" y="2019412"/>
            <a:ext cx="5365210" cy="4305187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2pPr>
            <a:lvl3pPr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3pPr>
            <a:lvl4pPr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4pPr>
            <a:lvl5pPr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fi-FI" dirty="0"/>
              <a:t>Ensimmäinen taso, </a:t>
            </a:r>
            <a:r>
              <a:rPr lang="fi-FI" dirty="0" err="1"/>
              <a:t>Calibri</a:t>
            </a:r>
            <a:r>
              <a:rPr lang="fi-FI" dirty="0"/>
              <a:t> </a:t>
            </a:r>
            <a:r>
              <a:rPr lang="fi-FI" dirty="0" err="1"/>
              <a:t>Light</a:t>
            </a:r>
            <a:endParaRPr lang="fi-FI" dirty="0"/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idx="13" hasCustomPrompt="1"/>
          </p:nvPr>
        </p:nvSpPr>
        <p:spPr>
          <a:xfrm>
            <a:off x="6307182" y="1362705"/>
            <a:ext cx="5365210" cy="49934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PALSTAN OTSIKKO, CALIBRI, KAIKKI ISOLLA</a:t>
            </a:r>
          </a:p>
        </p:txBody>
      </p:sp>
      <p:sp>
        <p:nvSpPr>
          <p:cNvPr id="17" name="Sisällön paikkamerkki 3"/>
          <p:cNvSpPr>
            <a:spLocks noGrp="1"/>
          </p:cNvSpPr>
          <p:nvPr>
            <p:ph sz="half" idx="14" hasCustomPrompt="1"/>
          </p:nvPr>
        </p:nvSpPr>
        <p:spPr>
          <a:xfrm>
            <a:off x="6307182" y="2019413"/>
            <a:ext cx="5365210" cy="4305186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2pPr>
            <a:lvl3pPr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3pPr>
            <a:lvl4pPr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4pPr>
            <a:lvl5pPr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fi-FI" dirty="0"/>
              <a:t>Ensimmäinen taso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8" name="Otsikko 1"/>
          <p:cNvSpPr>
            <a:spLocks noGrp="1"/>
          </p:cNvSpPr>
          <p:nvPr>
            <p:ph type="title" hasCustomPrompt="1"/>
          </p:nvPr>
        </p:nvSpPr>
        <p:spPr>
          <a:xfrm>
            <a:off x="653137" y="582697"/>
            <a:ext cx="11033765" cy="62264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r>
              <a:rPr lang="fi-FI" dirty="0"/>
              <a:t>Dian otsikko, </a:t>
            </a:r>
            <a:r>
              <a:rPr lang="fi-FI" dirty="0" err="1"/>
              <a:t>Calibri</a:t>
            </a:r>
            <a:r>
              <a:rPr lang="fi-FI" dirty="0"/>
              <a:t> </a:t>
            </a:r>
            <a:r>
              <a:rPr lang="fi-FI" dirty="0" err="1"/>
              <a:t>Light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786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25.4.2022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25645 Metsäalan ammattilaisten kysely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0FF3-944E-453D-AD86-280F662E2B3A}" type="slidenum">
              <a:rPr lang="fi-FI" smtClean="0"/>
              <a:t>‹#›</a:t>
            </a:fld>
            <a:endParaRPr lang="fi-FI"/>
          </a:p>
        </p:txBody>
      </p:sp>
      <p:sp>
        <p:nvSpPr>
          <p:cNvPr id="6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653138" y="1337701"/>
            <a:ext cx="5365210" cy="4932469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2pPr>
            <a:lvl3pPr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3pPr>
            <a:lvl4pPr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4pPr>
            <a:lvl5pPr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fi-FI" dirty="0"/>
              <a:t>Ensimmäinen taso, </a:t>
            </a:r>
            <a:r>
              <a:rPr lang="fi-FI" dirty="0" err="1"/>
              <a:t>Calibri</a:t>
            </a:r>
            <a:r>
              <a:rPr lang="fi-FI" dirty="0"/>
              <a:t> </a:t>
            </a:r>
            <a:r>
              <a:rPr lang="fi-FI" dirty="0" err="1"/>
              <a:t>Light</a:t>
            </a:r>
            <a:endParaRPr lang="fi-FI" dirty="0"/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14" hasCustomPrompt="1"/>
          </p:nvPr>
        </p:nvSpPr>
        <p:spPr>
          <a:xfrm>
            <a:off x="6307182" y="1337701"/>
            <a:ext cx="5365210" cy="4932469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2pPr>
            <a:lvl3pPr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3pPr>
            <a:lvl4pPr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4pPr>
            <a:lvl5pPr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fi-FI" dirty="0"/>
              <a:t>Ensimmäinen taso, </a:t>
            </a:r>
            <a:r>
              <a:rPr lang="fi-FI" dirty="0" err="1"/>
              <a:t>Calibri</a:t>
            </a:r>
            <a:r>
              <a:rPr lang="fi-FI" dirty="0"/>
              <a:t> </a:t>
            </a:r>
            <a:r>
              <a:rPr lang="fi-FI" dirty="0" err="1"/>
              <a:t>Light</a:t>
            </a:r>
            <a:endParaRPr lang="fi-FI" dirty="0"/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Otsikko 1"/>
          <p:cNvSpPr>
            <a:spLocks noGrp="1"/>
          </p:cNvSpPr>
          <p:nvPr>
            <p:ph type="title" hasCustomPrompt="1"/>
          </p:nvPr>
        </p:nvSpPr>
        <p:spPr>
          <a:xfrm>
            <a:off x="653137" y="582697"/>
            <a:ext cx="11033765" cy="62264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r>
              <a:rPr lang="fi-FI" dirty="0"/>
              <a:t>Dian otsikko, </a:t>
            </a:r>
            <a:r>
              <a:rPr lang="fi-FI" dirty="0" err="1"/>
              <a:t>Calibri</a:t>
            </a:r>
            <a:r>
              <a:rPr lang="fi-FI" dirty="0"/>
              <a:t> </a:t>
            </a:r>
            <a:r>
              <a:rPr lang="fi-FI" dirty="0" err="1"/>
              <a:t>Light</a:t>
            </a:r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" y="1599"/>
            <a:ext cx="1442197" cy="320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440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, vaatii taustakuv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85000"/>
              <a:lumOff val="1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25.4.2022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25645 Metsäalan ammattilaisten kysely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0FF3-944E-453D-AD86-280F662E2B3A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" y="1599"/>
            <a:ext cx="1442197" cy="320168"/>
          </a:xfrm>
          <a:prstGeom prst="rect">
            <a:avLst/>
          </a:prstGeom>
        </p:spPr>
      </p:pic>
      <p:sp>
        <p:nvSpPr>
          <p:cNvPr id="9" name="Otsikko 1"/>
          <p:cNvSpPr>
            <a:spLocks noGrp="1"/>
          </p:cNvSpPr>
          <p:nvPr>
            <p:ph type="ctrTitle" hasCustomPrompt="1"/>
          </p:nvPr>
        </p:nvSpPr>
        <p:spPr>
          <a:xfrm>
            <a:off x="1875064" y="2533073"/>
            <a:ext cx="8441873" cy="1791855"/>
          </a:xfrm>
        </p:spPr>
        <p:txBody>
          <a:bodyPr anchor="ctr">
            <a:normAutofit/>
          </a:bodyPr>
          <a:lstStyle>
            <a:lvl1pPr algn="ctr">
              <a:defRPr sz="6000" i="0" baseline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</a:t>
            </a:r>
          </a:p>
        </p:txBody>
      </p:sp>
    </p:spTree>
    <p:extLst>
      <p:ext uri="{BB962C8B-B14F-4D97-AF65-F5344CB8AC3E}">
        <p14:creationId xmlns:p14="http://schemas.microsoft.com/office/powerpoint/2010/main" val="263834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aal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25.4.2022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25645 Metsäalan ammattilaisten kysely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0FF3-944E-453D-AD86-280F662E2B3A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" y="1599"/>
            <a:ext cx="1442197" cy="320168"/>
          </a:xfrm>
          <a:prstGeom prst="rect">
            <a:avLst/>
          </a:prstGeom>
        </p:spPr>
      </p:pic>
      <p:sp>
        <p:nvSpPr>
          <p:cNvPr id="8" name="Otsikko 1"/>
          <p:cNvSpPr>
            <a:spLocks noGrp="1"/>
          </p:cNvSpPr>
          <p:nvPr>
            <p:ph type="ctrTitle" hasCustomPrompt="1"/>
          </p:nvPr>
        </p:nvSpPr>
        <p:spPr>
          <a:xfrm>
            <a:off x="2676939" y="2706778"/>
            <a:ext cx="6838122" cy="1444445"/>
          </a:xfrm>
          <a:solidFill>
            <a:schemeClr val="tx1">
              <a:lumMod val="85000"/>
              <a:lumOff val="15000"/>
              <a:alpha val="90000"/>
            </a:schemeClr>
          </a:solidFill>
        </p:spPr>
        <p:txBody>
          <a:bodyPr anchor="ctr">
            <a:normAutofit/>
          </a:bodyPr>
          <a:lstStyle>
            <a:lvl1pPr algn="ctr">
              <a:defRPr sz="6000" i="0" baseline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</a:t>
            </a:r>
          </a:p>
        </p:txBody>
      </p:sp>
    </p:spTree>
    <p:extLst>
      <p:ext uri="{BB962C8B-B14F-4D97-AF65-F5344CB8AC3E}">
        <p14:creationId xmlns:p14="http://schemas.microsoft.com/office/powerpoint/2010/main" val="320741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04156" y="6547757"/>
            <a:ext cx="1134835" cy="2716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25.4.2022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778081" y="6547756"/>
            <a:ext cx="5415062" cy="2716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25645 Metsäalan ammattilaisten kysely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24494" y="6547757"/>
            <a:ext cx="537801" cy="2716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30FF3-944E-453D-AD86-280F662E2B3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1563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60F28"/>
        </a:buClr>
        <a:buFont typeface="Wingdings" panose="05000000000000000000" pitchFamily="2" charset="2"/>
        <a:buChar char="§"/>
        <a:defRPr sz="2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60F28"/>
        </a:buClr>
        <a:buFont typeface="Wingdings" panose="05000000000000000000" pitchFamily="2" charset="2"/>
        <a:buChar char="§"/>
        <a:defRPr sz="24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60F28"/>
        </a:buClr>
        <a:buFont typeface="Wingdings" panose="05000000000000000000" pitchFamily="2" charset="2"/>
        <a:buChar char="§"/>
        <a:defRPr sz="20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60F28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60F28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25.4.2022</a:t>
            </a:r>
            <a:endParaRPr kumimoji="0" lang="fi-FI" sz="105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25645 Metsäalan ammattilaisten kysely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DB0E4E-F5D7-41BD-96AC-FA55D8C3805E}" type="slidenum">
              <a:rPr kumimoji="0" lang="fi-FI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tsikko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i-FI" dirty="0">
                <a:solidFill>
                  <a:srgbClr val="262626"/>
                </a:solidFill>
              </a:rPr>
              <a:t>Tukeeko tai rohkaiseeko työnantajasi osallistumista julkiseen metsäkeskusteluun?</a:t>
            </a:r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idx="1"/>
            <p:custDataLst>
              <p:tags r:id="rId2"/>
            </p:custDataLst>
          </p:nvPr>
        </p:nvGraphicFramePr>
        <p:xfrm>
          <a:off x="652463" y="1335088"/>
          <a:ext cx="7864475" cy="478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CA3C244A-F8A9-4E6E-B115-DFE21CD723FC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i-FI" dirty="0"/>
              <a:t>28 prosenttia vastaajista kertoo oman työnantajansa tukevan tai rohkaisevan osallistumista julkiseen keskusteluun</a:t>
            </a:r>
          </a:p>
          <a:p>
            <a:r>
              <a:rPr lang="fi-FI" dirty="0"/>
              <a:t>38 prosenttia kokee, ettei oma työnantaja rohkaise keskusteluun ja 34 prosenttia ei osaa ottaa asiaan kantaa</a:t>
            </a:r>
          </a:p>
          <a:p>
            <a:endParaRPr lang="fi-FI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14917" y="6122761"/>
            <a:ext cx="8395758" cy="253140"/>
          </a:xfrm>
          <a:prstGeom prst="rect">
            <a:avLst/>
          </a:prstGeom>
        </p:spPr>
        <p:txBody>
          <a:bodyPr lIns="90000" tIns="46800" rIns="90000" bIns="4680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ea typeface="Kozuka Gothic Pro B" panose="020B0800000000000000" pitchFamily="34" charset="-128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 panose="020F0502020204030204" pitchFamily="34" charset="0"/>
                <a:ea typeface="Kozuka Gothic Pro B" panose="020B0800000000000000" pitchFamily="34" charset="-128"/>
                <a:cs typeface="+mj-cs"/>
              </a:rPr>
              <a:t>n=muut kuin yrittäjät	*) Alhainen vastaajamäärä, tulos suuntaa antava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 panose="020F0502020204030204" pitchFamily="34" charset="0"/>
              <a:ea typeface="Kozuka Gothic Pro B" panose="020B0800000000000000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272416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TableInformationFiller.TableInfoFillerSettings&quot;&gt;&lt;TextType&gt;TableDescription&lt;/TextType&gt;&lt;/FillerProperties&gt;&lt;Query xmlns:d2p1=&quot;http://www.forgetdata.com/ReportingSuite&quot;&gt;&lt;d2p1:ColumnCombinationSettings /&gt;&lt;d2p1:Items&gt;&lt;d2p1:DataQueryItem&gt;&lt;d2p1:ColumnSelection&gt;/0[0]&lt;/d2p1:ColumnSelection&gt;&lt;d2p1:ConnectionName&gt;Item0&lt;/d2p1:ConnectionName&gt;&lt;d2p1:DataQueryType&gt;SelectColumn&lt;/d2p1:DataQueryType&gt;&lt;d2p1:RowSelection&gt;/&lt;/d2p1:RowSelection&gt;&lt;d2p1:TableName&gt;XXXXX&lt;/d2p1:TableName&gt;&lt;/d2p1:DataQueryItem&gt;&lt;/d2p1:Items&gt;&lt;d2p1:RowCombinationSettings /&gt;&lt;/Query&gt;&lt;Version&gt;4.2.0.0&lt;/Version&gt;&lt;/ShapeLink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TP://WWW.FORGETDATA.COM/SLIDES/4" val="&lt;?xml version=&quot;1.0&quot; encoding=&quot;utf-16&quot;?&gt;&lt;ShapeLink xmlns:i=&quot;http://www.w3.org/2001/XMLSchema-instance&quot; xmlns=&quot;http://www.forgetdata.com/Slides&quot;&gt;&lt;FillerProperties i:type=&quot;GenericChartFillerSettings&quot;&gt;&lt;CreateDataSeries&gt;true&lt;/CreateDataSeries&gt;&lt;DataItem&gt;0&lt;/DataItem&gt;&lt;HeaderLabelDepth&gt;1&lt;/HeaderLabelDepth&gt;&lt;IncludeColumnGroupHeadings&gt;false&lt;/IncludeColumnGroupHeadings&gt;&lt;IncludeRowGroupHeadings&gt;false&lt;/IncludeRowGroupHeadings&gt;&lt;RowLabelDepth&gt;1&lt;/RowLabelDepth&gt;&lt;TTestResultSettings&gt;&lt;HeadingPrefix&gt;&lt;/HeadingPrefix&gt;&lt;HeadingSuffix&gt;&lt;/HeadingSuffix&gt;&lt;ResultPrefix&gt;&lt;/ResultPrefix&gt;&lt;ResultSuffix&gt;&lt;/ResultSuffix&gt;&lt;/TTestResultSettings&gt;&lt;/FillerProperties&gt;&lt;Query xmlns:d2p1=&quot;http://www.forgetdata.com/ReportingSuite&quot;&gt;&lt;d2p1:ColumnCombinationSettings&gt;&lt;d2p1:IgnoredTypes xmlns:d4p1=&quot;http://schemas.microsoft.com/2003/10/Serialization/Arrays&quot;&gt;&lt;d4p1:string&gt;Base&lt;/d4p1:string&gt;&lt;d4p1:string&gt;UnweightedBase&lt;/d4p1:string&gt;&lt;d4p1:string&gt;TableStatistic&lt;/d4p1:string&gt;&lt;d4p1:string&gt;SumWeightsSquared&lt;/d4p1:string&gt;&lt;d4p1:string&gt;SumN&lt;/d4p1:string&gt;&lt;d4p1:string&gt;SumX&lt;/d4p1:string&gt;&lt;d4p1:string&gt;SumXSquared&lt;/d4p1:string&gt;&lt;d4p1:string&gt;SumUnweightedN&lt;/d4p1:string&gt;&lt;d4p1:string&gt;StdDev&lt;/d4p1:string&gt;&lt;d4p1:string&gt;StdErr&lt;/d4p1:string&gt;&lt;d4p1:string&gt;SampleVar&lt;/d4p1:string&gt;&lt;d4p1:string&gt;Total&lt;/d4p1:string&gt;&lt;d4p1:string&gt;SubTotal&lt;/d4p1:string&gt;&lt;d4p1:string&gt;Text&lt;/d4p1:string&gt;&lt;d4p1:string&gt;NetDiffs&lt;/d4p1:string&gt;&lt;d4p1:string&gt;PairedPref&lt;/d4p1:string&gt;&lt;d4p1:string&gt;Profile&lt;/d4p1:string&gt;&lt;d4p1:string&gt;ProfileResult&lt;/d4p1:string&gt;&lt;d4p1:string&gt;TValue&lt;/d4p1:string&gt;&lt;d4p1:string&gt;TProb&lt;/d4p1:string&gt;&lt;d4p1:string&gt;Base unweighted&lt;/d4p1:string&gt;&lt;d4p1:string&gt;Base weighted&lt;/d4p1:string&gt;&lt;/d2p1:IgnoredTypes&gt;&lt;/d2p1:ColumnCombinationSettings&gt;&lt;d2p1:Items&gt;&lt;d2p1:DataQueryItem&gt;&lt;d2p1:ColumnSelection&gt;/&lt;/d2p1:ColumnSelection&gt;&lt;d2p1:ConnectionName&gt;Item0&lt;/d2p1:ConnectionName&gt;&lt;d2p1:DataQueryType&gt;SelectMatrix&lt;/d2p1:DataQueryType&gt;&lt;d2p1:RowSelection&gt;/&lt;/d2p1:RowSelection&gt;&lt;d2p1:TableName&gt;XXXXX&lt;/d2p1:TableName&gt;&lt;/d2p1:DataQueryItem&gt;&lt;/d2p1:Items&gt;&lt;d2p1:RowCombinationSettings&gt;&lt;d2p1:IgnoredTypes xmlns:d4p1=&quot;http://schemas.microsoft.com/2003/10/Serialization/Arrays&quot;&gt;&lt;d4p1:string&gt;Base&lt;/d4p1:string&gt;&lt;d4p1:string&gt;UnweightedBase&lt;/d4p1:string&gt;&lt;d4p1:string&gt;TableStatistic&lt;/d4p1:string&gt;&lt;d4p1:string&gt;SumWeightsSquared&lt;/d4p1:string&gt;&lt;d4p1:string&gt;SumN&lt;/d4p1:string&gt;&lt;d4p1:string&gt;SumX&lt;/d4p1:string&gt;&lt;d4p1:string&gt;SumXSquared&lt;/d4p1:string&gt;&lt;d4p1:string&gt;SumUnweightedN&lt;/d4p1:string&gt;&lt;d4p1:string&gt;StdDev&lt;/d4p1:string&gt;&lt;d4p1:string&gt;StdErr&lt;/d4p1:string&gt;&lt;d4p1:string&gt;SampleVar&lt;/d4p1:string&gt;&lt;d4p1:string&gt;Total&lt;/d4p1:string&gt;&lt;d4p1:string&gt;SubTotal&lt;/d4p1:string&gt;&lt;d4p1:string&gt;Text&lt;/d4p1:string&gt;&lt;d4p1:string&gt;NetDiffs&lt;/d4p1:string&gt;&lt;d4p1:string&gt;PairedPref&lt;/d4p1:string&gt;&lt;d4p1:string&gt;Profile&lt;/d4p1:string&gt;&lt;d4p1:string&gt;ProfileResult&lt;/d4p1:string&gt;&lt;d4p1:string&gt;TValue&lt;/d4p1:string&gt;&lt;d4p1:string&gt;TProb&lt;/d4p1:string&gt;&lt;d4p1:string&gt;Base unweighted&lt;/d4p1:string&gt;&lt;d4p1:string&gt;Base weighted&lt;/d4p1:string&gt;&lt;/d2p1:IgnoredTypes&gt;&lt;d2p1:MergeGroupsByName&gt;true&lt;/d2p1:MergeGroupsByName&gt;&lt;d2p1:MergeMembersByName&gt;true&lt;/d2p1:MergeMembersByName&gt;&lt;/d2p1:RowCombinationSettings&gt;&lt;/Query&gt;&lt;Version&gt;4.2.0.0&lt;/Version&gt;&lt;/ShapeLink&gt;"/>
</p:tagLst>
</file>

<file path=ppt/theme/theme1.xml><?xml version="1.0" encoding="utf-8"?>
<a:theme xmlns:a="http://schemas.openxmlformats.org/drawingml/2006/main" name="1_Office-teema">
  <a:themeElements>
    <a:clrScheme name="Mukautettu 39">
      <a:dk1>
        <a:sysClr val="windowText" lastClr="000000"/>
      </a:dk1>
      <a:lt1>
        <a:sysClr val="window" lastClr="FFFFFF"/>
      </a:lt1>
      <a:dk2>
        <a:srgbClr val="44546A"/>
      </a:dk2>
      <a:lt2>
        <a:srgbClr val="FFFFFF"/>
      </a:lt2>
      <a:accent1>
        <a:srgbClr val="000000"/>
      </a:accent1>
      <a:accent2>
        <a:srgbClr val="E60F28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E60F28"/>
      </a:hlink>
      <a:folHlink>
        <a:srgbClr val="E60F28"/>
      </a:folHlink>
    </a:clrScheme>
    <a:fontScheme name="Mukautettu 1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Laajakuva</PresentationFormat>
  <Paragraphs>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1_Office-teema</vt:lpstr>
      <vt:lpstr>Tukeeko tai rohkaiseeko työnantajasi osallistumista julkiseen metsäkeskusteluun?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Aija Järnstedt</dc:creator>
  <cp:lastModifiedBy>Aija Järnstedt</cp:lastModifiedBy>
  <cp:revision>2</cp:revision>
  <dcterms:created xsi:type="dcterms:W3CDTF">2023-11-15T12:11:07Z</dcterms:created>
  <dcterms:modified xsi:type="dcterms:W3CDTF">2023-11-15T12:11:47Z</dcterms:modified>
</cp:coreProperties>
</file>