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9.xml" ContentType="application/vnd.openxmlformats-officedocument.presentationml.tags+xml"/>
  <Override PartName="/ppt/charts/chart9.xml" ContentType="application/vnd.openxmlformats-officedocument.drawingml.chart+xml"/>
  <Override PartName="/ppt/tags/tag10.xml" ContentType="application/vnd.openxmlformats-officedocument.presentationml.tags+xml"/>
  <Override PartName="/ppt/charts/chart10.xml" ContentType="application/vnd.openxmlformats-officedocument.drawingml.chart+xml"/>
  <Override PartName="/ppt/tags/tag11.xml" ContentType="application/vnd.openxmlformats-officedocument.presentationml.tags+xml"/>
  <Override PartName="/ppt/charts/chart11.xml" ContentType="application/vnd.openxmlformats-officedocument.drawingml.chart+xml"/>
  <Override PartName="/ppt/tags/tag12.xml" ContentType="application/vnd.openxmlformats-officedocument.presentationml.tags+xml"/>
  <Override PartName="/ppt/charts/chart12.xml" ContentType="application/vnd.openxmlformats-officedocument.drawingml.chart+xml"/>
  <Override PartName="/ppt/tags/tag13.xml" ContentType="application/vnd.openxmlformats-officedocument.presentationml.tags+xml"/>
  <Override PartName="/ppt/notesSlides/notesSlide2.xml" ContentType="application/vnd.openxmlformats-officedocument.presentationml.notesSlide+xml"/>
  <Override PartName="/ppt/charts/chart13.xml" ContentType="application/vnd.openxmlformats-officedocument.drawingml.chart+xml"/>
  <Override PartName="/ppt/tags/tag14.xml" ContentType="application/vnd.openxmlformats-officedocument.presentationml.tags+xml"/>
  <Override PartName="/ppt/charts/chart14.xml" ContentType="application/vnd.openxmlformats-officedocument.drawingml.chart+xml"/>
  <Override PartName="/ppt/tags/tag15.xml" ContentType="application/vnd.openxmlformats-officedocument.presentationml.tags+xml"/>
  <Override PartName="/ppt/charts/chart15.xml" ContentType="application/vnd.openxmlformats-officedocument.drawingml.chart+xml"/>
  <Override PartName="/ppt/tags/tag16.xml" ContentType="application/vnd.openxmlformats-officedocument.presentationml.tags+xml"/>
  <Override PartName="/ppt/charts/chart16.xml" ContentType="application/vnd.openxmlformats-officedocument.drawingml.chart+xml"/>
  <Override PartName="/ppt/tags/tag17.xml" ContentType="application/vnd.openxmlformats-officedocument.presentationml.tags+xml"/>
  <Override PartName="/ppt/charts/chart17.xml" ContentType="application/vnd.openxmlformats-officedocument.drawingml.chart+xml"/>
  <Override PartName="/ppt/tags/tag18.xml" ContentType="application/vnd.openxmlformats-officedocument.presentationml.tags+xml"/>
  <Override PartName="/ppt/charts/chart18.xml" ContentType="application/vnd.openxmlformats-officedocument.drawingml.chart+xml"/>
  <Override PartName="/ppt/tags/tag19.xml" ContentType="application/vnd.openxmlformats-officedocument.presentationml.tags+xml"/>
  <Override PartName="/ppt/charts/chart19.xml" ContentType="application/vnd.openxmlformats-officedocument.drawingml.chart+xml"/>
  <Override PartName="/ppt/tags/tag20.xml" ContentType="application/vnd.openxmlformats-officedocument.presentationml.tags+xml"/>
  <Override PartName="/ppt/charts/chart20.xml" ContentType="application/vnd.openxmlformats-officedocument.drawingml.chart+xml"/>
  <Override PartName="/ppt/tags/tag21.xml" ContentType="application/vnd.openxmlformats-officedocument.presentationml.tags+xml"/>
  <Override PartName="/ppt/charts/chart21.xml" ContentType="application/vnd.openxmlformats-officedocument.drawingml.chart+xml"/>
  <Override PartName="/ppt/tags/tag22.xml" ContentType="application/vnd.openxmlformats-officedocument.presentationml.tags+xml"/>
  <Override PartName="/ppt/charts/chart22.xml" ContentType="application/vnd.openxmlformats-officedocument.drawingml.chart+xml"/>
  <Override PartName="/ppt/tags/tag23.xml" ContentType="application/vnd.openxmlformats-officedocument.presentationml.tags+xml"/>
  <Override PartName="/ppt/charts/chart23.xml" ContentType="application/vnd.openxmlformats-officedocument.drawingml.chart+xml"/>
  <Override PartName="/ppt/tags/tag24.xml" ContentType="application/vnd.openxmlformats-officedocument.presentationml.tags+xml"/>
  <Override PartName="/ppt/charts/chart24.xml" ContentType="application/vnd.openxmlformats-officedocument.drawingml.chart+xml"/>
  <Override PartName="/ppt/tags/tag25.xml" ContentType="application/vnd.openxmlformats-officedocument.presentationml.tags+xml"/>
  <Override PartName="/ppt/charts/chart25.xml" ContentType="application/vnd.openxmlformats-officedocument.drawingml.chart+xml"/>
  <Override PartName="/ppt/tags/tag26.xml" ContentType="application/vnd.openxmlformats-officedocument.presentationml.tags+xml"/>
  <Override PartName="/ppt/charts/chart26.xml" ContentType="application/vnd.openxmlformats-officedocument.drawingml.chart+xml"/>
  <Override PartName="/ppt/tags/tag27.xml" ContentType="application/vnd.openxmlformats-officedocument.presentationml.tags+xml"/>
  <Override PartName="/ppt/charts/chart27.xml" ContentType="application/vnd.openxmlformats-officedocument.drawingml.chart+xml"/>
  <Override PartName="/ppt/tags/tag28.xml" ContentType="application/vnd.openxmlformats-officedocument.presentationml.tags+xml"/>
  <Override PartName="/ppt/charts/chart28.xml" ContentType="application/vnd.openxmlformats-officedocument.drawingml.chart+xml"/>
  <Override PartName="/ppt/tags/tag29.xml" ContentType="application/vnd.openxmlformats-officedocument.presentationml.tags+xml"/>
  <Override PartName="/ppt/charts/chart29.xml" ContentType="application/vnd.openxmlformats-officedocument.drawingml.chart+xml"/>
  <Override PartName="/ppt/tags/tag30.xml" ContentType="application/vnd.openxmlformats-officedocument.presentationml.tags+xml"/>
  <Override PartName="/ppt/charts/chart30.xml" ContentType="application/vnd.openxmlformats-officedocument.drawingml.chart+xml"/>
  <Override PartName="/ppt/tags/tag31.xml" ContentType="application/vnd.openxmlformats-officedocument.presentationml.tags+xml"/>
  <Override PartName="/ppt/charts/chart31.xml" ContentType="application/vnd.openxmlformats-officedocument.drawingml.chart+xml"/>
  <Override PartName="/ppt/tags/tag32.xml" ContentType="application/vnd.openxmlformats-officedocument.presentationml.tags+xml"/>
  <Override PartName="/ppt/charts/chart32.xml" ContentType="application/vnd.openxmlformats-officedocument.drawingml.chart+xml"/>
  <Override PartName="/ppt/tags/tag33.xml" ContentType="application/vnd.openxmlformats-officedocument.presentationml.tags+xml"/>
  <Override PartName="/ppt/charts/chart33.xml" ContentType="application/vnd.openxmlformats-officedocument.drawingml.chart+xml"/>
  <Override PartName="/ppt/tags/tag34.xml" ContentType="application/vnd.openxmlformats-officedocument.presentationml.tags+xml"/>
  <Override PartName="/ppt/charts/chart34.xml" ContentType="application/vnd.openxmlformats-officedocument.drawingml.chart+xml"/>
  <Override PartName="/ppt/tags/tag35.xml" ContentType="application/vnd.openxmlformats-officedocument.presentationml.tags+xml"/>
  <Override PartName="/ppt/charts/chart35.xml" ContentType="application/vnd.openxmlformats-officedocument.drawingml.chart+xml"/>
  <Override PartName="/ppt/tags/tag36.xml" ContentType="application/vnd.openxmlformats-officedocument.presentationml.tags+xml"/>
  <Override PartName="/ppt/charts/chart36.xml" ContentType="application/vnd.openxmlformats-officedocument.drawingml.chart+xml"/>
  <Override PartName="/ppt/tags/tag37.xml" ContentType="application/vnd.openxmlformats-officedocument.presentationml.tags+xml"/>
  <Override PartName="/ppt/charts/chart37.xml" ContentType="application/vnd.openxmlformats-officedocument.drawingml.chart+xml"/>
  <Override PartName="/ppt/tags/tag38.xml" ContentType="application/vnd.openxmlformats-officedocument.presentationml.tags+xml"/>
  <Override PartName="/ppt/charts/chart3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06" r:id="rId3"/>
    <p:sldMasterId id="2147483728" r:id="rId4"/>
    <p:sldMasterId id="2147483749" r:id="rId5"/>
    <p:sldMasterId id="2147483754" r:id="rId6"/>
  </p:sldMasterIdLst>
  <p:notesMasterIdLst>
    <p:notesMasterId r:id="rId47"/>
  </p:notesMasterIdLst>
  <p:sldIdLst>
    <p:sldId id="1552" r:id="rId7"/>
    <p:sldId id="1587" r:id="rId8"/>
    <p:sldId id="8778" r:id="rId9"/>
    <p:sldId id="287" r:id="rId10"/>
    <p:sldId id="1568" r:id="rId11"/>
    <p:sldId id="1607" r:id="rId12"/>
    <p:sldId id="1615" r:id="rId13"/>
    <p:sldId id="8781" r:id="rId14"/>
    <p:sldId id="1612" r:id="rId15"/>
    <p:sldId id="8780" r:id="rId16"/>
    <p:sldId id="8869" r:id="rId17"/>
    <p:sldId id="8870" r:id="rId18"/>
    <p:sldId id="8788" r:id="rId19"/>
    <p:sldId id="8880" r:id="rId20"/>
    <p:sldId id="8867" r:id="rId21"/>
    <p:sldId id="8792" r:id="rId22"/>
    <p:sldId id="1621" r:id="rId23"/>
    <p:sldId id="8885" r:id="rId24"/>
    <p:sldId id="8887" r:id="rId25"/>
    <p:sldId id="8802" r:id="rId26"/>
    <p:sldId id="8905" r:id="rId27"/>
    <p:sldId id="8906" r:id="rId28"/>
    <p:sldId id="8803" r:id="rId29"/>
    <p:sldId id="8804" r:id="rId30"/>
    <p:sldId id="8888" r:id="rId31"/>
    <p:sldId id="8889" r:id="rId32"/>
    <p:sldId id="8892" r:id="rId33"/>
    <p:sldId id="8893" r:id="rId34"/>
    <p:sldId id="8894" r:id="rId35"/>
    <p:sldId id="8805" r:id="rId36"/>
    <p:sldId id="8895" r:id="rId37"/>
    <p:sldId id="8899" r:id="rId38"/>
    <p:sldId id="8900" r:id="rId39"/>
    <p:sldId id="8901" r:id="rId40"/>
    <p:sldId id="8806" r:id="rId41"/>
    <p:sldId id="1584" r:id="rId42"/>
    <p:sldId id="308" r:id="rId43"/>
    <p:sldId id="1572" r:id="rId44"/>
    <p:sldId id="1576" r:id="rId45"/>
    <p:sldId id="1577" r:id="rId4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F70"/>
    <a:srgbClr val="3BB0E1"/>
    <a:srgbClr val="70AC47"/>
    <a:srgbClr val="4A7040"/>
    <a:srgbClr val="EB599E"/>
    <a:srgbClr val="262626"/>
    <a:srgbClr val="F39FC7"/>
    <a:srgbClr val="E1E1E1"/>
    <a:srgbClr val="FFD000"/>
    <a:srgbClr val="F0802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5182" autoAdjust="0"/>
  </p:normalViewPr>
  <p:slideViewPr>
    <p:cSldViewPr snapToGrid="0">
      <p:cViewPr varScale="1">
        <p:scale>
          <a:sx n="113" d="100"/>
          <a:sy n="113" d="100"/>
        </p:scale>
        <p:origin x="26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60939080272512"/>
          <c:y val="4.364874805874179E-2"/>
          <c:w val="0.7022724216239502"/>
          <c:h val="0.92180133653745511"/>
        </c:manualLayout>
      </c:layout>
      <c:barChart>
        <c:barDir val="bar"/>
        <c:grouping val="clustered"/>
        <c:varyColors val="0"/>
        <c:ser>
          <c:idx val="0"/>
          <c:order val="0"/>
          <c:tx>
            <c:strRef>
              <c:f>Taul1!$B$1</c:f>
              <c:strCache>
                <c:ptCount val="1"/>
                <c:pt idx="0">
                  <c:v>Kaikki</c:v>
                </c:pt>
              </c:strCache>
            </c:strRef>
          </c:tx>
          <c:spPr>
            <a:solidFill>
              <a:srgbClr val="70AC47"/>
            </a:solidFill>
          </c:spPr>
          <c:invertIfNegative val="0"/>
          <c:dPt>
            <c:idx val="0"/>
            <c:invertIfNegative val="0"/>
            <c:bubble3D val="0"/>
            <c:extLst>
              <c:ext xmlns:c16="http://schemas.microsoft.com/office/drawing/2014/chart" uri="{C3380CC4-5D6E-409C-BE32-E72D297353CC}">
                <c16:uniqueId val="{00000000-C013-4716-9FFB-63932792E8D8}"/>
              </c:ext>
            </c:extLst>
          </c:dPt>
          <c:dPt>
            <c:idx val="1"/>
            <c:invertIfNegative val="0"/>
            <c:bubble3D val="0"/>
            <c:extLst>
              <c:ext xmlns:c16="http://schemas.microsoft.com/office/drawing/2014/chart" uri="{C3380CC4-5D6E-409C-BE32-E72D297353CC}">
                <c16:uniqueId val="{00000001-C013-4716-9FFB-63932792E8D8}"/>
              </c:ext>
            </c:extLst>
          </c:dPt>
          <c:dPt>
            <c:idx val="2"/>
            <c:invertIfNegative val="0"/>
            <c:bubble3D val="0"/>
            <c:extLst>
              <c:ext xmlns:c16="http://schemas.microsoft.com/office/drawing/2014/chart" uri="{C3380CC4-5D6E-409C-BE32-E72D297353CC}">
                <c16:uniqueId val="{00000002-C013-4716-9FFB-63932792E8D8}"/>
              </c:ext>
            </c:extLst>
          </c:dPt>
          <c:dPt>
            <c:idx val="3"/>
            <c:invertIfNegative val="0"/>
            <c:bubble3D val="0"/>
            <c:extLst>
              <c:ext xmlns:c16="http://schemas.microsoft.com/office/drawing/2014/chart" uri="{C3380CC4-5D6E-409C-BE32-E72D297353CC}">
                <c16:uniqueId val="{00000003-C013-4716-9FFB-63932792E8D8}"/>
              </c:ext>
            </c:extLst>
          </c:dPt>
          <c:dLbls>
            <c:numFmt formatCode="0%" sourceLinked="0"/>
            <c:spPr>
              <a:noFill/>
              <a:ln>
                <a:noFill/>
              </a:ln>
              <a:effectLst/>
            </c:spPr>
            <c:txPr>
              <a:bodyPr wrap="square" lIns="38100" tIns="19050" rIns="38100" bIns="19050" anchor="ctr">
                <a:spAutoFit/>
              </a:bodyPr>
              <a:lstStyle/>
              <a:p>
                <a:pPr>
                  <a:defRPr sz="1000" b="1">
                    <a:solidFill>
                      <a:srgbClr val="142E20"/>
                    </a:solidFil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Taul1!$A$2:$A$6</c:f>
              <c:strCache>
                <c:ptCount val="5"/>
                <c:pt idx="0">
                  <c:v>16–25 vuotta</c:v>
                </c:pt>
                <c:pt idx="1">
                  <c:v>26–34 vuotta</c:v>
                </c:pt>
                <c:pt idx="2">
                  <c:v>35–49 vuotta</c:v>
                </c:pt>
                <c:pt idx="3">
                  <c:v>50–64 vuotta</c:v>
                </c:pt>
                <c:pt idx="4">
                  <c:v>65–79 vuotta</c:v>
                </c:pt>
              </c:strCache>
            </c:strRef>
          </c:cat>
          <c:val>
            <c:numRef>
              <c:f>Taul1!$B$2:$B$6</c:f>
              <c:numCache>
                <c:formatCode>0%</c:formatCode>
                <c:ptCount val="5"/>
                <c:pt idx="0">
                  <c:v>0.14000000000000001</c:v>
                </c:pt>
                <c:pt idx="1">
                  <c:v>0.14000000000000001</c:v>
                </c:pt>
                <c:pt idx="2">
                  <c:v>0.24</c:v>
                </c:pt>
                <c:pt idx="3">
                  <c:v>0.23</c:v>
                </c:pt>
                <c:pt idx="4">
                  <c:v>0.25</c:v>
                </c:pt>
              </c:numCache>
            </c:numRef>
          </c:val>
          <c:extLst>
            <c:ext xmlns:c16="http://schemas.microsoft.com/office/drawing/2014/chart" uri="{C3380CC4-5D6E-409C-BE32-E72D297353CC}">
              <c16:uniqueId val="{00000000-CAC2-43F3-A737-D96F14209440}"/>
            </c:ext>
          </c:extLst>
        </c:ser>
        <c:dLbls>
          <c:dLblPos val="outEnd"/>
          <c:showLegendKey val="0"/>
          <c:showVal val="1"/>
          <c:showCatName val="0"/>
          <c:showSerName val="0"/>
          <c:showPercent val="0"/>
          <c:showBubbleSize val="0"/>
        </c:dLbls>
        <c:gapWidth val="75"/>
        <c:axId val="-366548736"/>
        <c:axId val="-366537312"/>
      </c:barChart>
      <c:catAx>
        <c:axId val="-366548736"/>
        <c:scaling>
          <c:orientation val="maxMin"/>
        </c:scaling>
        <c:delete val="0"/>
        <c:axPos val="l"/>
        <c:numFmt formatCode="General" sourceLinked="0"/>
        <c:majorTickMark val="out"/>
        <c:minorTickMark val="none"/>
        <c:tickLblPos val="nextTo"/>
        <c:spPr>
          <a:ln>
            <a:noFill/>
          </a:ln>
        </c:spPr>
        <c:txPr>
          <a:bodyPr/>
          <a:lstStyle/>
          <a:p>
            <a:pPr marL="0" algn="ctr" defTabSz="914400" rtl="0" eaLnBrk="1" latinLnBrk="0" hangingPunct="1">
              <a:defRPr lang="fi-FI" sz="900" b="0" i="0" u="none" strike="noStrike" kern="1200" baseline="0">
                <a:solidFill>
                  <a:srgbClr val="222A35"/>
                </a:solidFill>
                <a:latin typeface="Calibri" panose="020F0502020204030204" pitchFamily="34" charset="0"/>
                <a:ea typeface="+mn-ea"/>
                <a:cs typeface="Calibri" panose="020F0502020204030204" pitchFamily="34" charset="0"/>
              </a:defRPr>
            </a:pPr>
            <a:endParaRPr lang="fi-FI"/>
          </a:p>
        </c:txPr>
        <c:crossAx val="-366537312"/>
        <c:crosses val="autoZero"/>
        <c:auto val="1"/>
        <c:lblAlgn val="ctr"/>
        <c:lblOffset val="100"/>
        <c:tickLblSkip val="1"/>
        <c:noMultiLvlLbl val="0"/>
      </c:catAx>
      <c:valAx>
        <c:axId val="-366537312"/>
        <c:scaling>
          <c:orientation val="minMax"/>
          <c:max val="0.4"/>
          <c:min val="0"/>
        </c:scaling>
        <c:delete val="1"/>
        <c:axPos val="t"/>
        <c:numFmt formatCode="0%" sourceLinked="0"/>
        <c:majorTickMark val="out"/>
        <c:minorTickMark val="none"/>
        <c:tickLblPos val="nextTo"/>
        <c:crossAx val="-366548736"/>
        <c:crosses val="autoZero"/>
        <c:crossBetween val="between"/>
        <c:majorUnit val="0.1"/>
        <c:minorUnit val="0.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52993284337575"/>
          <c:y val="9.9996054035431728E-2"/>
          <c:w val="0.63624772333762913"/>
          <c:h val="0.8344512301544541"/>
        </c:manualLayout>
      </c:layout>
      <c:barChart>
        <c:barDir val="bar"/>
        <c:grouping val="stacked"/>
        <c:varyColors val="0"/>
        <c:ser>
          <c:idx val="0"/>
          <c:order val="0"/>
          <c:tx>
            <c:strRef>
              <c:f>Taul1!$B$1</c:f>
              <c:strCache>
                <c:ptCount val="1"/>
                <c:pt idx="0">
                  <c:v>Yksityiset ihmiset ja perheet</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Taul1!$B$2:$B$29</c:f>
              <c:numCache>
                <c:formatCode>General</c:formatCode>
                <c:ptCount val="28"/>
                <c:pt idx="0" formatCode="0.00000">
                  <c:v>40.686019999999999</c:v>
                </c:pt>
                <c:pt idx="2" formatCode="0.00000">
                  <c:v>52.972969999999997</c:v>
                </c:pt>
                <c:pt idx="3" formatCode="0.00000">
                  <c:v>39.151870000000002</c:v>
                </c:pt>
                <c:pt idx="5" formatCode="0.00000">
                  <c:v>47.841670000000001</c:v>
                </c:pt>
                <c:pt idx="6" formatCode="0.00000">
                  <c:v>34.611649999999997</c:v>
                </c:pt>
                <c:pt idx="8" formatCode="0.00000">
                  <c:v>30.733699999999999</c:v>
                </c:pt>
                <c:pt idx="9" formatCode="0.00000">
                  <c:v>34.479599999999998</c:v>
                </c:pt>
                <c:pt idx="10" formatCode="0.00000">
                  <c:v>39.319670000000002</c:v>
                </c:pt>
                <c:pt idx="11" formatCode="0.00000">
                  <c:v>44.869450000000001</c:v>
                </c:pt>
                <c:pt idx="12" formatCode="0.00000">
                  <c:v>47.392760000000003</c:v>
                </c:pt>
                <c:pt idx="14" formatCode="0.00000">
                  <c:v>38.807830000000003</c:v>
                </c:pt>
                <c:pt idx="15" formatCode="0.00000">
                  <c:v>41.948259999999998</c:v>
                </c:pt>
                <c:pt idx="16" formatCode="0.00000">
                  <c:v>39.287709999999997</c:v>
                </c:pt>
                <c:pt idx="17" formatCode="0.00000">
                  <c:v>43.939959999999999</c:v>
                </c:pt>
                <c:pt idx="19" formatCode="0.00000">
                  <c:v>35.80697</c:v>
                </c:pt>
                <c:pt idx="20" formatCode="0.00000">
                  <c:v>48.919280000000001</c:v>
                </c:pt>
                <c:pt idx="21" formatCode="0.00000">
                  <c:v>56.008670000000002</c:v>
                </c:pt>
                <c:pt idx="22" formatCode="0.00000">
                  <c:v>34.722320000000003</c:v>
                </c:pt>
                <c:pt idx="23" formatCode="0.00000">
                  <c:v>33.006720000000001</c:v>
                </c:pt>
                <c:pt idx="24" formatCode="0.00000">
                  <c:v>45.720910000000003</c:v>
                </c:pt>
                <c:pt idx="25" formatCode="0.00000">
                  <c:v>38.495829999999998</c:v>
                </c:pt>
                <c:pt idx="26" formatCode="0.00000">
                  <c:v>37.287089999999999</c:v>
                </c:pt>
                <c:pt idx="27" formatCode="0.00000">
                  <c:v>31.002410000000001</c:v>
                </c:pt>
              </c:numCache>
            </c:numRef>
          </c:val>
          <c:extLst>
            <c:ext xmlns:c16="http://schemas.microsoft.com/office/drawing/2014/chart" uri="{C3380CC4-5D6E-409C-BE32-E72D297353CC}">
              <c16:uniqueId val="{00000000-F0A5-4582-A849-4F784BAFF852}"/>
            </c:ext>
          </c:extLst>
        </c:ser>
        <c:ser>
          <c:idx val="1"/>
          <c:order val="1"/>
          <c:tx>
            <c:strRef>
              <c:f>Taul1!$C$1</c:f>
              <c:strCache>
                <c:ptCount val="1"/>
                <c:pt idx="0">
                  <c:v>Valtio</c:v>
                </c:pt>
              </c:strCache>
            </c:strRef>
          </c:tx>
          <c:spPr>
            <a:solidFill>
              <a:srgbClr val="70AC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Taul1!$C$2:$C$29</c:f>
              <c:numCache>
                <c:formatCode>General</c:formatCode>
                <c:ptCount val="28"/>
                <c:pt idx="0" formatCode="0.00000">
                  <c:v>35.517479999999999</c:v>
                </c:pt>
                <c:pt idx="2" formatCode="0.00000">
                  <c:v>34.054049999999997</c:v>
                </c:pt>
                <c:pt idx="3" formatCode="0.00000">
                  <c:v>35.700200000000002</c:v>
                </c:pt>
                <c:pt idx="5" formatCode="0.00000">
                  <c:v>34.475769999999997</c:v>
                </c:pt>
                <c:pt idx="6" formatCode="0.00000">
                  <c:v>36.409579999999998</c:v>
                </c:pt>
                <c:pt idx="8" formatCode="0.00000">
                  <c:v>36.59122</c:v>
                </c:pt>
                <c:pt idx="9" formatCode="0.00000">
                  <c:v>38.323569999999997</c:v>
                </c:pt>
                <c:pt idx="10" formatCode="0.00000">
                  <c:v>32.134920000000001</c:v>
                </c:pt>
                <c:pt idx="11" formatCode="0.00000">
                  <c:v>37.577260000000003</c:v>
                </c:pt>
                <c:pt idx="12" formatCode="0.00000">
                  <c:v>34.634430000000002</c:v>
                </c:pt>
                <c:pt idx="14" formatCode="0.00000">
                  <c:v>37.482480000000002</c:v>
                </c:pt>
                <c:pt idx="15" formatCode="0.00000">
                  <c:v>32.141109999999998</c:v>
                </c:pt>
                <c:pt idx="16" formatCode="0.00000">
                  <c:v>35.215510000000002</c:v>
                </c:pt>
                <c:pt idx="17" formatCode="0.00000">
                  <c:v>36.2196</c:v>
                </c:pt>
                <c:pt idx="19" formatCode="0.00000">
                  <c:v>42.237819999999999</c:v>
                </c:pt>
                <c:pt idx="20" formatCode="0.00000">
                  <c:v>35.567639999999997</c:v>
                </c:pt>
                <c:pt idx="21" formatCode="0.00000">
                  <c:v>24.760300000000001</c:v>
                </c:pt>
                <c:pt idx="22" formatCode="0.00000">
                  <c:v>28.97081</c:v>
                </c:pt>
                <c:pt idx="23" formatCode="0.00000">
                  <c:v>39.26173</c:v>
                </c:pt>
                <c:pt idx="24" formatCode="0.00000">
                  <c:v>36.045490000000001</c:v>
                </c:pt>
                <c:pt idx="25" formatCode="0.00000">
                  <c:v>41.432659999999998</c:v>
                </c:pt>
                <c:pt idx="26" formatCode="0.00000">
                  <c:v>35.644710000000003</c:v>
                </c:pt>
                <c:pt idx="27" formatCode="0.00000">
                  <c:v>44.987949999999998</c:v>
                </c:pt>
              </c:numCache>
            </c:numRef>
          </c:val>
          <c:extLst>
            <c:ext xmlns:c16="http://schemas.microsoft.com/office/drawing/2014/chart" uri="{C3380CC4-5D6E-409C-BE32-E72D297353CC}">
              <c16:uniqueId val="{00000001-F0A5-4582-A849-4F784BAFF852}"/>
            </c:ext>
          </c:extLst>
        </c:ser>
        <c:ser>
          <c:idx val="2"/>
          <c:order val="2"/>
          <c:tx>
            <c:strRef>
              <c:f>Taul1!$D$1</c:f>
              <c:strCache>
                <c:ptCount val="1"/>
                <c:pt idx="0">
                  <c:v>Kunnat ja seurakunnat</c:v>
                </c:pt>
              </c:strCache>
            </c:strRef>
          </c:tx>
          <c:spPr>
            <a:solidFill>
              <a:srgbClr val="B9E6FD"/>
            </a:solidFill>
            <a:ln>
              <a:noFill/>
            </a:ln>
          </c:spPr>
          <c:invertIfNegative val="0"/>
          <c:dPt>
            <c:idx val="5"/>
            <c:invertIfNegative val="0"/>
            <c:bubble3D val="0"/>
            <c:extLst>
              <c:ext xmlns:c16="http://schemas.microsoft.com/office/drawing/2014/chart" uri="{C3380CC4-5D6E-409C-BE32-E72D297353CC}">
                <c16:uniqueId val="{00000002-F0A5-4582-A849-4F784BAFF852}"/>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Taul1!$D$2:$D$29</c:f>
              <c:numCache>
                <c:formatCode>General</c:formatCode>
                <c:ptCount val="28"/>
                <c:pt idx="0" formatCode="0.00000">
                  <c:v>3.7792300000000001</c:v>
                </c:pt>
                <c:pt idx="2" formatCode="0.00000">
                  <c:v>3.2432400000000001</c:v>
                </c:pt>
                <c:pt idx="3" formatCode="0.00000">
                  <c:v>3.8461500000000002</c:v>
                </c:pt>
                <c:pt idx="5" formatCode="0.00000">
                  <c:v>4.4710900000000002</c:v>
                </c:pt>
                <c:pt idx="6" formatCode="0.00000">
                  <c:v>3.2412899999999998</c:v>
                </c:pt>
                <c:pt idx="8" formatCode="0.00000">
                  <c:v>6.5747099999999996</c:v>
                </c:pt>
                <c:pt idx="9" formatCode="0.00000">
                  <c:v>1.9647699999999999</c:v>
                </c:pt>
                <c:pt idx="10" formatCode="0.00000">
                  <c:v>3.89608</c:v>
                </c:pt>
                <c:pt idx="11" formatCode="0.00000">
                  <c:v>5.2473700000000001</c:v>
                </c:pt>
                <c:pt idx="12" formatCode="0.00000">
                  <c:v>1.75715</c:v>
                </c:pt>
                <c:pt idx="14" formatCode="0.00000">
                  <c:v>1.6417600000000001</c:v>
                </c:pt>
                <c:pt idx="15" formatCode="0.00000">
                  <c:v>4.07951</c:v>
                </c:pt>
                <c:pt idx="16" formatCode="0.00000">
                  <c:v>6.4251199999999997</c:v>
                </c:pt>
                <c:pt idx="17" formatCode="0.00000">
                  <c:v>3.5122900000000001</c:v>
                </c:pt>
                <c:pt idx="19" formatCode="0.00000">
                  <c:v>4.3352899999999996</c:v>
                </c:pt>
                <c:pt idx="20" formatCode="0.00000">
                  <c:v>5.3232400000000002</c:v>
                </c:pt>
                <c:pt idx="21" formatCode="0.00000">
                  <c:v>3.3165900000000001</c:v>
                </c:pt>
                <c:pt idx="22" formatCode="0.00000">
                  <c:v>4.4291799999999997</c:v>
                </c:pt>
                <c:pt idx="23" formatCode="0.00000">
                  <c:v>5.2751599999999996</c:v>
                </c:pt>
                <c:pt idx="24" formatCode="0.00000">
                  <c:v>3.0344899999999999</c:v>
                </c:pt>
                <c:pt idx="25" formatCode="0.00000">
                  <c:v>0.93206</c:v>
                </c:pt>
                <c:pt idx="26" formatCode="0.00000">
                  <c:v>1.60416</c:v>
                </c:pt>
                <c:pt idx="27" formatCode="0.00000">
                  <c:v>4.8019299999999996</c:v>
                </c:pt>
              </c:numCache>
            </c:numRef>
          </c:val>
          <c:extLst>
            <c:ext xmlns:c16="http://schemas.microsoft.com/office/drawing/2014/chart" uri="{C3380CC4-5D6E-409C-BE32-E72D297353CC}">
              <c16:uniqueId val="{00000003-F0A5-4582-A849-4F784BAFF852}"/>
            </c:ext>
          </c:extLst>
        </c:ser>
        <c:ser>
          <c:idx val="3"/>
          <c:order val="3"/>
          <c:tx>
            <c:strRef>
              <c:f>Taul1!$E$1</c:f>
              <c:strCache>
                <c:ptCount val="1"/>
                <c:pt idx="0">
                  <c:v>Metsäteollisuus</c:v>
                </c:pt>
              </c:strCache>
            </c:strRef>
          </c:tx>
          <c:spPr>
            <a:solidFill>
              <a:srgbClr val="FFD000"/>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Taul1!$E$2:$E$29</c:f>
              <c:numCache>
                <c:formatCode>General</c:formatCode>
                <c:ptCount val="28"/>
                <c:pt idx="0" formatCode="0.00000">
                  <c:v>8.0475100000000008</c:v>
                </c:pt>
                <c:pt idx="2" formatCode="0.00000">
                  <c:v>3.7837800000000001</c:v>
                </c:pt>
                <c:pt idx="3" formatCode="0.00000">
                  <c:v>8.5798799999999993</c:v>
                </c:pt>
                <c:pt idx="5" formatCode="0.00000">
                  <c:v>5.9464399999999999</c:v>
                </c:pt>
                <c:pt idx="6" formatCode="0.00000">
                  <c:v>9.4455399999999994</c:v>
                </c:pt>
                <c:pt idx="8" formatCode="0.00000">
                  <c:v>12.807510000000001</c:v>
                </c:pt>
                <c:pt idx="9" formatCode="0.00000">
                  <c:v>12.17286</c:v>
                </c:pt>
                <c:pt idx="10" formatCode="0.00000">
                  <c:v>6.7301099999999998</c:v>
                </c:pt>
                <c:pt idx="11" formatCode="0.00000">
                  <c:v>5.1607799999999999</c:v>
                </c:pt>
                <c:pt idx="12" formatCode="0.00000">
                  <c:v>6.9280099999999996</c:v>
                </c:pt>
                <c:pt idx="14" formatCode="0.00000">
                  <c:v>8.8569300000000002</c:v>
                </c:pt>
                <c:pt idx="15" formatCode="0.00000">
                  <c:v>10.39822</c:v>
                </c:pt>
                <c:pt idx="16" formatCode="0.00000">
                  <c:v>6.7664299999999997</c:v>
                </c:pt>
                <c:pt idx="17" formatCode="0.00000">
                  <c:v>6.0925799999999999</c:v>
                </c:pt>
                <c:pt idx="19" formatCode="0.00000">
                  <c:v>8.0409500000000005</c:v>
                </c:pt>
                <c:pt idx="20" formatCode="0.00000">
                  <c:v>4.9536699999999998</c:v>
                </c:pt>
                <c:pt idx="21" formatCode="0.00000">
                  <c:v>6.4880699999999996</c:v>
                </c:pt>
                <c:pt idx="22" formatCode="0.00000">
                  <c:v>13.77425</c:v>
                </c:pt>
                <c:pt idx="23" formatCode="0.00000">
                  <c:v>9.5704700000000003</c:v>
                </c:pt>
                <c:pt idx="24" formatCode="0.00000">
                  <c:v>8.1097599999999996</c:v>
                </c:pt>
                <c:pt idx="25" formatCode="0.00000">
                  <c:v>9.1036900000000003</c:v>
                </c:pt>
                <c:pt idx="26" formatCode="0.00000">
                  <c:v>9.6879500000000007</c:v>
                </c:pt>
                <c:pt idx="27">
                  <c:v>0</c:v>
                </c:pt>
              </c:numCache>
            </c:numRef>
          </c:val>
          <c:extLst>
            <c:ext xmlns:c16="http://schemas.microsoft.com/office/drawing/2014/chart" uri="{C3380CC4-5D6E-409C-BE32-E72D297353CC}">
              <c16:uniqueId val="{00000004-F0A5-4582-A849-4F784BAFF852}"/>
            </c:ext>
          </c:extLst>
        </c:ser>
        <c:ser>
          <c:idx val="4"/>
          <c:order val="4"/>
          <c:tx>
            <c:strRef>
              <c:f>Taul1!$F$1</c:f>
              <c:strCache>
                <c:ptCount val="1"/>
                <c:pt idx="0">
                  <c:v>Joku muu</c:v>
                </c:pt>
              </c:strCache>
            </c:strRef>
          </c:tx>
          <c:spPr>
            <a:solidFill>
              <a:srgbClr val="EB599E"/>
            </a:solidFill>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Taul1!$F$2:$F$29</c:f>
              <c:numCache>
                <c:formatCode>General</c:formatCode>
                <c:ptCount val="28"/>
                <c:pt idx="0" formatCode="0.00000">
                  <c:v>8.7669999999999998E-2</c:v>
                </c:pt>
                <c:pt idx="2">
                  <c:v>0</c:v>
                </c:pt>
                <c:pt idx="3" formatCode="0.00000">
                  <c:v>9.8619999999999999E-2</c:v>
                </c:pt>
                <c:pt idx="5">
                  <c:v>0</c:v>
                </c:pt>
                <c:pt idx="6" formatCode="0.00000">
                  <c:v>0.17429</c:v>
                </c:pt>
                <c:pt idx="8">
                  <c:v>0</c:v>
                </c:pt>
                <c:pt idx="9">
                  <c:v>0</c:v>
                </c:pt>
                <c:pt idx="10">
                  <c:v>0</c:v>
                </c:pt>
                <c:pt idx="11" formatCode="0.00000">
                  <c:v>0.37956000000000001</c:v>
                </c:pt>
                <c:pt idx="12">
                  <c:v>0</c:v>
                </c:pt>
                <c:pt idx="14">
                  <c:v>0</c:v>
                </c:pt>
                <c:pt idx="15">
                  <c:v>0</c:v>
                </c:pt>
                <c:pt idx="16" formatCode="0.00000">
                  <c:v>0.34131</c:v>
                </c:pt>
                <c:pt idx="17">
                  <c:v>0</c:v>
                </c:pt>
                <c:pt idx="19">
                  <c:v>0</c:v>
                </c:pt>
                <c:pt idx="20" formatCode="0.00000">
                  <c:v>0.61921000000000004</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5-F0A5-4582-A849-4F784BAFF852}"/>
            </c:ext>
          </c:extLst>
        </c:ser>
        <c:ser>
          <c:idx val="5"/>
          <c:order val="5"/>
          <c:tx>
            <c:strRef>
              <c:f>Taul1!$G$1</c:f>
              <c:strCache>
                <c:ptCount val="1"/>
                <c:pt idx="0">
                  <c:v>En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Taul1!$G$2:$G$29</c:f>
              <c:numCache>
                <c:formatCode>General</c:formatCode>
                <c:ptCount val="28"/>
                <c:pt idx="0" formatCode="0.00000">
                  <c:v>11.88209</c:v>
                </c:pt>
                <c:pt idx="2" formatCode="0.00000">
                  <c:v>5.9459499999999998</c:v>
                </c:pt>
                <c:pt idx="3" formatCode="0.00000">
                  <c:v>12.62327</c:v>
                </c:pt>
                <c:pt idx="5" formatCode="0.00000">
                  <c:v>7.2650300000000003</c:v>
                </c:pt>
                <c:pt idx="6" formatCode="0.00000">
                  <c:v>16.117660000000001</c:v>
                </c:pt>
                <c:pt idx="8" formatCode="0.00000">
                  <c:v>13.292859999999999</c:v>
                </c:pt>
                <c:pt idx="9" formatCode="0.00000">
                  <c:v>13.059200000000001</c:v>
                </c:pt>
                <c:pt idx="10" formatCode="0.00000">
                  <c:v>17.919229999999999</c:v>
                </c:pt>
                <c:pt idx="11" formatCode="0.00000">
                  <c:v>6.7655900000000004</c:v>
                </c:pt>
                <c:pt idx="12" formatCode="0.00000">
                  <c:v>9.2876399999999997</c:v>
                </c:pt>
                <c:pt idx="14" formatCode="0.00000">
                  <c:v>13.211</c:v>
                </c:pt>
                <c:pt idx="15" formatCode="0.00000">
                  <c:v>11.4329</c:v>
                </c:pt>
                <c:pt idx="16" formatCode="0.00000">
                  <c:v>11.96392</c:v>
                </c:pt>
                <c:pt idx="17" formatCode="0.00000">
                  <c:v>10.235569999999999</c:v>
                </c:pt>
                <c:pt idx="19" formatCode="0.00000">
                  <c:v>9.57897</c:v>
                </c:pt>
                <c:pt idx="20" formatCode="0.00000">
                  <c:v>4.6169700000000002</c:v>
                </c:pt>
                <c:pt idx="21" formatCode="0.00000">
                  <c:v>9.4263700000000004</c:v>
                </c:pt>
                <c:pt idx="22" formatCode="0.00000">
                  <c:v>18.103439999999999</c:v>
                </c:pt>
                <c:pt idx="23" formatCode="0.00000">
                  <c:v>12.88593</c:v>
                </c:pt>
                <c:pt idx="24" formatCode="0.00000">
                  <c:v>7.0893600000000001</c:v>
                </c:pt>
                <c:pt idx="25" formatCode="0.00000">
                  <c:v>10.03576</c:v>
                </c:pt>
                <c:pt idx="26" formatCode="0.00000">
                  <c:v>15.7761</c:v>
                </c:pt>
                <c:pt idx="27" formatCode="0.00000">
                  <c:v>19.207709999999999</c:v>
                </c:pt>
              </c:numCache>
            </c:numRef>
          </c:val>
          <c:extLst>
            <c:ext xmlns:c16="http://schemas.microsoft.com/office/drawing/2014/chart" uri="{C3380CC4-5D6E-409C-BE32-E72D297353CC}">
              <c16:uniqueId val="{00000006-F0A5-4582-A849-4F784BAFF852}"/>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05"/>
          <c:y val="1.4904447236692011E-2"/>
          <c:w val="0.9418931333623668"/>
          <c:h val="5.438605651747112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19644414811982"/>
          <c:y val="0.1264984641769068"/>
          <c:w val="0.71332057058081566"/>
          <c:h val="0.80794874643558123"/>
        </c:manualLayout>
      </c:layout>
      <c:barChart>
        <c:barDir val="bar"/>
        <c:grouping val="stacked"/>
        <c:varyColors val="0"/>
        <c:ser>
          <c:idx val="0"/>
          <c:order val="0"/>
          <c:tx>
            <c:strRef>
              <c:f>Taul1!$B$1</c:f>
              <c:strCache>
                <c:ptCount val="1"/>
                <c:pt idx="0">
                  <c:v>Ei hakata vaan Suomen metsävarat ovat kasvussa</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Taul1!$B$2:$B$29</c:f>
              <c:numCache>
                <c:formatCode>General</c:formatCode>
                <c:ptCount val="28"/>
                <c:pt idx="0" formatCode="0.00000">
                  <c:v>38.242130000000003</c:v>
                </c:pt>
                <c:pt idx="2" formatCode="0.00000">
                  <c:v>60.18018</c:v>
                </c:pt>
                <c:pt idx="3" formatCode="0.00000">
                  <c:v>35.502960000000002</c:v>
                </c:pt>
                <c:pt idx="5" formatCode="0.00000">
                  <c:v>53.826860000000003</c:v>
                </c:pt>
                <c:pt idx="6" formatCode="0.00000">
                  <c:v>24.423179999999999</c:v>
                </c:pt>
                <c:pt idx="8" formatCode="0.00000">
                  <c:v>33.392270000000003</c:v>
                </c:pt>
                <c:pt idx="9" formatCode="0.00000">
                  <c:v>30.080249999999999</c:v>
                </c:pt>
                <c:pt idx="10" formatCode="0.00000">
                  <c:v>38.923110000000001</c:v>
                </c:pt>
                <c:pt idx="11" formatCode="0.00000">
                  <c:v>39.97551</c:v>
                </c:pt>
                <c:pt idx="12" formatCode="0.00000">
                  <c:v>43.49615</c:v>
                </c:pt>
                <c:pt idx="14" formatCode="0.00000">
                  <c:v>32.101430000000001</c:v>
                </c:pt>
                <c:pt idx="15" formatCode="0.00000">
                  <c:v>37.987209999999997</c:v>
                </c:pt>
                <c:pt idx="16" formatCode="0.00000">
                  <c:v>40.318010000000001</c:v>
                </c:pt>
                <c:pt idx="17" formatCode="0.00000">
                  <c:v>45.173259999999999</c:v>
                </c:pt>
                <c:pt idx="19" formatCode="0.00000">
                  <c:v>25.670449999999999</c:v>
                </c:pt>
                <c:pt idx="20" formatCode="0.00000">
                  <c:v>59.033619999999999</c:v>
                </c:pt>
                <c:pt idx="21" formatCode="0.00000">
                  <c:v>57.755009999999999</c:v>
                </c:pt>
                <c:pt idx="22" formatCode="0.00000">
                  <c:v>9.8939900000000005</c:v>
                </c:pt>
                <c:pt idx="23" formatCode="0.00000">
                  <c:v>43.557040000000001</c:v>
                </c:pt>
                <c:pt idx="24" formatCode="0.00000">
                  <c:v>70.554270000000002</c:v>
                </c:pt>
                <c:pt idx="25" formatCode="0.00000">
                  <c:v>52.042909999999999</c:v>
                </c:pt>
                <c:pt idx="26" formatCode="0.00000">
                  <c:v>13.16173</c:v>
                </c:pt>
                <c:pt idx="27" formatCode="0.00000">
                  <c:v>54.591810000000002</c:v>
                </c:pt>
              </c:numCache>
            </c:numRef>
          </c:val>
          <c:extLst>
            <c:ext xmlns:c16="http://schemas.microsoft.com/office/drawing/2014/chart" uri="{C3380CC4-5D6E-409C-BE32-E72D297353CC}">
              <c16:uniqueId val="{00000000-32F4-4469-9FBC-AAC951D4BF9E}"/>
            </c:ext>
          </c:extLst>
        </c:ser>
        <c:ser>
          <c:idx val="1"/>
          <c:order val="1"/>
          <c:tx>
            <c:strRef>
              <c:f>Taul1!$C$1</c:f>
              <c:strCache>
                <c:ptCount val="1"/>
                <c:pt idx="0">
                  <c:v>Kyllä hakataan ja Suomen metsävarat supistuvat</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Taul1!$C$2:$C$29</c:f>
              <c:numCache>
                <c:formatCode>General</c:formatCode>
                <c:ptCount val="28"/>
                <c:pt idx="0" formatCode="0.00000">
                  <c:v>43.652410000000003</c:v>
                </c:pt>
                <c:pt idx="2" formatCode="0.00000">
                  <c:v>27.56757</c:v>
                </c:pt>
                <c:pt idx="3" formatCode="0.00000">
                  <c:v>45.66075</c:v>
                </c:pt>
                <c:pt idx="5" formatCode="0.00000">
                  <c:v>32.222290000000001</c:v>
                </c:pt>
                <c:pt idx="6" formatCode="0.00000">
                  <c:v>53.300669999999997</c:v>
                </c:pt>
                <c:pt idx="8" formatCode="0.00000">
                  <c:v>51.91386</c:v>
                </c:pt>
                <c:pt idx="9" formatCode="0.00000">
                  <c:v>49.193559999999998</c:v>
                </c:pt>
                <c:pt idx="10" formatCode="0.00000">
                  <c:v>39.095219999999998</c:v>
                </c:pt>
                <c:pt idx="11" formatCode="0.00000">
                  <c:v>43.077289999999998</c:v>
                </c:pt>
                <c:pt idx="12" formatCode="0.00000">
                  <c:v>40.708489999999998</c:v>
                </c:pt>
                <c:pt idx="14" formatCode="0.00000">
                  <c:v>49.450189999999999</c:v>
                </c:pt>
                <c:pt idx="15" formatCode="0.00000">
                  <c:v>42.649920000000002</c:v>
                </c:pt>
                <c:pt idx="16" formatCode="0.00000">
                  <c:v>42.658180000000002</c:v>
                </c:pt>
                <c:pt idx="17" formatCode="0.00000">
                  <c:v>37.15804</c:v>
                </c:pt>
                <c:pt idx="19" formatCode="0.00000">
                  <c:v>52.608229999999999</c:v>
                </c:pt>
                <c:pt idx="20" formatCode="0.00000">
                  <c:v>21.31428</c:v>
                </c:pt>
                <c:pt idx="21" formatCode="0.00000">
                  <c:v>25.195679999999999</c:v>
                </c:pt>
                <c:pt idx="22" formatCode="0.00000">
                  <c:v>75.620599999999996</c:v>
                </c:pt>
                <c:pt idx="23" formatCode="0.00000">
                  <c:v>46.872489999999999</c:v>
                </c:pt>
                <c:pt idx="24" formatCode="0.00000">
                  <c:v>15.376049999999999</c:v>
                </c:pt>
                <c:pt idx="25" formatCode="0.00000">
                  <c:v>33.261020000000002</c:v>
                </c:pt>
                <c:pt idx="26" formatCode="0.00000">
                  <c:v>75.154679999999999</c:v>
                </c:pt>
                <c:pt idx="27" formatCode="0.00000">
                  <c:v>25.105060000000002</c:v>
                </c:pt>
              </c:numCache>
            </c:numRef>
          </c:val>
          <c:extLst>
            <c:ext xmlns:c16="http://schemas.microsoft.com/office/drawing/2014/chart" uri="{C3380CC4-5D6E-409C-BE32-E72D297353CC}">
              <c16:uniqueId val="{00000001-32F4-4469-9FBC-AAC951D4BF9E}"/>
            </c:ext>
          </c:extLst>
        </c:ser>
        <c:ser>
          <c:idx val="2"/>
          <c:order val="2"/>
          <c:tx>
            <c:strRef>
              <c:f>Taul1!$D$1</c:f>
              <c:strCache>
                <c:ptCount val="1"/>
                <c:pt idx="0">
                  <c:v>En osaa sanoa</c:v>
                </c:pt>
              </c:strCache>
            </c:strRef>
          </c:tx>
          <c:spPr>
            <a:solidFill>
              <a:srgbClr val="E1E1E1"/>
            </a:solidFill>
            <a:ln>
              <a:noFill/>
            </a:ln>
          </c:spPr>
          <c:invertIfNegative val="0"/>
          <c:dPt>
            <c:idx val="6"/>
            <c:invertIfNegative val="0"/>
            <c:bubble3D val="0"/>
            <c:extLst>
              <c:ext xmlns:c16="http://schemas.microsoft.com/office/drawing/2014/chart" uri="{C3380CC4-5D6E-409C-BE32-E72D297353CC}">
                <c16:uniqueId val="{00000000-D21A-4818-B256-A8F1D401DCEA}"/>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Taul1!$D$2:$D$29</c:f>
              <c:numCache>
                <c:formatCode>General</c:formatCode>
                <c:ptCount val="28"/>
                <c:pt idx="0" formatCode="0.00000">
                  <c:v>18.105460000000001</c:v>
                </c:pt>
                <c:pt idx="2" formatCode="0.00000">
                  <c:v>12.25225</c:v>
                </c:pt>
                <c:pt idx="3" formatCode="0.00000">
                  <c:v>18.836290000000002</c:v>
                </c:pt>
                <c:pt idx="5" formatCode="0.00000">
                  <c:v>13.950850000000001</c:v>
                </c:pt>
                <c:pt idx="6" formatCode="0.00000">
                  <c:v>22.276150000000001</c:v>
                </c:pt>
                <c:pt idx="8" formatCode="0.00000">
                  <c:v>14.693860000000001</c:v>
                </c:pt>
                <c:pt idx="9" formatCode="0.00000">
                  <c:v>20.726179999999999</c:v>
                </c:pt>
                <c:pt idx="10" formatCode="0.00000">
                  <c:v>21.981670000000001</c:v>
                </c:pt>
                <c:pt idx="11" formatCode="0.00000">
                  <c:v>16.947199999999999</c:v>
                </c:pt>
                <c:pt idx="12" formatCode="0.00000">
                  <c:v>15.795360000000001</c:v>
                </c:pt>
                <c:pt idx="14" formatCode="0.00000">
                  <c:v>18.44838</c:v>
                </c:pt>
                <c:pt idx="15" formatCode="0.00000">
                  <c:v>19.362870000000001</c:v>
                </c:pt>
                <c:pt idx="16" formatCode="0.00000">
                  <c:v>17.023810000000001</c:v>
                </c:pt>
                <c:pt idx="17" formatCode="0.00000">
                  <c:v>17.668710000000001</c:v>
                </c:pt>
                <c:pt idx="19" formatCode="0.00000">
                  <c:v>21.721309999999999</c:v>
                </c:pt>
                <c:pt idx="20" formatCode="0.00000">
                  <c:v>19.652100000000001</c:v>
                </c:pt>
                <c:pt idx="21" formatCode="0.00000">
                  <c:v>17.049309999999998</c:v>
                </c:pt>
                <c:pt idx="22" formatCode="0.00000">
                  <c:v>14.48541</c:v>
                </c:pt>
                <c:pt idx="23" formatCode="0.00000">
                  <c:v>9.5704700000000003</c:v>
                </c:pt>
                <c:pt idx="24" formatCode="0.00000">
                  <c:v>14.06968</c:v>
                </c:pt>
                <c:pt idx="25" formatCode="0.00000">
                  <c:v>14.696070000000001</c:v>
                </c:pt>
                <c:pt idx="26" formatCode="0.00000">
                  <c:v>11.683590000000001</c:v>
                </c:pt>
                <c:pt idx="27" formatCode="0.00000">
                  <c:v>20.303129999999999</c:v>
                </c:pt>
              </c:numCache>
            </c:numRef>
          </c:val>
          <c:extLst>
            <c:ext xmlns:c16="http://schemas.microsoft.com/office/drawing/2014/chart" uri="{C3380CC4-5D6E-409C-BE32-E72D297353CC}">
              <c16:uniqueId val="{00000003-32F4-4469-9FBC-AAC951D4BF9E}"/>
            </c:ext>
          </c:extLst>
        </c:ser>
        <c:dLbls>
          <c:showLegendKey val="0"/>
          <c:showVal val="0"/>
          <c:showCatName val="0"/>
          <c:showSerName val="0"/>
          <c:showPercent val="0"/>
          <c:showBubbleSize val="0"/>
        </c:dLbls>
        <c:gapWidth val="5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2.9676865388268629E-2"/>
          <c:y val="3.3558003172219887E-2"/>
          <c:w val="0.93152887247839788"/>
          <c:h val="7.9476060462019021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088773726409"/>
          <c:y val="0.10272043603532387"/>
          <c:w val="0.67508961445659188"/>
          <c:h val="0.80794874643558123"/>
        </c:manualLayout>
      </c:layout>
      <c:barChart>
        <c:barDir val="bar"/>
        <c:grouping val="stacked"/>
        <c:varyColors val="0"/>
        <c:ser>
          <c:idx val="0"/>
          <c:order val="0"/>
          <c:tx>
            <c:strRef>
              <c:f>Taul1!$B$1</c:f>
              <c:strCache>
                <c:ptCount val="1"/>
                <c:pt idx="0">
                  <c:v>1 tärkein</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Metsien talouskäytön yhteiskunnallisten talous- ja työllisyysvaikutusten vuoksi</c:v>
                </c:pt>
                <c:pt idx="1">
                  <c:v>Metsänomistajat saavat tuloa omaisuudestaan</c:v>
                </c:pt>
                <c:pt idx="2">
                  <c:v>Puu on uusiutuva ja hiiltä sitova raaka-aine</c:v>
                </c:pt>
                <c:pt idx="3">
                  <c:v>Kuluttajat tarvitsevat puusta valmistettuja tuotteita</c:v>
                </c:pt>
              </c:strCache>
            </c:strRef>
          </c:cat>
          <c:val>
            <c:numRef>
              <c:f>Taul1!$B$2:$B$5</c:f>
              <c:numCache>
                <c:formatCode>0.00000</c:formatCode>
                <c:ptCount val="4"/>
                <c:pt idx="0">
                  <c:v>30.538499999999999</c:v>
                </c:pt>
                <c:pt idx="1">
                  <c:v>31.44454</c:v>
                </c:pt>
                <c:pt idx="2">
                  <c:v>29.271080000000001</c:v>
                </c:pt>
                <c:pt idx="3">
                  <c:v>8.7458799999999997</c:v>
                </c:pt>
              </c:numCache>
            </c:numRef>
          </c:val>
          <c:extLst>
            <c:ext xmlns:c16="http://schemas.microsoft.com/office/drawing/2014/chart" uri="{C3380CC4-5D6E-409C-BE32-E72D297353CC}">
              <c16:uniqueId val="{00000000-87D9-44B2-A63D-1679E467DA33}"/>
            </c:ext>
          </c:extLst>
        </c:ser>
        <c:ser>
          <c:idx val="1"/>
          <c:order val="1"/>
          <c:tx>
            <c:strRef>
              <c:f>Taul1!$C$1</c:f>
              <c:strCache>
                <c:ptCount val="1"/>
                <c:pt idx="0">
                  <c:v>2 tärkein</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Metsien talouskäytön yhteiskunnallisten talous- ja työllisyysvaikutusten vuoksi</c:v>
                </c:pt>
                <c:pt idx="1">
                  <c:v>Metsänomistajat saavat tuloa omaisuudestaan</c:v>
                </c:pt>
                <c:pt idx="2">
                  <c:v>Puu on uusiutuva ja hiiltä sitova raaka-aine</c:v>
                </c:pt>
                <c:pt idx="3">
                  <c:v>Kuluttajat tarvitsevat puusta valmistettuja tuotteita</c:v>
                </c:pt>
              </c:strCache>
            </c:strRef>
          </c:cat>
          <c:val>
            <c:numRef>
              <c:f>Taul1!$C$2:$C$5</c:f>
              <c:numCache>
                <c:formatCode>0.00000</c:formatCode>
                <c:ptCount val="4"/>
                <c:pt idx="0">
                  <c:v>30.881519999999998</c:v>
                </c:pt>
                <c:pt idx="1">
                  <c:v>23.596769999999999</c:v>
                </c:pt>
                <c:pt idx="2">
                  <c:v>15.612270000000001</c:v>
                </c:pt>
                <c:pt idx="3">
                  <c:v>18.394770000000001</c:v>
                </c:pt>
              </c:numCache>
            </c:numRef>
          </c:val>
          <c:extLst>
            <c:ext xmlns:c16="http://schemas.microsoft.com/office/drawing/2014/chart" uri="{C3380CC4-5D6E-409C-BE32-E72D297353CC}">
              <c16:uniqueId val="{00000001-87D9-44B2-A63D-1679E467DA33}"/>
            </c:ext>
          </c:extLst>
        </c:ser>
        <c:ser>
          <c:idx val="2"/>
          <c:order val="2"/>
          <c:tx>
            <c:strRef>
              <c:f>Taul1!$D$1</c:f>
              <c:strCache>
                <c:ptCount val="1"/>
                <c:pt idx="0">
                  <c:v>3 tärkein</c:v>
                </c:pt>
              </c:strCache>
            </c:strRef>
          </c:tx>
          <c:spPr>
            <a:solidFill>
              <a:srgbClr val="B3D79D"/>
            </a:solidFill>
            <a:ln>
              <a:noFill/>
            </a:ln>
          </c:spPr>
          <c:invertIfNegative val="0"/>
          <c:dPt>
            <c:idx val="5"/>
            <c:invertIfNegative val="0"/>
            <c:bubble3D val="0"/>
            <c:extLst>
              <c:ext xmlns:c16="http://schemas.microsoft.com/office/drawing/2014/chart" uri="{C3380CC4-5D6E-409C-BE32-E72D297353CC}">
                <c16:uniqueId val="{00000002-87D9-44B2-A63D-1679E467DA33}"/>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Metsien talouskäytön yhteiskunnallisten talous- ja työllisyysvaikutusten vuoksi</c:v>
                </c:pt>
                <c:pt idx="1">
                  <c:v>Metsänomistajat saavat tuloa omaisuudestaan</c:v>
                </c:pt>
                <c:pt idx="2">
                  <c:v>Puu on uusiutuva ja hiiltä sitova raaka-aine</c:v>
                </c:pt>
                <c:pt idx="3">
                  <c:v>Kuluttajat tarvitsevat puusta valmistettuja tuotteita</c:v>
                </c:pt>
              </c:strCache>
            </c:strRef>
          </c:cat>
          <c:val>
            <c:numRef>
              <c:f>Taul1!$D$2:$D$5</c:f>
              <c:numCache>
                <c:formatCode>0.00000</c:formatCode>
                <c:ptCount val="4"/>
                <c:pt idx="0">
                  <c:v>18.733139999999999</c:v>
                </c:pt>
                <c:pt idx="1">
                  <c:v>19.22081</c:v>
                </c:pt>
                <c:pt idx="2">
                  <c:v>14.57718</c:v>
                </c:pt>
                <c:pt idx="3">
                  <c:v>31.947299999999998</c:v>
                </c:pt>
              </c:numCache>
            </c:numRef>
          </c:val>
          <c:extLst>
            <c:ext xmlns:c16="http://schemas.microsoft.com/office/drawing/2014/chart" uri="{C3380CC4-5D6E-409C-BE32-E72D297353CC}">
              <c16:uniqueId val="{00000003-87D9-44B2-A63D-1679E467DA33}"/>
            </c:ext>
          </c:extLst>
        </c:ser>
        <c:ser>
          <c:idx val="3"/>
          <c:order val="3"/>
          <c:tx>
            <c:strRef>
              <c:f>Taul1!$E$1</c:f>
              <c:strCache>
                <c:ptCount val="1"/>
                <c:pt idx="0">
                  <c:v>4 tärkein</c:v>
                </c:pt>
              </c:strCache>
            </c:strRef>
          </c:tx>
          <c:spPr>
            <a:solidFill>
              <a:srgbClr val="FFECAF"/>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Metsien talouskäytön yhteiskunnallisten talous- ja työllisyysvaikutusten vuoksi</c:v>
                </c:pt>
                <c:pt idx="1">
                  <c:v>Metsänomistajat saavat tuloa omaisuudestaan</c:v>
                </c:pt>
                <c:pt idx="2">
                  <c:v>Puu on uusiutuva ja hiiltä sitova raaka-aine</c:v>
                </c:pt>
                <c:pt idx="3">
                  <c:v>Kuluttajat tarvitsevat puusta valmistettuja tuotteita</c:v>
                </c:pt>
              </c:strCache>
            </c:strRef>
          </c:cat>
          <c:val>
            <c:numRef>
              <c:f>Taul1!$E$2:$E$5</c:f>
              <c:numCache>
                <c:formatCode>0.00000</c:formatCode>
                <c:ptCount val="4"/>
                <c:pt idx="0">
                  <c:v>10.66864</c:v>
                </c:pt>
                <c:pt idx="1">
                  <c:v>14.673909999999999</c:v>
                </c:pt>
                <c:pt idx="2">
                  <c:v>28.506430000000002</c:v>
                </c:pt>
                <c:pt idx="3">
                  <c:v>24.636769999999999</c:v>
                </c:pt>
              </c:numCache>
            </c:numRef>
          </c:val>
          <c:extLst>
            <c:ext xmlns:c16="http://schemas.microsoft.com/office/drawing/2014/chart" uri="{C3380CC4-5D6E-409C-BE32-E72D297353CC}">
              <c16:uniqueId val="{00000004-87D9-44B2-A63D-1679E467DA33}"/>
            </c:ext>
          </c:extLst>
        </c:ser>
        <c:ser>
          <c:idx val="4"/>
          <c:order val="4"/>
          <c:tx>
            <c:strRef>
              <c:f>Taul1!$F$1</c:f>
              <c:strCache>
                <c:ptCount val="1"/>
                <c:pt idx="0">
                  <c:v>Eos</c:v>
                </c:pt>
              </c:strCache>
            </c:strRef>
          </c:tx>
          <c:spPr>
            <a:solidFill>
              <a:srgbClr val="E1E1E1"/>
            </a:solidFill>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Metsien talouskäytön yhteiskunnallisten talous- ja työllisyysvaikutusten vuoksi</c:v>
                </c:pt>
                <c:pt idx="1">
                  <c:v>Metsänomistajat saavat tuloa omaisuudestaan</c:v>
                </c:pt>
                <c:pt idx="2">
                  <c:v>Puu on uusiutuva ja hiiltä sitova raaka-aine</c:v>
                </c:pt>
                <c:pt idx="3">
                  <c:v>Kuluttajat tarvitsevat puusta valmistettuja tuotteita</c:v>
                </c:pt>
              </c:strCache>
            </c:strRef>
          </c:cat>
          <c:val>
            <c:numRef>
              <c:f>Taul1!$F$2:$F$5</c:f>
              <c:numCache>
                <c:formatCode>General</c:formatCode>
                <c:ptCount val="4"/>
                <c:pt idx="0">
                  <c:v>9.1782000000000181</c:v>
                </c:pt>
                <c:pt idx="1">
                  <c:v>11.063970000000012</c:v>
                </c:pt>
                <c:pt idx="2">
                  <c:v>12.03304</c:v>
                </c:pt>
                <c:pt idx="3">
                  <c:v>16.275280000000009</c:v>
                </c:pt>
              </c:numCache>
            </c:numRef>
          </c:val>
          <c:extLst>
            <c:ext xmlns:c16="http://schemas.microsoft.com/office/drawing/2014/chart" uri="{C3380CC4-5D6E-409C-BE32-E72D297353CC}">
              <c16:uniqueId val="{00000005-87D9-44B2-A63D-1679E467DA33}"/>
            </c:ext>
          </c:extLst>
        </c:ser>
        <c:ser>
          <c:idx val="5"/>
          <c:order val="5"/>
          <c:tx>
            <c:strRef>
              <c:f>Taul1!$G$1</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Taul1!$A$2:$A$5</c:f>
              <c:strCache>
                <c:ptCount val="4"/>
                <c:pt idx="0">
                  <c:v>Metsien talouskäytön yhteiskunnallisten talous- ja työllisyysvaikutusten vuoksi</c:v>
                </c:pt>
                <c:pt idx="1">
                  <c:v>Metsänomistajat saavat tuloa omaisuudestaan</c:v>
                </c:pt>
                <c:pt idx="2">
                  <c:v>Puu on uusiutuva ja hiiltä sitova raaka-aine</c:v>
                </c:pt>
                <c:pt idx="3">
                  <c:v>Kuluttajat tarvitsevat puusta valmistettuja tuotteita</c:v>
                </c:pt>
              </c:strCache>
            </c:strRef>
          </c:cat>
          <c:val>
            <c:numRef>
              <c:f>Taul1!$G$2:$G$5</c:f>
              <c:numCache>
                <c:formatCode>0.00</c:formatCode>
                <c:ptCount val="4"/>
                <c:pt idx="0">
                  <c:v>2.1</c:v>
                </c:pt>
                <c:pt idx="1">
                  <c:v>2.19</c:v>
                </c:pt>
                <c:pt idx="2">
                  <c:v>2.48</c:v>
                </c:pt>
                <c:pt idx="3">
                  <c:v>2.87</c:v>
                </c:pt>
              </c:numCache>
            </c:numRef>
          </c:val>
          <c:extLst>
            <c:ext xmlns:c16="http://schemas.microsoft.com/office/drawing/2014/chart" uri="{C3380CC4-5D6E-409C-BE32-E72D297353CC}">
              <c16:uniqueId val="{00000006-87D9-44B2-A63D-1679E467DA33}"/>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3918605729118387"/>
              <c:y val="0.9182013617069114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18199513292194677"/>
          <c:y val="1.4904447236692011E-2"/>
          <c:w val="0.80989802757200369"/>
          <c:h val="5.438605651747112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32720803903145"/>
          <c:y val="0.1264984641769068"/>
          <c:w val="0.45545052628566796"/>
          <c:h val="0.80794874643558123"/>
        </c:manualLayout>
      </c:layout>
      <c:barChart>
        <c:barDir val="bar"/>
        <c:grouping val="stacked"/>
        <c:varyColors val="0"/>
        <c:ser>
          <c:idx val="0"/>
          <c:order val="0"/>
          <c:tx>
            <c:strRef>
              <c:f>Taul1!$B$1</c:f>
              <c:strCache>
                <c:ptCount val="1"/>
                <c:pt idx="0">
                  <c:v>5 Täysin 
samaa mieltä</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Metsätuhoja tulee torjua ja ennaltaehkäistä</c:v>
                </c:pt>
                <c:pt idx="1">
                  <c:v>Metsiä tulee hoitaa eri käyttömuotoja yhdistäen</c:v>
                </c:pt>
                <c:pt idx="2">
                  <c:v>Metsien vuotuista kasvua tulee lisätä</c:v>
                </c:pt>
                <c:pt idx="3">
                  <c:v>Metsänomistajan päätäntävalta omien metsiensä käytöstä tulee säilyttää</c:v>
                </c:pt>
                <c:pt idx="4">
                  <c:v>Metsiä tulee hoitaa ensisijaisesti luontopainotteisesti</c:v>
                </c:pt>
                <c:pt idx="5">
                  <c:v>Koko Suomi tulee pitää asuttuna (työllisyys, huoltovarmuus, turvallisuuspolitiikka)</c:v>
                </c:pt>
                <c:pt idx="6">
                  <c:v>Yksityisten metsänomistajien omaisuudensuoja tulee turvata</c:v>
                </c:pt>
                <c:pt idx="7">
                  <c:v>Metsien suojelua tulee lisätä</c:v>
                </c:pt>
                <c:pt idx="8">
                  <c:v>Metsänomistajan mahdollisuus hyödyntää avohakkuita tulee pitää nykyisellä tasollaan</c:v>
                </c:pt>
                <c:pt idx="9">
                  <c:v>Metsiä tulee hoitaa ensisijaisesti talouspainotteisesti</c:v>
                </c:pt>
                <c:pt idx="10">
                  <c:v>Metsien hakkuita tulee lisätä</c:v>
                </c:pt>
              </c:strCache>
            </c:strRef>
          </c:cat>
          <c:val>
            <c:numRef>
              <c:f>Taul1!$B$2:$B$12</c:f>
              <c:numCache>
                <c:formatCode>0.00000</c:formatCode>
                <c:ptCount val="11"/>
                <c:pt idx="0">
                  <c:v>52.975520000000003</c:v>
                </c:pt>
                <c:pt idx="1">
                  <c:v>30.829190000000001</c:v>
                </c:pt>
                <c:pt idx="2">
                  <c:v>32.901009999999999</c:v>
                </c:pt>
                <c:pt idx="3">
                  <c:v>36.239629999999998</c:v>
                </c:pt>
                <c:pt idx="4">
                  <c:v>28.304790000000001</c:v>
                </c:pt>
                <c:pt idx="5">
                  <c:v>41.270670000000003</c:v>
                </c:pt>
                <c:pt idx="6">
                  <c:v>36.57799</c:v>
                </c:pt>
                <c:pt idx="7">
                  <c:v>36.109290000000001</c:v>
                </c:pt>
                <c:pt idx="8">
                  <c:v>13.19933</c:v>
                </c:pt>
                <c:pt idx="9">
                  <c:v>5.7759600000000004</c:v>
                </c:pt>
                <c:pt idx="10">
                  <c:v>2.4887999999999999</c:v>
                </c:pt>
              </c:numCache>
            </c:numRef>
          </c:val>
          <c:extLst>
            <c:ext xmlns:c16="http://schemas.microsoft.com/office/drawing/2014/chart" uri="{C3380CC4-5D6E-409C-BE32-E72D297353CC}">
              <c16:uniqueId val="{00000000-F0A5-4582-A849-4F784BAFF852}"/>
            </c:ext>
          </c:extLst>
        </c:ser>
        <c:ser>
          <c:idx val="1"/>
          <c:order val="1"/>
          <c:tx>
            <c:strRef>
              <c:f>Taul1!$C$1</c:f>
              <c:strCache>
                <c:ptCount val="1"/>
                <c:pt idx="0">
                  <c:v>4 Jokseenkin 
samaa mieltä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Metsätuhoja tulee torjua ja ennaltaehkäistä</c:v>
                </c:pt>
                <c:pt idx="1">
                  <c:v>Metsiä tulee hoitaa eri käyttömuotoja yhdistäen</c:v>
                </c:pt>
                <c:pt idx="2">
                  <c:v>Metsien vuotuista kasvua tulee lisätä</c:v>
                </c:pt>
                <c:pt idx="3">
                  <c:v>Metsänomistajan päätäntävalta omien metsiensä käytöstä tulee säilyttää</c:v>
                </c:pt>
                <c:pt idx="4">
                  <c:v>Metsiä tulee hoitaa ensisijaisesti luontopainotteisesti</c:v>
                </c:pt>
                <c:pt idx="5">
                  <c:v>Koko Suomi tulee pitää asuttuna (työllisyys, huoltovarmuus, turvallisuuspolitiikka)</c:v>
                </c:pt>
                <c:pt idx="6">
                  <c:v>Yksityisten metsänomistajien omaisuudensuoja tulee turvata</c:v>
                </c:pt>
                <c:pt idx="7">
                  <c:v>Metsien suojelua tulee lisätä</c:v>
                </c:pt>
                <c:pt idx="8">
                  <c:v>Metsänomistajan mahdollisuus hyödyntää avohakkuita tulee pitää nykyisellä tasollaan</c:v>
                </c:pt>
                <c:pt idx="9">
                  <c:v>Metsiä tulee hoitaa ensisijaisesti talouspainotteisesti</c:v>
                </c:pt>
                <c:pt idx="10">
                  <c:v>Metsien hakkuita tulee lisätä</c:v>
                </c:pt>
              </c:strCache>
            </c:strRef>
          </c:cat>
          <c:val>
            <c:numRef>
              <c:f>Taul1!$C$2:$C$12</c:f>
              <c:numCache>
                <c:formatCode>0.00000</c:formatCode>
                <c:ptCount val="11"/>
                <c:pt idx="0">
                  <c:v>37.084890000000001</c:v>
                </c:pt>
                <c:pt idx="1">
                  <c:v>48.125860000000003</c:v>
                </c:pt>
                <c:pt idx="2">
                  <c:v>40.5411</c:v>
                </c:pt>
                <c:pt idx="3">
                  <c:v>35.800240000000002</c:v>
                </c:pt>
                <c:pt idx="4">
                  <c:v>40.930160000000001</c:v>
                </c:pt>
                <c:pt idx="5">
                  <c:v>27.945049999999998</c:v>
                </c:pt>
                <c:pt idx="6">
                  <c:v>32.587040000000002</c:v>
                </c:pt>
                <c:pt idx="7">
                  <c:v>28.280390000000001</c:v>
                </c:pt>
                <c:pt idx="8">
                  <c:v>16.427610000000001</c:v>
                </c:pt>
                <c:pt idx="9">
                  <c:v>23.083310000000001</c:v>
                </c:pt>
                <c:pt idx="10">
                  <c:v>8.9091500000000003</c:v>
                </c:pt>
              </c:numCache>
            </c:numRef>
          </c:val>
          <c:extLst>
            <c:ext xmlns:c16="http://schemas.microsoft.com/office/drawing/2014/chart" uri="{C3380CC4-5D6E-409C-BE32-E72D297353CC}">
              <c16:uniqueId val="{00000001-F0A5-4582-A849-4F784BAFF852}"/>
            </c:ext>
          </c:extLst>
        </c:ser>
        <c:ser>
          <c:idx val="2"/>
          <c:order val="2"/>
          <c:tx>
            <c:strRef>
              <c:f>Taul1!$D$1</c:f>
              <c:strCache>
                <c:ptCount val="1"/>
                <c:pt idx="0">
                  <c:v>3 Ei samaa eikä 
eri mieltä</c:v>
                </c:pt>
              </c:strCache>
            </c:strRef>
          </c:tx>
          <c:spPr>
            <a:solidFill>
              <a:srgbClr val="B9E6FD"/>
            </a:solidFill>
            <a:ln>
              <a:noFill/>
            </a:ln>
          </c:spPr>
          <c:invertIfNegative val="0"/>
          <c:dPt>
            <c:idx val="3"/>
            <c:invertIfNegative val="0"/>
            <c:bubble3D val="0"/>
            <c:extLst>
              <c:ext xmlns:c16="http://schemas.microsoft.com/office/drawing/2014/chart" uri="{C3380CC4-5D6E-409C-BE32-E72D297353CC}">
                <c16:uniqueId val="{00000000-167F-4CBD-A819-CE330EDE1857}"/>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Metsätuhoja tulee torjua ja ennaltaehkäistä</c:v>
                </c:pt>
                <c:pt idx="1">
                  <c:v>Metsiä tulee hoitaa eri käyttömuotoja yhdistäen</c:v>
                </c:pt>
                <c:pt idx="2">
                  <c:v>Metsien vuotuista kasvua tulee lisätä</c:v>
                </c:pt>
                <c:pt idx="3">
                  <c:v>Metsänomistajan päätäntävalta omien metsiensä käytöstä tulee säilyttää</c:v>
                </c:pt>
                <c:pt idx="4">
                  <c:v>Metsiä tulee hoitaa ensisijaisesti luontopainotteisesti</c:v>
                </c:pt>
                <c:pt idx="5">
                  <c:v>Koko Suomi tulee pitää asuttuna (työllisyys, huoltovarmuus, turvallisuuspolitiikka)</c:v>
                </c:pt>
                <c:pt idx="6">
                  <c:v>Yksityisten metsänomistajien omaisuudensuoja tulee turvata</c:v>
                </c:pt>
                <c:pt idx="7">
                  <c:v>Metsien suojelua tulee lisätä</c:v>
                </c:pt>
                <c:pt idx="8">
                  <c:v>Metsänomistajan mahdollisuus hyödyntää avohakkuita tulee pitää nykyisellä tasollaan</c:v>
                </c:pt>
                <c:pt idx="9">
                  <c:v>Metsiä tulee hoitaa ensisijaisesti talouspainotteisesti</c:v>
                </c:pt>
                <c:pt idx="10">
                  <c:v>Metsien hakkuita tulee lisätä</c:v>
                </c:pt>
              </c:strCache>
            </c:strRef>
          </c:cat>
          <c:val>
            <c:numRef>
              <c:f>Taul1!$D$2:$D$12</c:f>
              <c:numCache>
                <c:formatCode>0.00000</c:formatCode>
                <c:ptCount val="11"/>
                <c:pt idx="0">
                  <c:v>6.2680300000000004</c:v>
                </c:pt>
                <c:pt idx="1">
                  <c:v>12.900449999999999</c:v>
                </c:pt>
                <c:pt idx="2">
                  <c:v>16.662960000000002</c:v>
                </c:pt>
                <c:pt idx="3">
                  <c:v>14.29692</c:v>
                </c:pt>
                <c:pt idx="4">
                  <c:v>15.78158</c:v>
                </c:pt>
                <c:pt idx="5">
                  <c:v>12.47278</c:v>
                </c:pt>
                <c:pt idx="6">
                  <c:v>15.270630000000001</c:v>
                </c:pt>
                <c:pt idx="7">
                  <c:v>17.088989999999999</c:v>
                </c:pt>
                <c:pt idx="8">
                  <c:v>19.60521</c:v>
                </c:pt>
                <c:pt idx="9">
                  <c:v>21.33728</c:v>
                </c:pt>
                <c:pt idx="10">
                  <c:v>25.179780000000001</c:v>
                </c:pt>
              </c:numCache>
            </c:numRef>
          </c:val>
          <c:extLst>
            <c:ext xmlns:c16="http://schemas.microsoft.com/office/drawing/2014/chart" uri="{C3380CC4-5D6E-409C-BE32-E72D297353CC}">
              <c16:uniqueId val="{00000003-F0A5-4582-A849-4F784BAFF852}"/>
            </c:ext>
          </c:extLst>
        </c:ser>
        <c:ser>
          <c:idx val="3"/>
          <c:order val="3"/>
          <c:tx>
            <c:strRef>
              <c:f>Taul1!$E$1</c:f>
              <c:strCache>
                <c:ptCount val="1"/>
                <c:pt idx="0">
                  <c:v>2 Jokseenkin 
eri mieltä</c:v>
                </c:pt>
              </c:strCache>
            </c:strRef>
          </c:tx>
          <c:spPr>
            <a:solidFill>
              <a:srgbClr val="F39FC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Metsätuhoja tulee torjua ja ennaltaehkäistä</c:v>
                </c:pt>
                <c:pt idx="1">
                  <c:v>Metsiä tulee hoitaa eri käyttömuotoja yhdistäen</c:v>
                </c:pt>
                <c:pt idx="2">
                  <c:v>Metsien vuotuista kasvua tulee lisätä</c:v>
                </c:pt>
                <c:pt idx="3">
                  <c:v>Metsänomistajan päätäntävalta omien metsiensä käytöstä tulee säilyttää</c:v>
                </c:pt>
                <c:pt idx="4">
                  <c:v>Metsiä tulee hoitaa ensisijaisesti luontopainotteisesti</c:v>
                </c:pt>
                <c:pt idx="5">
                  <c:v>Koko Suomi tulee pitää asuttuna (työllisyys, huoltovarmuus, turvallisuuspolitiikka)</c:v>
                </c:pt>
                <c:pt idx="6">
                  <c:v>Yksityisten metsänomistajien omaisuudensuoja tulee turvata</c:v>
                </c:pt>
                <c:pt idx="7">
                  <c:v>Metsien suojelua tulee lisätä</c:v>
                </c:pt>
                <c:pt idx="8">
                  <c:v>Metsänomistajan mahdollisuus hyödyntää avohakkuita tulee pitää nykyisellä tasollaan</c:v>
                </c:pt>
                <c:pt idx="9">
                  <c:v>Metsiä tulee hoitaa ensisijaisesti talouspainotteisesti</c:v>
                </c:pt>
                <c:pt idx="10">
                  <c:v>Metsien hakkuita tulee lisätä</c:v>
                </c:pt>
              </c:strCache>
            </c:strRef>
          </c:cat>
          <c:val>
            <c:numRef>
              <c:f>Taul1!$E$2:$E$12</c:f>
              <c:numCache>
                <c:formatCode>0.00000</c:formatCode>
                <c:ptCount val="11"/>
                <c:pt idx="0">
                  <c:v>1.60276</c:v>
                </c:pt>
                <c:pt idx="1">
                  <c:v>3.9468999999999999</c:v>
                </c:pt>
                <c:pt idx="2">
                  <c:v>4.2899200000000004</c:v>
                </c:pt>
                <c:pt idx="3">
                  <c:v>8.7888999999999999</c:v>
                </c:pt>
                <c:pt idx="4">
                  <c:v>10.73657</c:v>
                </c:pt>
                <c:pt idx="5">
                  <c:v>11.38373</c:v>
                </c:pt>
                <c:pt idx="6">
                  <c:v>8.08751</c:v>
                </c:pt>
                <c:pt idx="7">
                  <c:v>11.54562</c:v>
                </c:pt>
                <c:pt idx="8">
                  <c:v>23.041419999999999</c:v>
                </c:pt>
                <c:pt idx="9">
                  <c:v>30.487549999999999</c:v>
                </c:pt>
                <c:pt idx="10">
                  <c:v>29.392469999999999</c:v>
                </c:pt>
              </c:numCache>
            </c:numRef>
          </c:val>
          <c:extLst>
            <c:ext xmlns:c16="http://schemas.microsoft.com/office/drawing/2014/chart" uri="{C3380CC4-5D6E-409C-BE32-E72D297353CC}">
              <c16:uniqueId val="{00000004-F0A5-4582-A849-4F784BAFF852}"/>
            </c:ext>
          </c:extLst>
        </c:ser>
        <c:ser>
          <c:idx val="4"/>
          <c:order val="4"/>
          <c:tx>
            <c:strRef>
              <c:f>Taul1!$F$1</c:f>
              <c:strCache>
                <c:ptCount val="1"/>
                <c:pt idx="0">
                  <c:v>1 Täysin 
eri mieltä</c:v>
                </c:pt>
              </c:strCache>
            </c:strRef>
          </c:tx>
          <c:spPr>
            <a:solidFill>
              <a:srgbClr val="C10F70"/>
            </a:solidFill>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Metsätuhoja tulee torjua ja ennaltaehkäistä</c:v>
                </c:pt>
                <c:pt idx="1">
                  <c:v>Metsiä tulee hoitaa eri käyttömuotoja yhdistäen</c:v>
                </c:pt>
                <c:pt idx="2">
                  <c:v>Metsien vuotuista kasvua tulee lisätä</c:v>
                </c:pt>
                <c:pt idx="3">
                  <c:v>Metsänomistajan päätäntävalta omien metsiensä käytöstä tulee säilyttää</c:v>
                </c:pt>
                <c:pt idx="4">
                  <c:v>Metsiä tulee hoitaa ensisijaisesti luontopainotteisesti</c:v>
                </c:pt>
                <c:pt idx="5">
                  <c:v>Koko Suomi tulee pitää asuttuna (työllisyys, huoltovarmuus, turvallisuuspolitiikka)</c:v>
                </c:pt>
                <c:pt idx="6">
                  <c:v>Yksityisten metsänomistajien omaisuudensuoja tulee turvata</c:v>
                </c:pt>
                <c:pt idx="7">
                  <c:v>Metsien suojelua tulee lisätä</c:v>
                </c:pt>
                <c:pt idx="8">
                  <c:v>Metsänomistajan mahdollisuus hyödyntää avohakkuita tulee pitää nykyisellä tasollaan</c:v>
                </c:pt>
                <c:pt idx="9">
                  <c:v>Metsiä tulee hoitaa ensisijaisesti talouspainotteisesti</c:v>
                </c:pt>
                <c:pt idx="10">
                  <c:v>Metsien hakkuita tulee lisätä</c:v>
                </c:pt>
              </c:strCache>
            </c:strRef>
          </c:cat>
          <c:val>
            <c:numRef>
              <c:f>Taul1!$F$2:$F$12</c:f>
              <c:numCache>
                <c:formatCode>0.00000</c:formatCode>
                <c:ptCount val="11"/>
                <c:pt idx="0">
                  <c:v>0.28301999999999999</c:v>
                </c:pt>
                <c:pt idx="1">
                  <c:v>0.62604000000000004</c:v>
                </c:pt>
                <c:pt idx="2">
                  <c:v>0.74604000000000004</c:v>
                </c:pt>
                <c:pt idx="3">
                  <c:v>1.83345</c:v>
                </c:pt>
                <c:pt idx="4">
                  <c:v>2.5488</c:v>
                </c:pt>
                <c:pt idx="5">
                  <c:v>2.9901800000000001</c:v>
                </c:pt>
                <c:pt idx="6">
                  <c:v>1.7257800000000001</c:v>
                </c:pt>
                <c:pt idx="7">
                  <c:v>5.1975899999999999</c:v>
                </c:pt>
                <c:pt idx="8">
                  <c:v>17.61477</c:v>
                </c:pt>
                <c:pt idx="9">
                  <c:v>17.15943</c:v>
                </c:pt>
                <c:pt idx="10">
                  <c:v>29.839880000000001</c:v>
                </c:pt>
              </c:numCache>
            </c:numRef>
          </c:val>
          <c:extLst>
            <c:ext xmlns:c16="http://schemas.microsoft.com/office/drawing/2014/chart" uri="{C3380CC4-5D6E-409C-BE32-E72D297353CC}">
              <c16:uniqueId val="{00000005-F0A5-4582-A849-4F784BAFF852}"/>
            </c:ext>
          </c:extLst>
        </c:ser>
        <c:ser>
          <c:idx val="5"/>
          <c:order val="5"/>
          <c:tx>
            <c:strRef>
              <c:f>Taul1!$G$1</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Metsätuhoja tulee torjua ja ennaltaehkäistä</c:v>
                </c:pt>
                <c:pt idx="1">
                  <c:v>Metsiä tulee hoitaa eri käyttömuotoja yhdistäen</c:v>
                </c:pt>
                <c:pt idx="2">
                  <c:v>Metsien vuotuista kasvua tulee lisätä</c:v>
                </c:pt>
                <c:pt idx="3">
                  <c:v>Metsänomistajan päätäntävalta omien metsiensä käytöstä tulee säilyttää</c:v>
                </c:pt>
                <c:pt idx="4">
                  <c:v>Metsiä tulee hoitaa ensisijaisesti luontopainotteisesti</c:v>
                </c:pt>
                <c:pt idx="5">
                  <c:v>Koko Suomi tulee pitää asuttuna (työllisyys, huoltovarmuus, turvallisuuspolitiikka)</c:v>
                </c:pt>
                <c:pt idx="6">
                  <c:v>Yksityisten metsänomistajien omaisuudensuoja tulee turvata</c:v>
                </c:pt>
                <c:pt idx="7">
                  <c:v>Metsien suojelua tulee lisätä</c:v>
                </c:pt>
                <c:pt idx="8">
                  <c:v>Metsänomistajan mahdollisuus hyödyntää avohakkuita tulee pitää nykyisellä tasollaan</c:v>
                </c:pt>
                <c:pt idx="9">
                  <c:v>Metsiä tulee hoitaa ensisijaisesti talouspainotteisesti</c:v>
                </c:pt>
                <c:pt idx="10">
                  <c:v>Metsien hakkuita tulee lisätä</c:v>
                </c:pt>
              </c:strCache>
            </c:strRef>
          </c:cat>
          <c:val>
            <c:numRef>
              <c:f>Taul1!$G$2:$G$12</c:f>
              <c:numCache>
                <c:formatCode>0.00000</c:formatCode>
                <c:ptCount val="11"/>
                <c:pt idx="0">
                  <c:v>1.7857799999999999</c:v>
                </c:pt>
                <c:pt idx="1">
                  <c:v>3.5715599999999998</c:v>
                </c:pt>
                <c:pt idx="2">
                  <c:v>4.8589700000000002</c:v>
                </c:pt>
                <c:pt idx="3">
                  <c:v>3.04087</c:v>
                </c:pt>
                <c:pt idx="4">
                  <c:v>1.69811</c:v>
                </c:pt>
                <c:pt idx="5">
                  <c:v>3.9375900000000001</c:v>
                </c:pt>
                <c:pt idx="6">
                  <c:v>5.7510500000000002</c:v>
                </c:pt>
                <c:pt idx="7">
                  <c:v>1.7781100000000001</c:v>
                </c:pt>
                <c:pt idx="8">
                  <c:v>10.111660000000001</c:v>
                </c:pt>
                <c:pt idx="9">
                  <c:v>2.1564700000000001</c:v>
                </c:pt>
                <c:pt idx="10">
                  <c:v>4.1899199999999999</c:v>
                </c:pt>
              </c:numCache>
            </c:numRef>
          </c:val>
          <c:extLst>
            <c:ext xmlns:c16="http://schemas.microsoft.com/office/drawing/2014/chart" uri="{C3380CC4-5D6E-409C-BE32-E72D297353CC}">
              <c16:uniqueId val="{00000006-F0A5-4582-A849-4F784BAFF852}"/>
            </c:ext>
          </c:extLst>
        </c:ser>
        <c:ser>
          <c:idx val="6"/>
          <c:order val="6"/>
          <c:tx>
            <c:strRef>
              <c:f>Taul1!$H$1</c:f>
              <c:strCache>
                <c:ptCount val="1"/>
                <c:pt idx="0">
                  <c:v>TOP2</c:v>
                </c:pt>
              </c:strCache>
            </c:strRef>
          </c:tx>
          <c:spPr>
            <a:no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Metsätuhoja tulee torjua ja ennaltaehkäistä</c:v>
                </c:pt>
                <c:pt idx="1">
                  <c:v>Metsiä tulee hoitaa eri käyttömuotoja yhdistäen</c:v>
                </c:pt>
                <c:pt idx="2">
                  <c:v>Metsien vuotuista kasvua tulee lisätä</c:v>
                </c:pt>
                <c:pt idx="3">
                  <c:v>Metsänomistajan päätäntävalta omien metsiensä käytöstä tulee säilyttää</c:v>
                </c:pt>
                <c:pt idx="4">
                  <c:v>Metsiä tulee hoitaa ensisijaisesti luontopainotteisesti</c:v>
                </c:pt>
                <c:pt idx="5">
                  <c:v>Koko Suomi tulee pitää asuttuna (työllisyys, huoltovarmuus, turvallisuuspolitiikka)</c:v>
                </c:pt>
                <c:pt idx="6">
                  <c:v>Yksityisten metsänomistajien omaisuudensuoja tulee turvata</c:v>
                </c:pt>
                <c:pt idx="7">
                  <c:v>Metsien suojelua tulee lisätä</c:v>
                </c:pt>
                <c:pt idx="8">
                  <c:v>Metsänomistajan mahdollisuus hyödyntää avohakkuita tulee pitää nykyisellä tasollaan</c:v>
                </c:pt>
                <c:pt idx="9">
                  <c:v>Metsiä tulee hoitaa ensisijaisesti talouspainotteisesti</c:v>
                </c:pt>
                <c:pt idx="10">
                  <c:v>Metsien hakkuita tulee lisätä</c:v>
                </c:pt>
              </c:strCache>
            </c:strRef>
          </c:cat>
          <c:val>
            <c:numRef>
              <c:f>Taul1!$H$2:$H$12</c:f>
              <c:numCache>
                <c:formatCode>0.00000</c:formatCode>
                <c:ptCount val="11"/>
                <c:pt idx="0">
                  <c:v>90.060410000000005</c:v>
                </c:pt>
                <c:pt idx="1">
                  <c:v>78.95505</c:v>
                </c:pt>
                <c:pt idx="2">
                  <c:v>73.44211</c:v>
                </c:pt>
                <c:pt idx="3">
                  <c:v>72.039860000000004</c:v>
                </c:pt>
                <c:pt idx="4">
                  <c:v>69.234949999999998</c:v>
                </c:pt>
                <c:pt idx="5">
                  <c:v>69.215720000000005</c:v>
                </c:pt>
                <c:pt idx="6">
                  <c:v>69.165030000000002</c:v>
                </c:pt>
                <c:pt idx="7">
                  <c:v>64.389679999999998</c:v>
                </c:pt>
                <c:pt idx="8">
                  <c:v>29.626940000000001</c:v>
                </c:pt>
                <c:pt idx="9">
                  <c:v>28.859269999999999</c:v>
                </c:pt>
                <c:pt idx="10">
                  <c:v>11.39795</c:v>
                </c:pt>
              </c:numCache>
            </c:numRef>
          </c:val>
          <c:extLst>
            <c:ext xmlns:c16="http://schemas.microsoft.com/office/drawing/2014/chart" uri="{C3380CC4-5D6E-409C-BE32-E72D297353CC}">
              <c16:uniqueId val="{00000007-F0A5-4582-A849-4F784BAFF852}"/>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200">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33225322758337822"/>
          <c:y val="1.4904447236692011E-2"/>
          <c:w val="0.65963992235676783"/>
          <c:h val="9.6658172021760178E-2"/>
        </c:manualLayout>
      </c:layout>
      <c:overlay val="0"/>
      <c:txPr>
        <a:bodyPr/>
        <a:lstStyle/>
        <a:p>
          <a:pPr>
            <a:defRPr sz="1200">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31195557077102"/>
          <c:y val="7.1666074897136535E-3"/>
          <c:w val="0.37423142759329003"/>
          <c:h val="0.90349589590425849"/>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Sheet1!$A$5:$A$15</c:f>
              <c:strCache>
                <c:ptCount val="11"/>
                <c:pt idx="0">
                  <c:v>Metsätuhoja tulee torjua ja ennaltaehkäistä </c:v>
                </c:pt>
                <c:pt idx="1">
                  <c:v>Metsiä tulee hoitaa eri käyttömuotoja yhdistäen</c:v>
                </c:pt>
                <c:pt idx="2">
                  <c:v>Metsien vuotuista kasvua tulee lisätä</c:v>
                </c:pt>
                <c:pt idx="3">
                  <c:v>Metsänomistajan päätäntävalta omien metsiensä käytöstä tulee säilyttää</c:v>
                </c:pt>
                <c:pt idx="4">
                  <c:v>Metsiä tulee hoitaa ensisijaisesti luontopainotteisesti</c:v>
                </c:pt>
                <c:pt idx="5">
                  <c:v>Koko Suomi tulee pitää asuttuna (työllisyys, huoltovarmuus, turvallisuuspolitiikka) </c:v>
                </c:pt>
                <c:pt idx="6">
                  <c:v>Yksityisten metsänomistajien omaisuudensuoja tulee turvata</c:v>
                </c:pt>
                <c:pt idx="7">
                  <c:v>Metsien suojelua tulee lisätä</c:v>
                </c:pt>
                <c:pt idx="8">
                  <c:v>Metsänomistajan mahdollisuus hyödyntää avohakkuita tulee pitää nykyisellä tasollaan</c:v>
                </c:pt>
                <c:pt idx="9">
                  <c:v>Metsiä tulee hoitaa ensisijaisesti talouspainotteisesti</c:v>
                </c:pt>
                <c:pt idx="10">
                  <c:v>Metsien hakkuita tulee lisätä</c:v>
                </c:pt>
              </c:strCache>
            </c:strRef>
          </c:cat>
          <c:val>
            <c:numRef>
              <c:f>Sheet1!$M$5:$M$15</c:f>
              <c:numCache>
                <c:formatCode>General</c:formatCode>
                <c:ptCount val="11"/>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n=1569</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Sheet1!$B$5:$B$15</c:f>
              <c:numCache>
                <c:formatCode>General</c:formatCode>
                <c:ptCount val="11"/>
                <c:pt idx="0">
                  <c:v>90.060410000000005</c:v>
                </c:pt>
                <c:pt idx="1">
                  <c:v>78.95505</c:v>
                </c:pt>
                <c:pt idx="2">
                  <c:v>73.44211</c:v>
                </c:pt>
                <c:pt idx="3">
                  <c:v>72.039860000000004</c:v>
                </c:pt>
                <c:pt idx="4">
                  <c:v>69.234949999999998</c:v>
                </c:pt>
                <c:pt idx="5">
                  <c:v>69.215720000000005</c:v>
                </c:pt>
                <c:pt idx="6">
                  <c:v>69.165030000000002</c:v>
                </c:pt>
                <c:pt idx="7">
                  <c:v>64.389679999999998</c:v>
                </c:pt>
                <c:pt idx="8">
                  <c:v>29.626940000000001</c:v>
                </c:pt>
                <c:pt idx="9">
                  <c:v>28.859269999999999</c:v>
                </c:pt>
                <c:pt idx="10">
                  <c:v>11.39795</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SDP, n=246</c:v>
                </c:pt>
              </c:strCache>
            </c:strRef>
          </c:tx>
          <c:spPr>
            <a:ln w="19050">
              <a:solidFill>
                <a:srgbClr val="EB599E"/>
              </a:solidFill>
            </a:ln>
          </c:spPr>
          <c:marker>
            <c:symbol val="circle"/>
            <c:size val="5"/>
            <c:spPr>
              <a:solidFill>
                <a:srgbClr val="EB599E"/>
              </a:solidFill>
              <a:ln>
                <a:noFill/>
              </a:ln>
            </c:spPr>
          </c:marker>
          <c:xVal>
            <c:numRef>
              <c:f>Sheet1!$C$5:$C$15</c:f>
              <c:numCache>
                <c:formatCode>General</c:formatCode>
                <c:ptCount val="11"/>
                <c:pt idx="0">
                  <c:v>91.886960000000002</c:v>
                </c:pt>
                <c:pt idx="1">
                  <c:v>79.231949999999998</c:v>
                </c:pt>
                <c:pt idx="2">
                  <c:v>79.321680000000001</c:v>
                </c:pt>
                <c:pt idx="3">
                  <c:v>67.485330000000005</c:v>
                </c:pt>
                <c:pt idx="4">
                  <c:v>77.549760000000006</c:v>
                </c:pt>
                <c:pt idx="5">
                  <c:v>73.475589999999997</c:v>
                </c:pt>
                <c:pt idx="6">
                  <c:v>63.617849999999997</c:v>
                </c:pt>
                <c:pt idx="7">
                  <c:v>71.16377</c:v>
                </c:pt>
                <c:pt idx="8">
                  <c:v>21.820620000000002</c:v>
                </c:pt>
                <c:pt idx="9">
                  <c:v>24.150079999999999</c:v>
                </c:pt>
                <c:pt idx="10">
                  <c:v>7.4834100000000001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Kokoomus, n=241</c:v>
                </c:pt>
              </c:strCache>
            </c:strRef>
          </c:tx>
          <c:spPr>
            <a:ln w="19050">
              <a:solidFill>
                <a:srgbClr val="0070C0"/>
              </a:solidFill>
            </a:ln>
          </c:spPr>
          <c:marker>
            <c:symbol val="circle"/>
            <c:size val="5"/>
            <c:spPr>
              <a:solidFill>
                <a:srgbClr val="0070C0"/>
              </a:solidFill>
              <a:ln>
                <a:noFill/>
              </a:ln>
            </c:spPr>
          </c:marker>
          <c:xVal>
            <c:numRef>
              <c:f>Sheet1!$D$5:$D$15</c:f>
              <c:numCache>
                <c:formatCode>General</c:formatCode>
                <c:ptCount val="11"/>
                <c:pt idx="0">
                  <c:v>95.915170000000003</c:v>
                </c:pt>
                <c:pt idx="1">
                  <c:v>87.495890000000003</c:v>
                </c:pt>
                <c:pt idx="2">
                  <c:v>76.317260000000005</c:v>
                </c:pt>
                <c:pt idx="3">
                  <c:v>87.811279999999996</c:v>
                </c:pt>
                <c:pt idx="4">
                  <c:v>50.93947</c:v>
                </c:pt>
                <c:pt idx="5">
                  <c:v>68.799700000000001</c:v>
                </c:pt>
                <c:pt idx="6">
                  <c:v>87.865470000000002</c:v>
                </c:pt>
                <c:pt idx="7">
                  <c:v>46.289630000000002</c:v>
                </c:pt>
                <c:pt idx="8">
                  <c:v>40.619929999999997</c:v>
                </c:pt>
                <c:pt idx="9">
                  <c:v>49.03922</c:v>
                </c:pt>
                <c:pt idx="10">
                  <c:v>13.15619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Keskusta, n=129</c:v>
                </c:pt>
              </c:strCache>
              <c:extLst xmlns:c15="http://schemas.microsoft.com/office/drawing/2012/chart"/>
            </c:strRef>
          </c:tx>
          <c:spPr>
            <a:ln>
              <a:solidFill>
                <a:srgbClr val="4A7040"/>
              </a:solidFill>
            </a:ln>
          </c:spPr>
          <c:marker>
            <c:symbol val="circle"/>
            <c:size val="5"/>
            <c:spPr>
              <a:solidFill>
                <a:srgbClr val="4A7040"/>
              </a:solidFill>
              <a:ln>
                <a:noFill/>
              </a:ln>
            </c:spPr>
          </c:marker>
          <c:xVal>
            <c:numRef>
              <c:f>Sheet1!$E$5:$E$15</c:f>
              <c:numCache>
                <c:formatCode>General</c:formatCode>
                <c:ptCount val="11"/>
                <c:pt idx="0">
                  <c:v>88.682169999999999</c:v>
                </c:pt>
                <c:pt idx="1">
                  <c:v>86.26728</c:v>
                </c:pt>
                <c:pt idx="2">
                  <c:v>70.119680000000002</c:v>
                </c:pt>
                <c:pt idx="3">
                  <c:v>88.537040000000005</c:v>
                </c:pt>
                <c:pt idx="4">
                  <c:v>51.38111</c:v>
                </c:pt>
                <c:pt idx="5">
                  <c:v>91.853639999999999</c:v>
                </c:pt>
                <c:pt idx="6">
                  <c:v>87.257040000000003</c:v>
                </c:pt>
                <c:pt idx="7">
                  <c:v>46.463290000000001</c:v>
                </c:pt>
                <c:pt idx="8">
                  <c:v>50.510359999999999</c:v>
                </c:pt>
                <c:pt idx="9">
                  <c:v>47.338889999999999</c:v>
                </c:pt>
                <c:pt idx="10">
                  <c:v>17.370529999999999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Vasemmistoliitto, n=163</c:v>
                </c:pt>
              </c:strCache>
              <c:extLst xmlns:c15="http://schemas.microsoft.com/office/drawing/2012/chart"/>
            </c:strRef>
          </c:tx>
          <c:spPr>
            <a:ln>
              <a:solidFill>
                <a:srgbClr val="C10F70"/>
              </a:solidFill>
            </a:ln>
          </c:spPr>
          <c:marker>
            <c:symbol val="circle"/>
            <c:size val="5"/>
            <c:spPr>
              <a:solidFill>
                <a:srgbClr val="C10F70"/>
              </a:solidFill>
              <a:ln>
                <a:noFill/>
              </a:ln>
            </c:spPr>
          </c:marker>
          <c:xVal>
            <c:numRef>
              <c:f>Sheet1!$F$5:$F$15</c:f>
              <c:numCache>
                <c:formatCode>General</c:formatCode>
                <c:ptCount val="11"/>
                <c:pt idx="0">
                  <c:v>89.394850000000005</c:v>
                </c:pt>
                <c:pt idx="1">
                  <c:v>72.551500000000004</c:v>
                </c:pt>
                <c:pt idx="2">
                  <c:v>79.887559999999993</c:v>
                </c:pt>
                <c:pt idx="3">
                  <c:v>46.076390000000004</c:v>
                </c:pt>
                <c:pt idx="4">
                  <c:v>92.888409999999993</c:v>
                </c:pt>
                <c:pt idx="5">
                  <c:v>60.075099999999999</c:v>
                </c:pt>
                <c:pt idx="6">
                  <c:v>42.807290000000002</c:v>
                </c:pt>
                <c:pt idx="7">
                  <c:v>92.726179999999999</c:v>
                </c:pt>
                <c:pt idx="8">
                  <c:v>6.5004299999999997</c:v>
                </c:pt>
                <c:pt idx="9">
                  <c:v>5.3025700000000002</c:v>
                </c:pt>
                <c:pt idx="10">
                  <c:v>3.5558000000000001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5-601B-4083-A3FB-C6D13DF09013}"/>
            </c:ext>
          </c:extLst>
        </c:ser>
        <c:ser>
          <c:idx val="6"/>
          <c:order val="6"/>
          <c:tx>
            <c:strRef>
              <c:f>Sheet1!$G$4</c:f>
              <c:strCache>
                <c:ptCount val="1"/>
                <c:pt idx="0">
                  <c:v>RKP, n=31</c:v>
                </c:pt>
              </c:strCache>
              <c:extLst xmlns:c15="http://schemas.microsoft.com/office/drawing/2012/chart"/>
            </c:strRef>
          </c:tx>
          <c:spPr>
            <a:ln>
              <a:solidFill>
                <a:srgbClr val="FFC000"/>
              </a:solidFill>
            </a:ln>
          </c:spPr>
          <c:marker>
            <c:symbol val="circle"/>
            <c:size val="5"/>
            <c:spPr>
              <a:solidFill>
                <a:srgbClr val="FFC000"/>
              </a:solidFill>
              <a:ln>
                <a:noFill/>
              </a:ln>
            </c:spPr>
          </c:marker>
          <c:xVal>
            <c:numRef>
              <c:f>Sheet1!$G$5:$G$15</c:f>
              <c:numCache>
                <c:formatCode>General</c:formatCode>
                <c:ptCount val="11"/>
                <c:pt idx="0">
                  <c:v>89.449680000000001</c:v>
                </c:pt>
                <c:pt idx="1">
                  <c:v>77.543610000000001</c:v>
                </c:pt>
                <c:pt idx="2">
                  <c:v>66.993279999999999</c:v>
                </c:pt>
                <c:pt idx="3">
                  <c:v>73.2483</c:v>
                </c:pt>
                <c:pt idx="4">
                  <c:v>65.033580000000001</c:v>
                </c:pt>
                <c:pt idx="5">
                  <c:v>67.973140000000001</c:v>
                </c:pt>
                <c:pt idx="6">
                  <c:v>74.228149999999999</c:v>
                </c:pt>
                <c:pt idx="7">
                  <c:v>74.604050000000001</c:v>
                </c:pt>
                <c:pt idx="8">
                  <c:v>25.395949999999999</c:v>
                </c:pt>
                <c:pt idx="9">
                  <c:v>46.872489999999999</c:v>
                </c:pt>
                <c:pt idx="10">
                  <c:v>12.88593</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6-601B-4083-A3FB-C6D13DF09013}"/>
            </c:ext>
          </c:extLst>
        </c:ser>
        <c:ser>
          <c:idx val="7"/>
          <c:order val="7"/>
          <c:tx>
            <c:strRef>
              <c:f>Sheet1!$H$4</c:f>
              <c:strCache>
                <c:ptCount val="1"/>
                <c:pt idx="0">
                  <c:v>Perussuomalaiset, n=193</c:v>
                </c:pt>
              </c:strCache>
              <c:extLst xmlns:c15="http://schemas.microsoft.com/office/drawing/2012/chart"/>
            </c:strRef>
          </c:tx>
          <c:spPr>
            <a:ln>
              <a:solidFill>
                <a:srgbClr val="3BB0E1"/>
              </a:solidFill>
              <a:prstDash val="solid"/>
            </a:ln>
          </c:spPr>
          <c:marker>
            <c:symbol val="circle"/>
            <c:size val="5"/>
            <c:spPr>
              <a:solidFill>
                <a:srgbClr val="3BB0E1"/>
              </a:solidFill>
              <a:ln>
                <a:noFill/>
              </a:ln>
            </c:spPr>
          </c:marker>
          <c:xVal>
            <c:numRef>
              <c:f>Sheet1!$H$5:$H$15</c:f>
              <c:numCache>
                <c:formatCode>General</c:formatCode>
                <c:ptCount val="11"/>
                <c:pt idx="0">
                  <c:v>85.64434</c:v>
                </c:pt>
                <c:pt idx="1">
                  <c:v>81.793090000000007</c:v>
                </c:pt>
                <c:pt idx="2">
                  <c:v>64.512</c:v>
                </c:pt>
                <c:pt idx="3">
                  <c:v>94.217010000000002</c:v>
                </c:pt>
                <c:pt idx="4">
                  <c:v>40.413040000000002</c:v>
                </c:pt>
                <c:pt idx="5">
                  <c:v>80.079459999999997</c:v>
                </c:pt>
                <c:pt idx="6">
                  <c:v>91.536379999999994</c:v>
                </c:pt>
                <c:pt idx="7">
                  <c:v>29.024000000000001</c:v>
                </c:pt>
                <c:pt idx="8">
                  <c:v>60.008690000000001</c:v>
                </c:pt>
                <c:pt idx="9">
                  <c:v>58.593260000000001</c:v>
                </c:pt>
                <c:pt idx="10">
                  <c:v>31.188320000000001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7-601B-4083-A3FB-C6D13DF09013}"/>
            </c:ext>
          </c:extLst>
        </c:ser>
        <c:ser>
          <c:idx val="8"/>
          <c:order val="8"/>
          <c:tx>
            <c:strRef>
              <c:f>Sheet1!$I$4</c:f>
              <c:strCache>
                <c:ptCount val="1"/>
                <c:pt idx="0">
                  <c:v>Kristillisdemokraatit, n=43</c:v>
                </c:pt>
              </c:strCache>
              <c:extLst xmlns:c15="http://schemas.microsoft.com/office/drawing/2012/chart"/>
            </c:strRef>
          </c:tx>
          <c:spPr>
            <a:ln>
              <a:solidFill>
                <a:srgbClr val="F39FC7"/>
              </a:solidFill>
            </a:ln>
          </c:spPr>
          <c:marker>
            <c:symbol val="circle"/>
            <c:size val="5"/>
            <c:spPr>
              <a:solidFill>
                <a:srgbClr val="F39FC7"/>
              </a:solidFill>
              <a:ln>
                <a:noFill/>
              </a:ln>
            </c:spPr>
          </c:marker>
          <c:xVal>
            <c:numRef>
              <c:f>Sheet1!$I$5:$I$15</c:f>
              <c:numCache>
                <c:formatCode>General</c:formatCode>
                <c:ptCount val="11"/>
                <c:pt idx="0">
                  <c:v>89.032179999999997</c:v>
                </c:pt>
                <c:pt idx="1">
                  <c:v>79.928489999999996</c:v>
                </c:pt>
                <c:pt idx="2">
                  <c:v>78.064359999999994</c:v>
                </c:pt>
                <c:pt idx="3">
                  <c:v>94.982119999999995</c:v>
                </c:pt>
                <c:pt idx="4">
                  <c:v>47.025030000000001</c:v>
                </c:pt>
                <c:pt idx="5">
                  <c:v>85.878429999999994</c:v>
                </c:pt>
                <c:pt idx="6">
                  <c:v>89.964240000000004</c:v>
                </c:pt>
                <c:pt idx="7">
                  <c:v>53.332540000000002</c:v>
                </c:pt>
                <c:pt idx="8">
                  <c:v>61.146599999999999</c:v>
                </c:pt>
                <c:pt idx="9">
                  <c:v>42.939210000000003</c:v>
                </c:pt>
                <c:pt idx="10">
                  <c:v>23.225269999999998</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8-601B-4083-A3FB-C6D13DF09013}"/>
            </c:ext>
          </c:extLst>
        </c:ser>
        <c:ser>
          <c:idx val="9"/>
          <c:order val="9"/>
          <c:tx>
            <c:strRef>
              <c:f>Sheet1!$J$4</c:f>
              <c:strCache>
                <c:ptCount val="1"/>
                <c:pt idx="0">
                  <c:v>Vihreä Liitto, n=169</c:v>
                </c:pt>
              </c:strCache>
              <c:extLst xmlns:c15="http://schemas.microsoft.com/office/drawing/2012/chart"/>
            </c:strRef>
          </c:tx>
          <c:spPr>
            <a:ln>
              <a:solidFill>
                <a:srgbClr val="70AC47"/>
              </a:solidFill>
            </a:ln>
          </c:spPr>
          <c:marker>
            <c:symbol val="circle"/>
            <c:size val="5"/>
            <c:spPr>
              <a:solidFill>
                <a:srgbClr val="70AC47"/>
              </a:solidFill>
              <a:ln>
                <a:noFill/>
              </a:ln>
            </c:spPr>
          </c:marker>
          <c:xVal>
            <c:numRef>
              <c:f>Sheet1!$J$5:$J$15</c:f>
              <c:numCache>
                <c:formatCode>General</c:formatCode>
                <c:ptCount val="11"/>
                <c:pt idx="0">
                  <c:v>91.486500000000007</c:v>
                </c:pt>
                <c:pt idx="1">
                  <c:v>75.710400000000007</c:v>
                </c:pt>
                <c:pt idx="2">
                  <c:v>83.692959999999999</c:v>
                </c:pt>
                <c:pt idx="3">
                  <c:v>48.970680000000002</c:v>
                </c:pt>
                <c:pt idx="4">
                  <c:v>93.81062</c:v>
                </c:pt>
                <c:pt idx="5">
                  <c:v>51.294789999999999</c:v>
                </c:pt>
                <c:pt idx="6">
                  <c:v>41.998330000000003</c:v>
                </c:pt>
                <c:pt idx="7">
                  <c:v>94.694810000000004</c:v>
                </c:pt>
                <c:pt idx="8">
                  <c:v>10.83761</c:v>
                </c:pt>
                <c:pt idx="9">
                  <c:v>6.4166299999999996</c:v>
                </c:pt>
                <c:pt idx="10">
                  <c:v>3.20831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9-601B-4083-A3FB-C6D13DF09013}"/>
            </c:ext>
          </c:extLst>
        </c:ser>
        <c:ser>
          <c:idx val="10"/>
          <c:order val="10"/>
          <c:tx>
            <c:strRef>
              <c:f>Sheet1!$K$4</c:f>
              <c:strCache>
                <c:ptCount val="1"/>
                <c:pt idx="0">
                  <c:v>Liike NYT, n=27</c:v>
                </c:pt>
              </c:strCache>
              <c:extLst xmlns:c15="http://schemas.microsoft.com/office/drawing/2012/chart"/>
            </c:strRef>
          </c:tx>
          <c:spPr>
            <a:ln>
              <a:solidFill>
                <a:srgbClr val="FFD966"/>
              </a:solidFill>
            </a:ln>
          </c:spPr>
          <c:marker>
            <c:symbol val="circle"/>
            <c:size val="5"/>
            <c:spPr>
              <a:solidFill>
                <a:srgbClr val="FFD966"/>
              </a:solidFill>
              <a:ln>
                <a:noFill/>
              </a:ln>
            </c:spPr>
          </c:marker>
          <c:xVal>
            <c:numRef>
              <c:f>Sheet1!$K$5:$K$15</c:f>
              <c:numCache>
                <c:formatCode>General</c:formatCode>
                <c:ptCount val="11"/>
                <c:pt idx="0">
                  <c:v>85.594220000000007</c:v>
                </c:pt>
                <c:pt idx="1">
                  <c:v>83.403369999999995</c:v>
                </c:pt>
                <c:pt idx="2">
                  <c:v>49.789879999999997</c:v>
                </c:pt>
                <c:pt idx="3">
                  <c:v>80.792289999999994</c:v>
                </c:pt>
                <c:pt idx="4">
                  <c:v>59.813969999999998</c:v>
                </c:pt>
                <c:pt idx="5">
                  <c:v>78.60145</c:v>
                </c:pt>
                <c:pt idx="6">
                  <c:v>90.396150000000006</c:v>
                </c:pt>
                <c:pt idx="7">
                  <c:v>44.31277</c:v>
                </c:pt>
                <c:pt idx="8">
                  <c:v>49.789879999999997</c:v>
                </c:pt>
                <c:pt idx="9">
                  <c:v>35.384099999999997</c:v>
                </c:pt>
                <c:pt idx="10">
                  <c:v>9.1836199999999995</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A-601B-4083-A3FB-C6D13DF09013}"/>
            </c:ext>
          </c:extLst>
        </c:ser>
        <c:dLbls>
          <c:showLegendKey val="0"/>
          <c:showVal val="0"/>
          <c:showCatName val="0"/>
          <c:showSerName val="0"/>
          <c:showPercent val="0"/>
          <c:showBubbleSize val="0"/>
        </c:dLbls>
        <c:axId val="-1747508800"/>
        <c:axId val="-1640939168"/>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83182169553992769"/>
              <c:y val="0.92444787782938465"/>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majorUnit val="10"/>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1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82668321351135454"/>
          <c:y val="1.0612426980551745E-2"/>
          <c:w val="0.17157156985811556"/>
          <c:h val="0.89443638818958682"/>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1505774848948"/>
          <c:y val="7.1666074897136535E-3"/>
          <c:w val="0.36647561752232288"/>
          <c:h val="0.90349589590425849"/>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Sheet1!$A$5:$A$15</c:f>
              <c:strCache>
                <c:ptCount val="11"/>
                <c:pt idx="0">
                  <c:v>Metsätuhoja tulee torjua ja ennaltaehkäistä </c:v>
                </c:pt>
                <c:pt idx="1">
                  <c:v>Metsiä tulee hoitaa eri käyttömuotoja yhdistäen</c:v>
                </c:pt>
                <c:pt idx="2">
                  <c:v>Metsien vuotuista kasvua tulee lisätä</c:v>
                </c:pt>
                <c:pt idx="3">
                  <c:v>Metsänomistajan päätäntävalta omien metsiensä käytöstä tulee säilyttää</c:v>
                </c:pt>
                <c:pt idx="4">
                  <c:v>Metsiä tulee hoitaa ensisijaisesti luontopainotteisesti</c:v>
                </c:pt>
                <c:pt idx="5">
                  <c:v>Koko Suomi tulee pitää asuttuna (työllisyys, huoltovarmuus, turvallisuuspolitiikka) </c:v>
                </c:pt>
                <c:pt idx="6">
                  <c:v>Yksityisten metsänomistajien omaisuudensuoja tulee turvata</c:v>
                </c:pt>
                <c:pt idx="7">
                  <c:v>Metsien suojelua tulee lisätä</c:v>
                </c:pt>
                <c:pt idx="8">
                  <c:v>Metsänomistajan mahdollisuus hyödyntää avohakkuita tulee pitää nykyisellä tasollaan</c:v>
                </c:pt>
                <c:pt idx="9">
                  <c:v>Metsiä tulee hoitaa ensisijaisesti talouspainotteisesti</c:v>
                </c:pt>
                <c:pt idx="10">
                  <c:v>Metsien hakkuita tulee lisätä</c:v>
                </c:pt>
              </c:strCache>
            </c:strRef>
          </c:cat>
          <c:val>
            <c:numRef>
              <c:f>Sheet1!$M$5:$M$15</c:f>
              <c:numCache>
                <c:formatCode>General</c:formatCode>
                <c:ptCount val="11"/>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n=1569</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Sheet1!$B$5:$B$15</c:f>
              <c:numCache>
                <c:formatCode>General</c:formatCode>
                <c:ptCount val="11"/>
                <c:pt idx="0">
                  <c:v>90.060410000000005</c:v>
                </c:pt>
                <c:pt idx="1">
                  <c:v>78.95505</c:v>
                </c:pt>
                <c:pt idx="2">
                  <c:v>73.44211</c:v>
                </c:pt>
                <c:pt idx="3">
                  <c:v>72.039860000000004</c:v>
                </c:pt>
                <c:pt idx="4">
                  <c:v>69.234949999999998</c:v>
                </c:pt>
                <c:pt idx="5">
                  <c:v>69.215720000000005</c:v>
                </c:pt>
                <c:pt idx="6">
                  <c:v>69.165030000000002</c:v>
                </c:pt>
                <c:pt idx="7">
                  <c:v>64.389679999999998</c:v>
                </c:pt>
                <c:pt idx="8">
                  <c:v>29.626940000000001</c:v>
                </c:pt>
                <c:pt idx="9">
                  <c:v>28.859269999999999</c:v>
                </c:pt>
                <c:pt idx="10">
                  <c:v>11.39795</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HAKATAANKO ENEMMÄN KUIN KASVAA</c:v>
                </c:pt>
              </c:strCache>
            </c:strRef>
          </c:tx>
          <c:spPr>
            <a:ln w="19050">
              <a:noFill/>
            </a:ln>
          </c:spPr>
          <c:marker>
            <c:symbol val="circle"/>
            <c:size val="5"/>
            <c:spPr>
              <a:noFill/>
              <a:ln>
                <a:noFill/>
              </a:ln>
            </c:spPr>
          </c:marker>
          <c:xVal>
            <c:numRef>
              <c:f>Sheet1!$C$5:$C$15</c:f>
              <c:numCache>
                <c:formatCode>General</c:formatCode>
                <c:ptCount val="11"/>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Ei hakata vaan Suomen metsävarat ovat kasvussa, n=694</c:v>
                </c:pt>
              </c:strCache>
            </c:strRef>
          </c:tx>
          <c:spPr>
            <a:ln w="19050">
              <a:solidFill>
                <a:srgbClr val="70AC47"/>
              </a:solidFill>
            </a:ln>
          </c:spPr>
          <c:marker>
            <c:symbol val="circle"/>
            <c:size val="5"/>
            <c:spPr>
              <a:solidFill>
                <a:srgbClr val="70AC47"/>
              </a:solidFill>
              <a:ln>
                <a:noFill/>
              </a:ln>
            </c:spPr>
          </c:marker>
          <c:xVal>
            <c:numRef>
              <c:f>Sheet1!$D$5:$D$15</c:f>
              <c:numCache>
                <c:formatCode>0</c:formatCode>
                <c:ptCount val="11"/>
                <c:pt idx="0">
                  <c:v>88.022080000000003</c:v>
                </c:pt>
                <c:pt idx="1">
                  <c:v>83.315899999999999</c:v>
                </c:pt>
                <c:pt idx="2">
                  <c:v>66.008499999999998</c:v>
                </c:pt>
                <c:pt idx="3">
                  <c:v>89.972899999999996</c:v>
                </c:pt>
                <c:pt idx="4">
                  <c:v>46.854210000000002</c:v>
                </c:pt>
                <c:pt idx="5">
                  <c:v>76.711870000000005</c:v>
                </c:pt>
                <c:pt idx="6">
                  <c:v>88.512829999999994</c:v>
                </c:pt>
                <c:pt idx="7">
                  <c:v>38.656880000000001</c:v>
                </c:pt>
                <c:pt idx="8">
                  <c:v>55.631770000000003</c:v>
                </c:pt>
                <c:pt idx="9">
                  <c:v>55.575189999999999</c:v>
                </c:pt>
                <c:pt idx="10">
                  <c:v>24.499559999999999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Kyllä hakataan ja Suomen metsävarat supistuvat, n=616</c:v>
                </c:pt>
              </c:strCache>
              <c:extLst xmlns:c15="http://schemas.microsoft.com/office/drawing/2012/chart"/>
            </c:strRef>
          </c:tx>
          <c:spPr>
            <a:ln>
              <a:solidFill>
                <a:srgbClr val="EB599E"/>
              </a:solidFill>
            </a:ln>
          </c:spPr>
          <c:marker>
            <c:symbol val="circle"/>
            <c:size val="5"/>
            <c:spPr>
              <a:solidFill>
                <a:srgbClr val="EB599E"/>
              </a:solidFill>
              <a:ln>
                <a:noFill/>
              </a:ln>
            </c:spPr>
          </c:marker>
          <c:xVal>
            <c:numRef>
              <c:f>Sheet1!$E$5:$E$15</c:f>
              <c:numCache>
                <c:formatCode>0</c:formatCode>
                <c:ptCount val="11"/>
                <c:pt idx="0">
                  <c:v>91.997699999999995</c:v>
                </c:pt>
                <c:pt idx="1">
                  <c:v>74.45035</c:v>
                </c:pt>
                <c:pt idx="2">
                  <c:v>82.674229999999994</c:v>
                </c:pt>
                <c:pt idx="3">
                  <c:v>56.994630000000001</c:v>
                </c:pt>
                <c:pt idx="4">
                  <c:v>90.218360000000004</c:v>
                </c:pt>
                <c:pt idx="5">
                  <c:v>65.814120000000003</c:v>
                </c:pt>
                <c:pt idx="6">
                  <c:v>52.072110000000002</c:v>
                </c:pt>
                <c:pt idx="7">
                  <c:v>89.323359999999994</c:v>
                </c:pt>
                <c:pt idx="8">
                  <c:v>10.923299999999999</c:v>
                </c:pt>
                <c:pt idx="9">
                  <c:v>10.01764</c:v>
                </c:pt>
                <c:pt idx="10">
                  <c:v>2.5475599999999998</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En osaa sanoa, n=259</c:v>
                </c:pt>
              </c:strCache>
              <c:extLst xmlns:c15="http://schemas.microsoft.com/office/drawing/2012/chart"/>
            </c:strRef>
          </c:tx>
          <c:spPr>
            <a:ln>
              <a:solidFill>
                <a:srgbClr val="FFD000"/>
              </a:solidFill>
            </a:ln>
          </c:spPr>
          <c:marker>
            <c:symbol val="circle"/>
            <c:size val="5"/>
            <c:spPr>
              <a:solidFill>
                <a:srgbClr val="FFD000"/>
              </a:solidFill>
              <a:ln>
                <a:noFill/>
              </a:ln>
            </c:spPr>
          </c:marker>
          <c:xVal>
            <c:numRef>
              <c:f>Sheet1!$F$5:$F$15</c:f>
              <c:numCache>
                <c:formatCode>0</c:formatCode>
                <c:ptCount val="11"/>
                <c:pt idx="0">
                  <c:v>89.694940000000003</c:v>
                </c:pt>
                <c:pt idx="1">
                  <c:v>80.604979999999998</c:v>
                </c:pt>
                <c:pt idx="2">
                  <c:v>66.88458</c:v>
                </c:pt>
                <c:pt idx="3">
                  <c:v>70.436089999999993</c:v>
                </c:pt>
                <c:pt idx="4">
                  <c:v>65.916110000000003</c:v>
                </c:pt>
                <c:pt idx="5">
                  <c:v>61.583730000000003</c:v>
                </c:pt>
                <c:pt idx="6">
                  <c:v>69.510000000000005</c:v>
                </c:pt>
                <c:pt idx="7">
                  <c:v>58.626910000000002</c:v>
                </c:pt>
                <c:pt idx="8">
                  <c:v>19.794499999999999</c:v>
                </c:pt>
                <c:pt idx="9">
                  <c:v>17.857569999999999</c:v>
                </c:pt>
                <c:pt idx="10">
                  <c:v>5.0632599999999996</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5-601B-4083-A3FB-C6D13DF0901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6"/>
                <c:order val="6"/>
                <c:tx>
                  <c:strRef>
                    <c:extLst>
                      <c:ext uri="{02D57815-91ED-43cb-92C2-25804820EDAC}">
                        <c15:formulaRef>
                          <c15:sqref>Sheet1!$G$4</c15:sqref>
                        </c15:formulaRef>
                      </c:ext>
                    </c:extLst>
                    <c:strCache>
                      <c:ptCount val="1"/>
                      <c:pt idx="0">
                        <c:v>Metsäteollisuus, n=108</c:v>
                      </c:pt>
                    </c:strCache>
                  </c:strRef>
                </c:tx>
                <c:spPr>
                  <a:ln>
                    <a:solidFill>
                      <a:srgbClr val="70AC47"/>
                    </a:solidFill>
                  </a:ln>
                </c:spPr>
                <c:marker>
                  <c:symbol val="circle"/>
                  <c:size val="5"/>
                  <c:spPr>
                    <a:solidFill>
                      <a:srgbClr val="70AC47"/>
                    </a:solidFill>
                    <a:ln>
                      <a:noFill/>
                    </a:ln>
                  </c:spPr>
                </c:marker>
                <c:xVal>
                  <c:numRef>
                    <c:extLst>
                      <c:ext uri="{02D57815-91ED-43cb-92C2-25804820EDAC}">
                        <c15:formulaRef>
                          <c15:sqref>Sheet1!$G$5:$G$15</c15:sqref>
                        </c15:formulaRef>
                      </c:ext>
                    </c:extLst>
                    <c:numCache>
                      <c:formatCode>General</c:formatCode>
                      <c:ptCount val="11"/>
                    </c:numCache>
                  </c:numRef>
                </c:xVal>
                <c:yVal>
                  <c:numRef>
                    <c:extLst>
                      <c:ex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6-601B-4083-A3FB-C6D13DF09013}"/>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Sheet1!$H$4</c15:sqref>
                        </c15:formulaRef>
                      </c:ext>
                    </c:extLst>
                    <c:strCache>
                      <c:ptCount val="1"/>
                      <c:pt idx="0">
                        <c:v>En osaa sanoa, n=161</c:v>
                      </c:pt>
                    </c:strCache>
                  </c:strRef>
                </c:tx>
                <c:spPr>
                  <a:ln>
                    <a:solidFill>
                      <a:srgbClr val="F39FC7"/>
                    </a:solidFill>
                    <a:prstDash val="solid"/>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Sheet1!$H$5:$H$15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7-601B-4083-A3FB-C6D13DF09013}"/>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Sheet1!$I$4</c15:sqref>
                        </c15:formulaRef>
                      </c:ext>
                    </c:extLst>
                    <c:strCache>
                      <c:ptCount val="1"/>
                      <c:pt idx="0">
                        <c:v>Kristillisdemokraatit, n=43</c:v>
                      </c:pt>
                    </c:strCache>
                  </c:strRef>
                </c:tx>
                <c:spPr>
                  <a:ln>
                    <a:solidFill>
                      <a:srgbClr val="F39FC7"/>
                    </a:solidFill>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Sheet1!$I$5:$I$15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8-601B-4083-A3FB-C6D13DF0901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pt idx="0">
                        <c:v>Vihreä Liitto, n=169</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Sheet1!$J$5:$J$15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9-601B-4083-A3FB-C6D13DF0901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pt idx="0">
                        <c:v>Liike NYT, n=27</c:v>
                      </c:pt>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A-601B-4083-A3FB-C6D13DF09013}"/>
                  </c:ext>
                </c:extLst>
              </c15:ser>
            </c15:filteredScatterSeries>
          </c:ext>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83182169553992769"/>
              <c:y val="0.92444787782938465"/>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majorUnit val="10"/>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1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78978029758272039"/>
          <c:y val="1.0612426980551745E-2"/>
          <c:w val="0.20847453056112014"/>
          <c:h val="0.89443638818958682"/>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32720803903145"/>
          <c:y val="0.1264984641769068"/>
          <c:w val="0.45545052628566796"/>
          <c:h val="0.80794874643558123"/>
        </c:manualLayout>
      </c:layout>
      <c:barChart>
        <c:barDir val="bar"/>
        <c:grouping val="stacked"/>
        <c:varyColors val="0"/>
        <c:ser>
          <c:idx val="0"/>
          <c:order val="0"/>
          <c:tx>
            <c:strRef>
              <c:f>Taul1!$B$1</c:f>
              <c:strCache>
                <c:ptCount val="1"/>
                <c:pt idx="0">
                  <c:v>5 Lisätä paljon</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Taul1!$A$2:$A$18</c:f>
              <c:strCache>
                <c:ptCount val="17"/>
                <c:pt idx="0">
                  <c:v>Vesiensuojelun huomiointi</c:v>
                </c:pt>
                <c:pt idx="1">
                  <c:v>Metsien monipuulajisuus (sekametsät)</c:v>
                </c:pt>
                <c:pt idx="2">
                  <c:v>Luontokohteiden huomiointi</c:v>
                </c:pt>
                <c:pt idx="3">
                  <c:v>Jatkuvan kasvatuksen määrä</c:v>
                </c:pt>
                <c:pt idx="4">
                  <c:v>Korvaukset metsänomistajalle luonto- ja ilmastonäkökulmien huomioimisesta</c:v>
                </c:pt>
                <c:pt idx="5">
                  <c:v>Säästöpuiden (hakkuussa säästettyjä vanhempia puuyksilöitä) määrä</c:v>
                </c:pt>
                <c:pt idx="6">
                  <c:v>Lähi- ja kaukomaiseman huomiointi</c:v>
                </c:pt>
                <c:pt idx="7">
                  <c:v>Hakkuualueiden metsityksen nopeus</c:v>
                </c:pt>
                <c:pt idx="8">
                  <c:v>Hakatun puun jalostusarvo</c:v>
                </c:pt>
                <c:pt idx="9">
                  <c:v>Polkujen aukipitäminen hakkuiden yhteydessä</c:v>
                </c:pt>
                <c:pt idx="10">
                  <c:v>Metsänomistajan päätäntävalta metsissään</c:v>
                </c:pt>
                <c:pt idx="11">
                  <c:v>Harvennushakkuiden määrä</c:v>
                </c:pt>
                <c:pt idx="12">
                  <c:v>Taimikoiden (alle 7-metriset puustot) harvennusten määrä</c:v>
                </c:pt>
                <c:pt idx="13">
                  <c:v>Uudistusalueiden maanpinnan muokkaus</c:v>
                </c:pt>
                <c:pt idx="14">
                  <c:v>Metsäautoteiden määrä</c:v>
                </c:pt>
                <c:pt idx="15">
                  <c:v>Yksittäisten avohakkuiden koko</c:v>
                </c:pt>
                <c:pt idx="16">
                  <c:v>Avohakkuiden määrä</c:v>
                </c:pt>
              </c:strCache>
            </c:strRef>
          </c:cat>
          <c:val>
            <c:numRef>
              <c:f>Taul1!$B$2:$B$18</c:f>
              <c:numCache>
                <c:formatCode>0.00000</c:formatCode>
                <c:ptCount val="17"/>
                <c:pt idx="0">
                  <c:v>43.698700000000002</c:v>
                </c:pt>
                <c:pt idx="1">
                  <c:v>37.486269999999998</c:v>
                </c:pt>
                <c:pt idx="2">
                  <c:v>34.39282</c:v>
                </c:pt>
                <c:pt idx="3">
                  <c:v>26.574619999999999</c:v>
                </c:pt>
                <c:pt idx="4">
                  <c:v>28.246939999999999</c:v>
                </c:pt>
                <c:pt idx="5">
                  <c:v>30.495229999999999</c:v>
                </c:pt>
                <c:pt idx="6">
                  <c:v>25.17022</c:v>
                </c:pt>
                <c:pt idx="7">
                  <c:v>23.812110000000001</c:v>
                </c:pt>
                <c:pt idx="8">
                  <c:v>24.264690000000002</c:v>
                </c:pt>
                <c:pt idx="9">
                  <c:v>14.683210000000001</c:v>
                </c:pt>
                <c:pt idx="10">
                  <c:v>14.279070000000001</c:v>
                </c:pt>
                <c:pt idx="11">
                  <c:v>5.14527</c:v>
                </c:pt>
                <c:pt idx="12">
                  <c:v>5.7359600000000004</c:v>
                </c:pt>
                <c:pt idx="13">
                  <c:v>3.8115600000000001</c:v>
                </c:pt>
                <c:pt idx="14">
                  <c:v>1.7304299999999999</c:v>
                </c:pt>
                <c:pt idx="15">
                  <c:v>1.90578</c:v>
                </c:pt>
                <c:pt idx="16">
                  <c:v>1.25207</c:v>
                </c:pt>
              </c:numCache>
            </c:numRef>
          </c:val>
          <c:extLst>
            <c:ext xmlns:c16="http://schemas.microsoft.com/office/drawing/2014/chart" uri="{C3380CC4-5D6E-409C-BE32-E72D297353CC}">
              <c16:uniqueId val="{00000000-F0A5-4582-A849-4F784BAFF852}"/>
            </c:ext>
          </c:extLst>
        </c:ser>
        <c:ser>
          <c:idx val="1"/>
          <c:order val="1"/>
          <c:tx>
            <c:strRef>
              <c:f>Taul1!$C$1</c:f>
              <c:strCache>
                <c:ptCount val="1"/>
                <c:pt idx="0">
                  <c:v>4 Lisätä hieman</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Taul1!$A$2:$A$18</c:f>
              <c:strCache>
                <c:ptCount val="17"/>
                <c:pt idx="0">
                  <c:v>Vesiensuojelun huomiointi</c:v>
                </c:pt>
                <c:pt idx="1">
                  <c:v>Metsien monipuulajisuus (sekametsät)</c:v>
                </c:pt>
                <c:pt idx="2">
                  <c:v>Luontokohteiden huomiointi</c:v>
                </c:pt>
                <c:pt idx="3">
                  <c:v>Jatkuvan kasvatuksen määrä</c:v>
                </c:pt>
                <c:pt idx="4">
                  <c:v>Korvaukset metsänomistajalle luonto- ja ilmastonäkökulmien huomioimisesta</c:v>
                </c:pt>
                <c:pt idx="5">
                  <c:v>Säästöpuiden (hakkuussa säästettyjä vanhempia puuyksilöitä) määrä</c:v>
                </c:pt>
                <c:pt idx="6">
                  <c:v>Lähi- ja kaukomaiseman huomiointi</c:v>
                </c:pt>
                <c:pt idx="7">
                  <c:v>Hakkuualueiden metsityksen nopeus</c:v>
                </c:pt>
                <c:pt idx="8">
                  <c:v>Hakatun puun jalostusarvo</c:v>
                </c:pt>
                <c:pt idx="9">
                  <c:v>Polkujen aukipitäminen hakkuiden yhteydessä</c:v>
                </c:pt>
                <c:pt idx="10">
                  <c:v>Metsänomistajan päätäntävalta metsissään</c:v>
                </c:pt>
                <c:pt idx="11">
                  <c:v>Harvennushakkuiden määrä</c:v>
                </c:pt>
                <c:pt idx="12">
                  <c:v>Taimikoiden (alle 7-metriset puustot) harvennusten määrä</c:v>
                </c:pt>
                <c:pt idx="13">
                  <c:v>Uudistusalueiden maanpinnan muokkaus</c:v>
                </c:pt>
                <c:pt idx="14">
                  <c:v>Metsäautoteiden määrä</c:v>
                </c:pt>
                <c:pt idx="15">
                  <c:v>Yksittäisten avohakkuiden koko</c:v>
                </c:pt>
                <c:pt idx="16">
                  <c:v>Avohakkuiden määrä</c:v>
                </c:pt>
              </c:strCache>
            </c:strRef>
          </c:cat>
          <c:val>
            <c:numRef>
              <c:f>Taul1!$C$2:$C$18</c:f>
              <c:numCache>
                <c:formatCode>0.00000</c:formatCode>
                <c:ptCount val="17"/>
                <c:pt idx="0">
                  <c:v>31.965920000000001</c:v>
                </c:pt>
                <c:pt idx="1">
                  <c:v>34.296349999999997</c:v>
                </c:pt>
                <c:pt idx="2">
                  <c:v>31.961259999999999</c:v>
                </c:pt>
                <c:pt idx="3">
                  <c:v>39.429029999999997</c:v>
                </c:pt>
                <c:pt idx="4">
                  <c:v>37.683250000000001</c:v>
                </c:pt>
                <c:pt idx="5">
                  <c:v>28.863409999999998</c:v>
                </c:pt>
                <c:pt idx="6">
                  <c:v>33.193330000000003</c:v>
                </c:pt>
                <c:pt idx="7">
                  <c:v>32.155230000000003</c:v>
                </c:pt>
                <c:pt idx="8">
                  <c:v>28.03763</c:v>
                </c:pt>
                <c:pt idx="9">
                  <c:v>21.797280000000001</c:v>
                </c:pt>
                <c:pt idx="10">
                  <c:v>16.129249999999999</c:v>
                </c:pt>
                <c:pt idx="11">
                  <c:v>20.660810000000001</c:v>
                </c:pt>
                <c:pt idx="12">
                  <c:v>16.713909999999998</c:v>
                </c:pt>
                <c:pt idx="13">
                  <c:v>11.750019999999999</c:v>
                </c:pt>
                <c:pt idx="14">
                  <c:v>9.1168200000000006</c:v>
                </c:pt>
                <c:pt idx="15">
                  <c:v>1.5597399999999999</c:v>
                </c:pt>
                <c:pt idx="16">
                  <c:v>1.7750900000000001</c:v>
                </c:pt>
              </c:numCache>
            </c:numRef>
          </c:val>
          <c:extLst>
            <c:ext xmlns:c16="http://schemas.microsoft.com/office/drawing/2014/chart" uri="{C3380CC4-5D6E-409C-BE32-E72D297353CC}">
              <c16:uniqueId val="{00000001-F0A5-4582-A849-4F784BAFF852}"/>
            </c:ext>
          </c:extLst>
        </c:ser>
        <c:ser>
          <c:idx val="2"/>
          <c:order val="2"/>
          <c:tx>
            <c:strRef>
              <c:f>Taul1!$D$1</c:f>
              <c:strCache>
                <c:ptCount val="1"/>
                <c:pt idx="0">
                  <c:v>3 Pitää nykyisellään</c:v>
                </c:pt>
              </c:strCache>
            </c:strRef>
          </c:tx>
          <c:spPr>
            <a:solidFill>
              <a:srgbClr val="B9E6FD"/>
            </a:solidFill>
            <a:ln>
              <a:noFill/>
            </a:ln>
          </c:spPr>
          <c:invertIfNegative val="0"/>
          <c:dPt>
            <c:idx val="1"/>
            <c:invertIfNegative val="0"/>
            <c:bubble3D val="0"/>
            <c:extLst>
              <c:ext xmlns:c16="http://schemas.microsoft.com/office/drawing/2014/chart" uri="{C3380CC4-5D6E-409C-BE32-E72D297353CC}">
                <c16:uniqueId val="{00000000-26D9-4C3B-BD09-DDCC6C91681B}"/>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Taul1!$A$2:$A$18</c:f>
              <c:strCache>
                <c:ptCount val="17"/>
                <c:pt idx="0">
                  <c:v>Vesiensuojelun huomiointi</c:v>
                </c:pt>
                <c:pt idx="1">
                  <c:v>Metsien monipuulajisuus (sekametsät)</c:v>
                </c:pt>
                <c:pt idx="2">
                  <c:v>Luontokohteiden huomiointi</c:v>
                </c:pt>
                <c:pt idx="3">
                  <c:v>Jatkuvan kasvatuksen määrä</c:v>
                </c:pt>
                <c:pt idx="4">
                  <c:v>Korvaukset metsänomistajalle luonto- ja ilmastonäkökulmien huomioimisesta</c:v>
                </c:pt>
                <c:pt idx="5">
                  <c:v>Säästöpuiden (hakkuussa säästettyjä vanhempia puuyksilöitä) määrä</c:v>
                </c:pt>
                <c:pt idx="6">
                  <c:v>Lähi- ja kaukomaiseman huomiointi</c:v>
                </c:pt>
                <c:pt idx="7">
                  <c:v>Hakkuualueiden metsityksen nopeus</c:v>
                </c:pt>
                <c:pt idx="8">
                  <c:v>Hakatun puun jalostusarvo</c:v>
                </c:pt>
                <c:pt idx="9">
                  <c:v>Polkujen aukipitäminen hakkuiden yhteydessä</c:v>
                </c:pt>
                <c:pt idx="10">
                  <c:v>Metsänomistajan päätäntävalta metsissään</c:v>
                </c:pt>
                <c:pt idx="11">
                  <c:v>Harvennushakkuiden määrä</c:v>
                </c:pt>
                <c:pt idx="12">
                  <c:v>Taimikoiden (alle 7-metriset puustot) harvennusten määrä</c:v>
                </c:pt>
                <c:pt idx="13">
                  <c:v>Uudistusalueiden maanpinnan muokkaus</c:v>
                </c:pt>
                <c:pt idx="14">
                  <c:v>Metsäautoteiden määrä</c:v>
                </c:pt>
                <c:pt idx="15">
                  <c:v>Yksittäisten avohakkuiden koko</c:v>
                </c:pt>
                <c:pt idx="16">
                  <c:v>Avohakkuiden määrä</c:v>
                </c:pt>
              </c:strCache>
            </c:strRef>
          </c:cat>
          <c:val>
            <c:numRef>
              <c:f>Taul1!$D$2:$D$18</c:f>
              <c:numCache>
                <c:formatCode>0.00000</c:formatCode>
                <c:ptCount val="17"/>
                <c:pt idx="0">
                  <c:v>17.59365</c:v>
                </c:pt>
                <c:pt idx="1">
                  <c:v>20.31288</c:v>
                </c:pt>
                <c:pt idx="2">
                  <c:v>26.401160000000001</c:v>
                </c:pt>
                <c:pt idx="3">
                  <c:v>20.269860000000001</c:v>
                </c:pt>
                <c:pt idx="4">
                  <c:v>20.604949999999999</c:v>
                </c:pt>
                <c:pt idx="5">
                  <c:v>26.76418</c:v>
                </c:pt>
                <c:pt idx="6">
                  <c:v>29.16367</c:v>
                </c:pt>
                <c:pt idx="7">
                  <c:v>22.87866</c:v>
                </c:pt>
                <c:pt idx="8">
                  <c:v>24.056509999999999</c:v>
                </c:pt>
                <c:pt idx="9">
                  <c:v>40.645760000000003</c:v>
                </c:pt>
                <c:pt idx="10">
                  <c:v>41.906880000000001</c:v>
                </c:pt>
                <c:pt idx="11">
                  <c:v>36.854199999999999</c:v>
                </c:pt>
                <c:pt idx="12">
                  <c:v>33.86101</c:v>
                </c:pt>
                <c:pt idx="13">
                  <c:v>28.497630000000001</c:v>
                </c:pt>
                <c:pt idx="14">
                  <c:v>53.935519999999997</c:v>
                </c:pt>
                <c:pt idx="15">
                  <c:v>27.031849999999999</c:v>
                </c:pt>
                <c:pt idx="16">
                  <c:v>24.787710000000001</c:v>
                </c:pt>
              </c:numCache>
            </c:numRef>
          </c:val>
          <c:extLst>
            <c:ext xmlns:c16="http://schemas.microsoft.com/office/drawing/2014/chart" uri="{C3380CC4-5D6E-409C-BE32-E72D297353CC}">
              <c16:uniqueId val="{00000003-F0A5-4582-A849-4F784BAFF852}"/>
            </c:ext>
          </c:extLst>
        </c:ser>
        <c:ser>
          <c:idx val="3"/>
          <c:order val="3"/>
          <c:tx>
            <c:strRef>
              <c:f>Taul1!$E$1</c:f>
              <c:strCache>
                <c:ptCount val="1"/>
                <c:pt idx="0">
                  <c:v>2 Vähentää hieman</c:v>
                </c:pt>
              </c:strCache>
            </c:strRef>
          </c:tx>
          <c:spPr>
            <a:solidFill>
              <a:srgbClr val="F39FC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Taul1!$A$2:$A$18</c:f>
              <c:strCache>
                <c:ptCount val="17"/>
                <c:pt idx="0">
                  <c:v>Vesiensuojelun huomiointi</c:v>
                </c:pt>
                <c:pt idx="1">
                  <c:v>Metsien monipuulajisuus (sekametsät)</c:v>
                </c:pt>
                <c:pt idx="2">
                  <c:v>Luontokohteiden huomiointi</c:v>
                </c:pt>
                <c:pt idx="3">
                  <c:v>Jatkuvan kasvatuksen määrä</c:v>
                </c:pt>
                <c:pt idx="4">
                  <c:v>Korvaukset metsänomistajalle luonto- ja ilmastonäkökulmien huomioimisesta</c:v>
                </c:pt>
                <c:pt idx="5">
                  <c:v>Säästöpuiden (hakkuussa säästettyjä vanhempia puuyksilöitä) määrä</c:v>
                </c:pt>
                <c:pt idx="6">
                  <c:v>Lähi- ja kaukomaiseman huomiointi</c:v>
                </c:pt>
                <c:pt idx="7">
                  <c:v>Hakkuualueiden metsityksen nopeus</c:v>
                </c:pt>
                <c:pt idx="8">
                  <c:v>Hakatun puun jalostusarvo</c:v>
                </c:pt>
                <c:pt idx="9">
                  <c:v>Polkujen aukipitäminen hakkuiden yhteydessä</c:v>
                </c:pt>
                <c:pt idx="10">
                  <c:v>Metsänomistajan päätäntävalta metsissään</c:v>
                </c:pt>
                <c:pt idx="11">
                  <c:v>Harvennushakkuiden määrä</c:v>
                </c:pt>
                <c:pt idx="12">
                  <c:v>Taimikoiden (alle 7-metriset puustot) harvennusten määrä</c:v>
                </c:pt>
                <c:pt idx="13">
                  <c:v>Uudistusalueiden maanpinnan muokkaus</c:v>
                </c:pt>
                <c:pt idx="14">
                  <c:v>Metsäautoteiden määrä</c:v>
                </c:pt>
                <c:pt idx="15">
                  <c:v>Yksittäisten avohakkuiden koko</c:v>
                </c:pt>
                <c:pt idx="16">
                  <c:v>Avohakkuiden määrä</c:v>
                </c:pt>
              </c:strCache>
            </c:strRef>
          </c:cat>
          <c:val>
            <c:numRef>
              <c:f>Taul1!$E$2:$E$18</c:f>
              <c:numCache>
                <c:formatCode>0.00000</c:formatCode>
                <c:ptCount val="17"/>
                <c:pt idx="0">
                  <c:v>1.3320700000000001</c:v>
                </c:pt>
                <c:pt idx="1">
                  <c:v>0.25535000000000002</c:v>
                </c:pt>
                <c:pt idx="2">
                  <c:v>2.4687999999999999</c:v>
                </c:pt>
                <c:pt idx="3">
                  <c:v>1.7750900000000001</c:v>
                </c:pt>
                <c:pt idx="4">
                  <c:v>2.9378500000000001</c:v>
                </c:pt>
                <c:pt idx="5">
                  <c:v>2.5841400000000001</c:v>
                </c:pt>
                <c:pt idx="6">
                  <c:v>2.1811199999999999</c:v>
                </c:pt>
                <c:pt idx="7">
                  <c:v>1.5827599999999999</c:v>
                </c:pt>
                <c:pt idx="8">
                  <c:v>1.69811</c:v>
                </c:pt>
                <c:pt idx="9">
                  <c:v>2.9224999999999999</c:v>
                </c:pt>
                <c:pt idx="10">
                  <c:v>12.65114</c:v>
                </c:pt>
                <c:pt idx="11">
                  <c:v>11.328379999999999</c:v>
                </c:pt>
                <c:pt idx="12">
                  <c:v>8.1398399999999995</c:v>
                </c:pt>
                <c:pt idx="13">
                  <c:v>11.670019999999999</c:v>
                </c:pt>
                <c:pt idx="14">
                  <c:v>11.568379999999999</c:v>
                </c:pt>
                <c:pt idx="15">
                  <c:v>24.87349</c:v>
                </c:pt>
                <c:pt idx="16">
                  <c:v>22.744689999999999</c:v>
                </c:pt>
              </c:numCache>
            </c:numRef>
          </c:val>
          <c:extLst>
            <c:ext xmlns:c16="http://schemas.microsoft.com/office/drawing/2014/chart" uri="{C3380CC4-5D6E-409C-BE32-E72D297353CC}">
              <c16:uniqueId val="{00000004-F0A5-4582-A849-4F784BAFF852}"/>
            </c:ext>
          </c:extLst>
        </c:ser>
        <c:ser>
          <c:idx val="4"/>
          <c:order val="4"/>
          <c:tx>
            <c:strRef>
              <c:f>Taul1!$F$1</c:f>
              <c:strCache>
                <c:ptCount val="1"/>
                <c:pt idx="0">
                  <c:v>1 Vähentää paljon</c:v>
                </c:pt>
              </c:strCache>
            </c:strRef>
          </c:tx>
          <c:spPr>
            <a:solidFill>
              <a:srgbClr val="C10F70"/>
            </a:solidFill>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Taul1!$A$2:$A$18</c:f>
              <c:strCache>
                <c:ptCount val="17"/>
                <c:pt idx="0">
                  <c:v>Vesiensuojelun huomiointi</c:v>
                </c:pt>
                <c:pt idx="1">
                  <c:v>Metsien monipuulajisuus (sekametsät)</c:v>
                </c:pt>
                <c:pt idx="2">
                  <c:v>Luontokohteiden huomiointi</c:v>
                </c:pt>
                <c:pt idx="3">
                  <c:v>Jatkuvan kasvatuksen määrä</c:v>
                </c:pt>
                <c:pt idx="4">
                  <c:v>Korvaukset metsänomistajalle luonto- ja ilmastonäkökulmien huomioimisesta</c:v>
                </c:pt>
                <c:pt idx="5">
                  <c:v>Säästöpuiden (hakkuussa säästettyjä vanhempia puuyksilöitä) määrä</c:v>
                </c:pt>
                <c:pt idx="6">
                  <c:v>Lähi- ja kaukomaiseman huomiointi</c:v>
                </c:pt>
                <c:pt idx="7">
                  <c:v>Hakkuualueiden metsityksen nopeus</c:v>
                </c:pt>
                <c:pt idx="8">
                  <c:v>Hakatun puun jalostusarvo</c:v>
                </c:pt>
                <c:pt idx="9">
                  <c:v>Polkujen aukipitäminen hakkuiden yhteydessä</c:v>
                </c:pt>
                <c:pt idx="10">
                  <c:v>Metsänomistajan päätäntävalta metsissään</c:v>
                </c:pt>
                <c:pt idx="11">
                  <c:v>Harvennushakkuiden määrä</c:v>
                </c:pt>
                <c:pt idx="12">
                  <c:v>Taimikoiden (alle 7-metriset puustot) harvennusten määrä</c:v>
                </c:pt>
                <c:pt idx="13">
                  <c:v>Uudistusalueiden maanpinnan muokkaus</c:v>
                </c:pt>
                <c:pt idx="14">
                  <c:v>Metsäautoteiden määrä</c:v>
                </c:pt>
                <c:pt idx="15">
                  <c:v>Yksittäisten avohakkuiden koko</c:v>
                </c:pt>
                <c:pt idx="16">
                  <c:v>Avohakkuiden määrä</c:v>
                </c:pt>
              </c:strCache>
            </c:strRef>
          </c:cat>
          <c:val>
            <c:numRef>
              <c:f>Taul1!$F$2:$F$18</c:f>
              <c:numCache>
                <c:formatCode>0.00000</c:formatCode>
                <c:ptCount val="17"/>
                <c:pt idx="0">
                  <c:v>0.28766999999999998</c:v>
                </c:pt>
                <c:pt idx="1">
                  <c:v>0.12767000000000001</c:v>
                </c:pt>
                <c:pt idx="2">
                  <c:v>0.94137999999999999</c:v>
                </c:pt>
                <c:pt idx="3">
                  <c:v>1.0690500000000001</c:v>
                </c:pt>
                <c:pt idx="4">
                  <c:v>1.23207</c:v>
                </c:pt>
                <c:pt idx="5">
                  <c:v>0.86604000000000003</c:v>
                </c:pt>
                <c:pt idx="6">
                  <c:v>0.56603999999999999</c:v>
                </c:pt>
                <c:pt idx="7">
                  <c:v>0.56603999999999999</c:v>
                </c:pt>
                <c:pt idx="8">
                  <c:v>0.56603999999999999</c:v>
                </c:pt>
                <c:pt idx="9">
                  <c:v>1.3874200000000001</c:v>
                </c:pt>
                <c:pt idx="10">
                  <c:v>3.12087</c:v>
                </c:pt>
                <c:pt idx="11">
                  <c:v>6.20174</c:v>
                </c:pt>
                <c:pt idx="12">
                  <c:v>5.1973399999999996</c:v>
                </c:pt>
                <c:pt idx="13">
                  <c:v>12.65442</c:v>
                </c:pt>
                <c:pt idx="14">
                  <c:v>6.3140599999999996</c:v>
                </c:pt>
                <c:pt idx="15">
                  <c:v>32.77937</c:v>
                </c:pt>
                <c:pt idx="16">
                  <c:v>39.101100000000002</c:v>
                </c:pt>
              </c:numCache>
            </c:numRef>
          </c:val>
          <c:extLst>
            <c:ext xmlns:c16="http://schemas.microsoft.com/office/drawing/2014/chart" uri="{C3380CC4-5D6E-409C-BE32-E72D297353CC}">
              <c16:uniqueId val="{00000005-F0A5-4582-A849-4F784BAFF852}"/>
            </c:ext>
          </c:extLst>
        </c:ser>
        <c:ser>
          <c:idx val="5"/>
          <c:order val="5"/>
          <c:tx>
            <c:strRef>
              <c:f>Taul1!$G$1</c:f>
              <c:strCache>
                <c:ptCount val="1"/>
                <c:pt idx="0">
                  <c:v>En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Taul1!$A$2:$A$18</c:f>
              <c:strCache>
                <c:ptCount val="17"/>
                <c:pt idx="0">
                  <c:v>Vesiensuojelun huomiointi</c:v>
                </c:pt>
                <c:pt idx="1">
                  <c:v>Metsien monipuulajisuus (sekametsät)</c:v>
                </c:pt>
                <c:pt idx="2">
                  <c:v>Luontokohteiden huomiointi</c:v>
                </c:pt>
                <c:pt idx="3">
                  <c:v>Jatkuvan kasvatuksen määrä</c:v>
                </c:pt>
                <c:pt idx="4">
                  <c:v>Korvaukset metsänomistajalle luonto- ja ilmastonäkökulmien huomioimisesta</c:v>
                </c:pt>
                <c:pt idx="5">
                  <c:v>Säästöpuiden (hakkuussa säästettyjä vanhempia puuyksilöitä) määrä</c:v>
                </c:pt>
                <c:pt idx="6">
                  <c:v>Lähi- ja kaukomaiseman huomiointi</c:v>
                </c:pt>
                <c:pt idx="7">
                  <c:v>Hakkuualueiden metsityksen nopeus</c:v>
                </c:pt>
                <c:pt idx="8">
                  <c:v>Hakatun puun jalostusarvo</c:v>
                </c:pt>
                <c:pt idx="9">
                  <c:v>Polkujen aukipitäminen hakkuiden yhteydessä</c:v>
                </c:pt>
                <c:pt idx="10">
                  <c:v>Metsänomistajan päätäntävalta metsissään</c:v>
                </c:pt>
                <c:pt idx="11">
                  <c:v>Harvennushakkuiden määrä</c:v>
                </c:pt>
                <c:pt idx="12">
                  <c:v>Taimikoiden (alle 7-metriset puustot) harvennusten määrä</c:v>
                </c:pt>
                <c:pt idx="13">
                  <c:v>Uudistusalueiden maanpinnan muokkaus</c:v>
                </c:pt>
                <c:pt idx="14">
                  <c:v>Metsäautoteiden määrä</c:v>
                </c:pt>
                <c:pt idx="15">
                  <c:v>Yksittäisten avohakkuiden koko</c:v>
                </c:pt>
                <c:pt idx="16">
                  <c:v>Avohakkuiden määrä</c:v>
                </c:pt>
              </c:strCache>
            </c:strRef>
          </c:cat>
          <c:val>
            <c:numRef>
              <c:f>Taul1!$G$2:$G$18</c:f>
              <c:numCache>
                <c:formatCode>0.00000</c:formatCode>
                <c:ptCount val="17"/>
                <c:pt idx="0">
                  <c:v>5.1219900000000003</c:v>
                </c:pt>
                <c:pt idx="1">
                  <c:v>7.5214800000000004</c:v>
                </c:pt>
                <c:pt idx="2">
                  <c:v>3.8345799999999999</c:v>
                </c:pt>
                <c:pt idx="3">
                  <c:v>10.882350000000001</c:v>
                </c:pt>
                <c:pt idx="4">
                  <c:v>9.2949300000000008</c:v>
                </c:pt>
                <c:pt idx="5">
                  <c:v>10.427</c:v>
                </c:pt>
                <c:pt idx="6">
                  <c:v>9.7256199999999993</c:v>
                </c:pt>
                <c:pt idx="7">
                  <c:v>19.005210000000002</c:v>
                </c:pt>
                <c:pt idx="8">
                  <c:v>21.377020000000002</c:v>
                </c:pt>
                <c:pt idx="9">
                  <c:v>18.563829999999999</c:v>
                </c:pt>
                <c:pt idx="10">
                  <c:v>11.91278</c:v>
                </c:pt>
                <c:pt idx="11">
                  <c:v>19.809609999999999</c:v>
                </c:pt>
                <c:pt idx="12">
                  <c:v>30.351949999999999</c:v>
                </c:pt>
                <c:pt idx="13">
                  <c:v>31.616350000000001</c:v>
                </c:pt>
                <c:pt idx="14">
                  <c:v>17.334769999999999</c:v>
                </c:pt>
                <c:pt idx="15">
                  <c:v>11.84976</c:v>
                </c:pt>
                <c:pt idx="16">
                  <c:v>10.33933</c:v>
                </c:pt>
              </c:numCache>
            </c:numRef>
          </c:val>
          <c:extLst>
            <c:ext xmlns:c16="http://schemas.microsoft.com/office/drawing/2014/chart" uri="{C3380CC4-5D6E-409C-BE32-E72D297353CC}">
              <c16:uniqueId val="{00000006-F0A5-4582-A849-4F784BAFF852}"/>
            </c:ext>
          </c:extLst>
        </c:ser>
        <c:ser>
          <c:idx val="6"/>
          <c:order val="6"/>
          <c:tx>
            <c:strRef>
              <c:f>Taul1!$H$1</c:f>
              <c:strCache>
                <c:ptCount val="1"/>
                <c:pt idx="0">
                  <c:v>TOP2</c:v>
                </c:pt>
              </c:strCache>
            </c:strRef>
          </c:tx>
          <c:spPr>
            <a:no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Taul1!$A$2:$A$18</c:f>
              <c:strCache>
                <c:ptCount val="17"/>
                <c:pt idx="0">
                  <c:v>Vesiensuojelun huomiointi</c:v>
                </c:pt>
                <c:pt idx="1">
                  <c:v>Metsien monipuulajisuus (sekametsät)</c:v>
                </c:pt>
                <c:pt idx="2">
                  <c:v>Luontokohteiden huomiointi</c:v>
                </c:pt>
                <c:pt idx="3">
                  <c:v>Jatkuvan kasvatuksen määrä</c:v>
                </c:pt>
                <c:pt idx="4">
                  <c:v>Korvaukset metsänomistajalle luonto- ja ilmastonäkökulmien huomioimisesta</c:v>
                </c:pt>
                <c:pt idx="5">
                  <c:v>Säästöpuiden (hakkuussa säästettyjä vanhempia puuyksilöitä) määrä</c:v>
                </c:pt>
                <c:pt idx="6">
                  <c:v>Lähi- ja kaukomaiseman huomiointi</c:v>
                </c:pt>
                <c:pt idx="7">
                  <c:v>Hakkuualueiden metsityksen nopeus</c:v>
                </c:pt>
                <c:pt idx="8">
                  <c:v>Hakatun puun jalostusarvo</c:v>
                </c:pt>
                <c:pt idx="9">
                  <c:v>Polkujen aukipitäminen hakkuiden yhteydessä</c:v>
                </c:pt>
                <c:pt idx="10">
                  <c:v>Metsänomistajan päätäntävalta metsissään</c:v>
                </c:pt>
                <c:pt idx="11">
                  <c:v>Harvennushakkuiden määrä</c:v>
                </c:pt>
                <c:pt idx="12">
                  <c:v>Taimikoiden (alle 7-metriset puustot) harvennusten määrä</c:v>
                </c:pt>
                <c:pt idx="13">
                  <c:v>Uudistusalueiden maanpinnan muokkaus</c:v>
                </c:pt>
                <c:pt idx="14">
                  <c:v>Metsäautoteiden määrä</c:v>
                </c:pt>
                <c:pt idx="15">
                  <c:v>Yksittäisten avohakkuiden koko</c:v>
                </c:pt>
                <c:pt idx="16">
                  <c:v>Avohakkuiden määrä</c:v>
                </c:pt>
              </c:strCache>
            </c:strRef>
          </c:cat>
          <c:val>
            <c:numRef>
              <c:f>Taul1!$H$2:$H$18</c:f>
              <c:numCache>
                <c:formatCode>0.00000</c:formatCode>
                <c:ptCount val="17"/>
                <c:pt idx="0">
                  <c:v>75.664619999999999</c:v>
                </c:pt>
                <c:pt idx="1">
                  <c:v>71.782619999999994</c:v>
                </c:pt>
                <c:pt idx="2">
                  <c:v>66.354079999999996</c:v>
                </c:pt>
                <c:pt idx="3">
                  <c:v>66.003649999999993</c:v>
                </c:pt>
                <c:pt idx="4">
                  <c:v>65.930189999999996</c:v>
                </c:pt>
                <c:pt idx="5">
                  <c:v>59.358639999999994</c:v>
                </c:pt>
                <c:pt idx="6">
                  <c:v>58.363550000000004</c:v>
                </c:pt>
                <c:pt idx="7">
                  <c:v>55.967340000000007</c:v>
                </c:pt>
                <c:pt idx="8">
                  <c:v>52.302320000000002</c:v>
                </c:pt>
                <c:pt idx="9">
                  <c:v>36.480490000000003</c:v>
                </c:pt>
                <c:pt idx="10">
                  <c:v>30.40832</c:v>
                </c:pt>
                <c:pt idx="11">
                  <c:v>25.806080000000001</c:v>
                </c:pt>
                <c:pt idx="12">
                  <c:v>22.449869999999997</c:v>
                </c:pt>
                <c:pt idx="13">
                  <c:v>15.561579999999999</c:v>
                </c:pt>
                <c:pt idx="14">
                  <c:v>10.847250000000001</c:v>
                </c:pt>
                <c:pt idx="15">
                  <c:v>3.4655199999999997</c:v>
                </c:pt>
                <c:pt idx="16">
                  <c:v>3.0271600000000003</c:v>
                </c:pt>
              </c:numCache>
            </c:numRef>
          </c:val>
          <c:extLst>
            <c:ext xmlns:c16="http://schemas.microsoft.com/office/drawing/2014/chart" uri="{C3380CC4-5D6E-409C-BE32-E72D297353CC}">
              <c16:uniqueId val="{00000007-F0A5-4582-A849-4F784BAFF852}"/>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200">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13843130147798755"/>
          <c:y val="1.4904447236692011E-2"/>
          <c:w val="0.836502429927937"/>
          <c:h val="9.6658172021760178E-2"/>
        </c:manualLayout>
      </c:layout>
      <c:overlay val="0"/>
      <c:txPr>
        <a:bodyPr/>
        <a:lstStyle/>
        <a:p>
          <a:pPr>
            <a:defRPr sz="1200">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54431511278482"/>
          <c:y val="0"/>
          <c:w val="0.48929642148686558"/>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Sheet1!$A$5:$A$21</c:f>
              <c:strCache>
                <c:ptCount val="17"/>
                <c:pt idx="0">
                  <c:v>Vesiensuojelun huomiointi</c:v>
                </c:pt>
                <c:pt idx="1">
                  <c:v>Metsien monipuulajisuus (sekametsät)</c:v>
                </c:pt>
                <c:pt idx="2">
                  <c:v>Luontokohteiden huomiointi</c:v>
                </c:pt>
                <c:pt idx="3">
                  <c:v>Jatkuvan kasvatuksen määrä</c:v>
                </c:pt>
                <c:pt idx="4">
                  <c:v>Korvaukset metsänomistajalle luonto- ja ilmastonäkökulmien huomioimisesta</c:v>
                </c:pt>
                <c:pt idx="5">
                  <c:v>Säästöpuiden (hakkuussa säästettyjä vanhempia puuyksilöitä) määrä</c:v>
                </c:pt>
                <c:pt idx="6">
                  <c:v>Lähi- ja kaukomaiseman huomiointi</c:v>
                </c:pt>
                <c:pt idx="7">
                  <c:v>Hakkuualueiden metsityksen nopeus</c:v>
                </c:pt>
                <c:pt idx="8">
                  <c:v>Hakatun puun jalostusarvo</c:v>
                </c:pt>
                <c:pt idx="9">
                  <c:v>Polkujen aukipitäminen hakkuiden yhteydessä</c:v>
                </c:pt>
                <c:pt idx="10">
                  <c:v>Metsänomistajan päätäntävalta metsissään</c:v>
                </c:pt>
                <c:pt idx="11">
                  <c:v>Harvennushakkuiden määrä</c:v>
                </c:pt>
                <c:pt idx="12">
                  <c:v>Taimikoiden (alle 7-metriset puustot) harvennusten määrä</c:v>
                </c:pt>
                <c:pt idx="13">
                  <c:v>Uudistusalueiden maanpinnan muokkaus</c:v>
                </c:pt>
                <c:pt idx="14">
                  <c:v>Metsäautoteiden määrä</c:v>
                </c:pt>
                <c:pt idx="15">
                  <c:v>Yksittäisten avohakkuiden koko</c:v>
                </c:pt>
                <c:pt idx="16">
                  <c:v>Avohakkuiden määrä</c:v>
                </c:pt>
              </c:strCache>
            </c:strRef>
          </c:cat>
          <c:val>
            <c:numRef>
              <c:f>Sheet1!$M$5:$M$21</c:f>
              <c:numCache>
                <c:formatCode>General</c:formatCode>
                <c:ptCount val="17"/>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n=1569</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Sheet1!$B$5:$B$21</c:f>
              <c:numCache>
                <c:formatCode>0</c:formatCode>
                <c:ptCount val="17"/>
                <c:pt idx="0">
                  <c:v>75.664619999999999</c:v>
                </c:pt>
                <c:pt idx="1">
                  <c:v>71.782619999999994</c:v>
                </c:pt>
                <c:pt idx="2">
                  <c:v>66.354079999999996</c:v>
                </c:pt>
                <c:pt idx="3">
                  <c:v>66.003649999999993</c:v>
                </c:pt>
                <c:pt idx="4">
                  <c:v>65.930199999999999</c:v>
                </c:pt>
                <c:pt idx="5">
                  <c:v>59.358640000000001</c:v>
                </c:pt>
                <c:pt idx="6">
                  <c:v>58.363549999999996</c:v>
                </c:pt>
                <c:pt idx="7">
                  <c:v>55.96734</c:v>
                </c:pt>
                <c:pt idx="8">
                  <c:v>52.302329999999998</c:v>
                </c:pt>
                <c:pt idx="9">
                  <c:v>36.480490000000003</c:v>
                </c:pt>
                <c:pt idx="10">
                  <c:v>30.40832</c:v>
                </c:pt>
                <c:pt idx="11">
                  <c:v>25.806069999999998</c:v>
                </c:pt>
                <c:pt idx="12">
                  <c:v>22.449860000000001</c:v>
                </c:pt>
                <c:pt idx="13">
                  <c:v>15.561579999999999</c:v>
                </c:pt>
                <c:pt idx="14">
                  <c:v>10.84726</c:v>
                </c:pt>
                <c:pt idx="15">
                  <c:v>3.4655200000000002</c:v>
                </c:pt>
                <c:pt idx="16">
                  <c:v>3.0271599999999999</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OMISTAAKO METSÄÄ</c:v>
                </c:pt>
              </c:strCache>
            </c:strRef>
          </c:tx>
          <c:spPr>
            <a:ln w="19050">
              <a:noFill/>
            </a:ln>
          </c:spPr>
          <c:marker>
            <c:symbol val="circle"/>
            <c:size val="5"/>
            <c:spPr>
              <a:noFill/>
              <a:ln>
                <a:noFill/>
              </a:ln>
            </c:spPr>
          </c:marker>
          <c:xVal>
            <c:numRef>
              <c:f>Sheet1!$C$5:$C$21</c:f>
              <c:numCache>
                <c:formatCode>General</c:formatCode>
                <c:ptCount val="17"/>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Kyllä, n=555</c:v>
                </c:pt>
              </c:strCache>
            </c:strRef>
          </c:tx>
          <c:spPr>
            <a:ln w="19050">
              <a:solidFill>
                <a:srgbClr val="70AC47"/>
              </a:solidFill>
            </a:ln>
          </c:spPr>
          <c:marker>
            <c:symbol val="circle"/>
            <c:size val="5"/>
            <c:spPr>
              <a:solidFill>
                <a:srgbClr val="70AC47"/>
              </a:solidFill>
              <a:ln>
                <a:noFill/>
              </a:ln>
            </c:spPr>
          </c:marker>
          <c:xVal>
            <c:numRef>
              <c:f>Sheet1!$D$5:$D$21</c:f>
              <c:numCache>
                <c:formatCode>0</c:formatCode>
                <c:ptCount val="17"/>
                <c:pt idx="0">
                  <c:v>65.585589999999996</c:v>
                </c:pt>
                <c:pt idx="1">
                  <c:v>74.054050000000004</c:v>
                </c:pt>
                <c:pt idx="2">
                  <c:v>52.792789999999997</c:v>
                </c:pt>
                <c:pt idx="3">
                  <c:v>63.06306</c:v>
                </c:pt>
                <c:pt idx="4">
                  <c:v>78.1982</c:v>
                </c:pt>
                <c:pt idx="5">
                  <c:v>49.009010000000004</c:v>
                </c:pt>
                <c:pt idx="6">
                  <c:v>51.891889999999997</c:v>
                </c:pt>
                <c:pt idx="7">
                  <c:v>58.73874</c:v>
                </c:pt>
                <c:pt idx="8">
                  <c:v>71.531530000000004</c:v>
                </c:pt>
                <c:pt idx="9">
                  <c:v>40.36036</c:v>
                </c:pt>
                <c:pt idx="10">
                  <c:v>52.792789999999997</c:v>
                </c:pt>
                <c:pt idx="11">
                  <c:v>44.5045</c:v>
                </c:pt>
                <c:pt idx="12">
                  <c:v>42.7027</c:v>
                </c:pt>
                <c:pt idx="13">
                  <c:v>18.55856</c:v>
                </c:pt>
                <c:pt idx="14">
                  <c:v>18.73874</c:v>
                </c:pt>
                <c:pt idx="15">
                  <c:v>5.9459499999999998</c:v>
                </c:pt>
                <c:pt idx="16">
                  <c:v>5.9459499999999998</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Ei, n=1014</c:v>
                </c:pt>
              </c:strCache>
              <c:extLst xmlns:c15="http://schemas.microsoft.com/office/drawing/2012/chart"/>
            </c:strRef>
          </c:tx>
          <c:spPr>
            <a:ln>
              <a:solidFill>
                <a:srgbClr val="EB599E"/>
              </a:solidFill>
            </a:ln>
          </c:spPr>
          <c:marker>
            <c:symbol val="circle"/>
            <c:size val="5"/>
            <c:spPr>
              <a:solidFill>
                <a:srgbClr val="EB599E"/>
              </a:solidFill>
              <a:ln>
                <a:noFill/>
              </a:ln>
            </c:spPr>
          </c:marker>
          <c:xVal>
            <c:numRef>
              <c:f>Sheet1!$E$5:$E$21</c:f>
              <c:numCache>
                <c:formatCode>0</c:formatCode>
                <c:ptCount val="17"/>
                <c:pt idx="0">
                  <c:v>76.923079999999999</c:v>
                </c:pt>
                <c:pt idx="1">
                  <c:v>71.499009999999998</c:v>
                </c:pt>
                <c:pt idx="2">
                  <c:v>68.047340000000005</c:v>
                </c:pt>
                <c:pt idx="3">
                  <c:v>66.370810000000006</c:v>
                </c:pt>
                <c:pt idx="4">
                  <c:v>64.398420000000002</c:v>
                </c:pt>
                <c:pt idx="5">
                  <c:v>60.650889999999997</c:v>
                </c:pt>
                <c:pt idx="6">
                  <c:v>59.171599999999998</c:v>
                </c:pt>
                <c:pt idx="7">
                  <c:v>55.621299999999998</c:v>
                </c:pt>
                <c:pt idx="8">
                  <c:v>49.901380000000003</c:v>
                </c:pt>
                <c:pt idx="9">
                  <c:v>35.99606</c:v>
                </c:pt>
                <c:pt idx="10">
                  <c:v>27.613409999999998</c:v>
                </c:pt>
                <c:pt idx="11">
                  <c:v>23.471399999999999</c:v>
                </c:pt>
                <c:pt idx="12">
                  <c:v>19.921099999999999</c:v>
                </c:pt>
                <c:pt idx="13">
                  <c:v>15.187379999999999</c:v>
                </c:pt>
                <c:pt idx="14">
                  <c:v>9.8619299999999992</c:v>
                </c:pt>
                <c:pt idx="15">
                  <c:v>3.1558199999999998</c:v>
                </c:pt>
                <c:pt idx="16">
                  <c:v>2.6627200000000002</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4-601B-4083-A3FB-C6D13DF0901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5"/>
                <c:order val="5"/>
                <c:tx>
                  <c:strRef>
                    <c:extLst>
                      <c:ext uri="{02D57815-91ED-43cb-92C2-25804820EDAC}">
                        <c15:formulaRef>
                          <c15:sqref>Sheet1!$F$4</c15:sqref>
                        </c15:formulaRef>
                      </c:ext>
                    </c:extLst>
                    <c:strCache>
                      <c:ptCount val="1"/>
                      <c:pt idx="0">
                        <c:v>Länsi-Suomi, n=408</c:v>
                      </c:pt>
                    </c:strCache>
                  </c:strRef>
                </c:tx>
                <c:spPr>
                  <a:ln>
                    <a:solidFill>
                      <a:srgbClr val="FFC000"/>
                    </a:solidFill>
                  </a:ln>
                </c:spPr>
                <c:marker>
                  <c:symbol val="circle"/>
                  <c:size val="5"/>
                  <c:spPr>
                    <a:solidFill>
                      <a:srgbClr val="FFC000"/>
                    </a:solidFill>
                    <a:ln>
                      <a:noFill/>
                    </a:ln>
                  </c:spPr>
                </c:marker>
                <c:xVal>
                  <c:numRef>
                    <c:extLst>
                      <c:ext uri="{02D57815-91ED-43cb-92C2-25804820EDAC}">
                        <c15:formulaRef>
                          <c15:sqref>Sheet1!$F$5:$F$21</c15:sqref>
                        </c15:formulaRef>
                      </c:ext>
                    </c:extLst>
                    <c:numCache>
                      <c:formatCode>General</c:formatCode>
                      <c:ptCount val="17"/>
                    </c:numCache>
                  </c:numRef>
                </c:xVal>
                <c:yVal>
                  <c:numRef>
                    <c:extLst>
                      <c:ext uri="{02D57815-91ED-43cb-92C2-25804820EDAC}">
                        <c15:formulaRef>
                          <c15:sqref>Sheet1!$N$5:$N$21</c15:sqref>
                        </c15:formulaRef>
                      </c:ext>
                    </c:extLst>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c:ext xmlns:c16="http://schemas.microsoft.com/office/drawing/2014/chart" uri="{C3380CC4-5D6E-409C-BE32-E72D297353CC}">
                    <c16:uniqueId val="{00000005-601B-4083-A3FB-C6D13DF09013}"/>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Sheet1!$G$4</c15:sqref>
                        </c15:formulaRef>
                      </c:ext>
                    </c:extLst>
                    <c:strCache>
                      <c:ptCount val="1"/>
                      <c:pt idx="0">
                        <c:v>Pohjois- ja Itä-Suomi, n=403</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Sheet1!$G$5:$G$21</c15:sqref>
                        </c15:formulaRef>
                      </c:ext>
                    </c:extLst>
                    <c:numCache>
                      <c:formatCode>General</c:formatCode>
                      <c:ptCount val="17"/>
                    </c:numCache>
                  </c:numRef>
                </c:xVal>
                <c:yVal>
                  <c:numRef>
                    <c:extLst xmlns:c15="http://schemas.microsoft.com/office/drawing/2012/chart">
                      <c:ext xmlns:c15="http://schemas.microsoft.com/office/drawing/2012/chart" uri="{02D57815-91ED-43cb-92C2-25804820EDAC}">
                        <c15:formulaRef>
                          <c15:sqref>Sheet1!$N$5:$N$21</c15:sqref>
                        </c15:formulaRef>
                      </c:ext>
                    </c:extLst>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6-601B-4083-A3FB-C6D13DF09013}"/>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Sheet1!$H$4</c15:sqref>
                        </c15:formulaRef>
                      </c:ext>
                    </c:extLst>
                    <c:strCache>
                      <c:ptCount val="1"/>
                      <c:pt idx="0">
                        <c:v>65–79 vuotta, n=427</c:v>
                      </c:pt>
                    </c:strCache>
                  </c:strRef>
                </c:tx>
                <c:spPr>
                  <a:ln>
                    <a:solidFill>
                      <a:srgbClr val="4A7040"/>
                    </a:solidFill>
                    <a:prstDash val="solid"/>
                  </a:ln>
                </c:spPr>
                <c:marker>
                  <c:symbol val="circle"/>
                  <c:size val="5"/>
                  <c:spPr>
                    <a:solidFill>
                      <a:srgbClr val="4A7040"/>
                    </a:solidFill>
                    <a:ln>
                      <a:noFill/>
                    </a:ln>
                  </c:spPr>
                </c:marker>
                <c:xVal>
                  <c:numRef>
                    <c:extLst xmlns:c15="http://schemas.microsoft.com/office/drawing/2012/chart">
                      <c:ext xmlns:c15="http://schemas.microsoft.com/office/drawing/2012/chart" uri="{02D57815-91ED-43cb-92C2-25804820EDAC}">
                        <c15:formulaRef>
                          <c15:sqref>Sheet1!$H$5:$H$21</c15:sqref>
                        </c15:formulaRef>
                      </c:ext>
                    </c:extLst>
                    <c:numCache>
                      <c:formatCode>General</c:formatCode>
                      <c:ptCount val="17"/>
                    </c:numCache>
                  </c:numRef>
                </c:xVal>
                <c:yVal>
                  <c:numRef>
                    <c:extLst xmlns:c15="http://schemas.microsoft.com/office/drawing/2012/chart">
                      <c:ext xmlns:c15="http://schemas.microsoft.com/office/drawing/2012/chart" uri="{02D57815-91ED-43cb-92C2-25804820EDAC}">
                        <c15:formulaRef>
                          <c15:sqref>Sheet1!$N$5:$N$21</c15:sqref>
                        </c15:formulaRef>
                      </c:ext>
                    </c:extLst>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7-601B-4083-A3FB-C6D13DF09013}"/>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Sheet1!$I$4</c15:sqref>
                        </c15:formulaRef>
                      </c:ext>
                    </c:extLst>
                    <c:strCache>
                      <c:ptCount val="1"/>
                      <c:pt idx="0">
                        <c:v>Kristillisdemokraatit, n=43</c:v>
                      </c:pt>
                    </c:strCache>
                  </c:strRef>
                </c:tx>
                <c:spPr>
                  <a:ln>
                    <a:solidFill>
                      <a:srgbClr val="F39FC7"/>
                    </a:solidFill>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Sheet1!$I$5:$I$21</c15:sqref>
                        </c15:formulaRef>
                      </c:ext>
                    </c:extLst>
                    <c:numCache>
                      <c:formatCode>General</c:formatCode>
                      <c:ptCount val="17"/>
                    </c:numCache>
                  </c:numRef>
                </c:xVal>
                <c:yVal>
                  <c:numRef>
                    <c:extLst xmlns:c15="http://schemas.microsoft.com/office/drawing/2012/chart">
                      <c:ext xmlns:c15="http://schemas.microsoft.com/office/drawing/2012/chart" uri="{02D57815-91ED-43cb-92C2-25804820EDAC}">
                        <c15:formulaRef>
                          <c15:sqref>Sheet1!$N$5:$N$21</c15:sqref>
                        </c15:formulaRef>
                      </c:ext>
                    </c:extLst>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8-601B-4083-A3FB-C6D13DF0901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pt idx="0">
                        <c:v>Vihreä Liitto, n=169</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Sheet1!$J$5:$J$21</c15:sqref>
                        </c15:formulaRef>
                      </c:ext>
                    </c:extLst>
                    <c:numCache>
                      <c:formatCode>General</c:formatCode>
                      <c:ptCount val="17"/>
                    </c:numCache>
                  </c:numRef>
                </c:xVal>
                <c:yVal>
                  <c:numRef>
                    <c:extLst xmlns:c15="http://schemas.microsoft.com/office/drawing/2012/chart">
                      <c:ext xmlns:c15="http://schemas.microsoft.com/office/drawing/2012/chart" uri="{02D57815-91ED-43cb-92C2-25804820EDAC}">
                        <c15:formulaRef>
                          <c15:sqref>Sheet1!$N$5:$N$21</c15:sqref>
                        </c15:formulaRef>
                      </c:ext>
                    </c:extLst>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9-601B-4083-A3FB-C6D13DF0901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pt idx="0">
                        <c:v>Liike NYT, n=27</c:v>
                      </c:pt>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Sheet1!$K$5:$K$21</c15:sqref>
                        </c15:formulaRef>
                      </c:ext>
                    </c:extLst>
                    <c:numCache>
                      <c:formatCode>General</c:formatCode>
                      <c:ptCount val="17"/>
                    </c:numCache>
                  </c:numRef>
                </c:xVal>
                <c:yVal>
                  <c:numRef>
                    <c:extLst xmlns:c15="http://schemas.microsoft.com/office/drawing/2012/chart">
                      <c:ext xmlns:c15="http://schemas.microsoft.com/office/drawing/2012/chart" uri="{02D57815-91ED-43cb-92C2-25804820EDAC}">
                        <c15:formulaRef>
                          <c15:sqref>Sheet1!$N$5:$N$21</c15:sqref>
                        </c15:formulaRef>
                      </c:ext>
                    </c:extLst>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A-601B-4083-A3FB-C6D13DF09013}"/>
                  </c:ext>
                </c:extLst>
              </c15:ser>
            </c15:filteredScatterSeries>
          </c:ext>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a:pPr>
                <a:r>
                  <a:rPr lang="fi-FI"/>
                  <a:t>%</a:t>
                </a:r>
              </a:p>
            </c:rich>
          </c:tx>
          <c:layout>
            <c:manualLayout>
              <c:xMode val="edge"/>
              <c:yMode val="edge"/>
              <c:x val="0.88948251472603068"/>
              <c:y val="0.9292013199941519"/>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81702137776256234"/>
          <c:y val="0.15360539974182019"/>
          <c:w val="0.18123340560690784"/>
          <c:h val="0.53255113259485909"/>
        </c:manualLayout>
      </c:layout>
      <c:overlay val="1"/>
    </c:legend>
    <c:plotVisOnly val="1"/>
    <c:dispBlanksAs val="gap"/>
    <c:showDLblsOverMax val="0"/>
  </c:chart>
  <c:spPr>
    <a:noFill/>
    <a:ln>
      <a:noFill/>
    </a:ln>
    <a:effectLst/>
  </c:spPr>
  <c:txPr>
    <a:bodyPr/>
    <a:lstStyle/>
    <a:p>
      <a:pPr>
        <a:defRPr sz="1200">
          <a:solidFill>
            <a:srgbClr val="323232"/>
          </a:solidFill>
          <a:latin typeface="Calibri" panose="020F0502020204030204" pitchFamily="34" charset="0"/>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54431511278482"/>
          <c:y val="0"/>
          <c:w val="0.48929642148686558"/>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Sheet1!$A$5:$A$21</c:f>
              <c:strCache>
                <c:ptCount val="17"/>
                <c:pt idx="0">
                  <c:v>Vesiensuojelun huomiointi</c:v>
                </c:pt>
                <c:pt idx="1">
                  <c:v>Metsien monipuulajisuus (sekametsät)</c:v>
                </c:pt>
                <c:pt idx="2">
                  <c:v>Luontokohteiden huomiointi</c:v>
                </c:pt>
                <c:pt idx="3">
                  <c:v>Jatkuvan kasvatuksen määrä</c:v>
                </c:pt>
                <c:pt idx="4">
                  <c:v>Korvaukset metsänomistajalle luonto- ja ilmastonäkökulmien huomioimisesta</c:v>
                </c:pt>
                <c:pt idx="5">
                  <c:v>Säästöpuiden (hakkuussa säästettyjä vanhempia puuyksilöitä) määrä</c:v>
                </c:pt>
                <c:pt idx="6">
                  <c:v>Lähi- ja kaukomaiseman huomiointi</c:v>
                </c:pt>
                <c:pt idx="7">
                  <c:v>Hakkuualueiden metsityksen nopeus</c:v>
                </c:pt>
                <c:pt idx="8">
                  <c:v>Hakatun puun jalostusarvo</c:v>
                </c:pt>
                <c:pt idx="9">
                  <c:v>Polkujen aukipitäminen hakkuiden yhteydessä</c:v>
                </c:pt>
                <c:pt idx="10">
                  <c:v>Metsänomistajan päätäntävalta metsissään</c:v>
                </c:pt>
                <c:pt idx="11">
                  <c:v>Harvennushakkuiden määrä</c:v>
                </c:pt>
                <c:pt idx="12">
                  <c:v>Taimikoiden (alle 7-metriset puustot) harvennusten määrä</c:v>
                </c:pt>
                <c:pt idx="13">
                  <c:v>Uudistusalueiden maanpinnan muokkaus</c:v>
                </c:pt>
                <c:pt idx="14">
                  <c:v>Metsäautoteiden määrä</c:v>
                </c:pt>
                <c:pt idx="15">
                  <c:v>Yksittäisten avohakkuiden koko</c:v>
                </c:pt>
                <c:pt idx="16">
                  <c:v>Avohakkuiden määrä</c:v>
                </c:pt>
              </c:strCache>
            </c:strRef>
          </c:cat>
          <c:val>
            <c:numRef>
              <c:f>Sheet1!$M$5:$M$21</c:f>
              <c:numCache>
                <c:formatCode>General</c:formatCode>
                <c:ptCount val="17"/>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n=1569</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Sheet1!$B$5:$B$21</c:f>
              <c:numCache>
                <c:formatCode>0</c:formatCode>
                <c:ptCount val="17"/>
                <c:pt idx="0">
                  <c:v>75.664619999999999</c:v>
                </c:pt>
                <c:pt idx="1">
                  <c:v>71.782619999999994</c:v>
                </c:pt>
                <c:pt idx="2">
                  <c:v>66.354079999999996</c:v>
                </c:pt>
                <c:pt idx="3">
                  <c:v>66.003649999999993</c:v>
                </c:pt>
                <c:pt idx="4">
                  <c:v>65.930199999999999</c:v>
                </c:pt>
                <c:pt idx="5">
                  <c:v>59.358640000000001</c:v>
                </c:pt>
                <c:pt idx="6">
                  <c:v>58.363549999999996</c:v>
                </c:pt>
                <c:pt idx="7">
                  <c:v>55.96734</c:v>
                </c:pt>
                <c:pt idx="8">
                  <c:v>52.302329999999998</c:v>
                </c:pt>
                <c:pt idx="9">
                  <c:v>36.480490000000003</c:v>
                </c:pt>
                <c:pt idx="10">
                  <c:v>30.40832</c:v>
                </c:pt>
                <c:pt idx="11">
                  <c:v>25.806069999999998</c:v>
                </c:pt>
                <c:pt idx="12">
                  <c:v>22.449860000000001</c:v>
                </c:pt>
                <c:pt idx="13">
                  <c:v>15.561579999999999</c:v>
                </c:pt>
                <c:pt idx="14">
                  <c:v>10.84726</c:v>
                </c:pt>
                <c:pt idx="15">
                  <c:v>3.4655200000000002</c:v>
                </c:pt>
                <c:pt idx="16">
                  <c:v>3.0271599999999999</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SDP, n=246</c:v>
                </c:pt>
              </c:strCache>
            </c:strRef>
          </c:tx>
          <c:spPr>
            <a:ln w="19050">
              <a:solidFill>
                <a:srgbClr val="EB599E"/>
              </a:solidFill>
            </a:ln>
          </c:spPr>
          <c:marker>
            <c:symbol val="circle"/>
            <c:size val="5"/>
            <c:spPr>
              <a:solidFill>
                <a:srgbClr val="EB599E"/>
              </a:solidFill>
              <a:ln>
                <a:noFill/>
              </a:ln>
            </c:spPr>
          </c:marker>
          <c:xVal>
            <c:numRef>
              <c:f>Sheet1!$C$5:$C$21</c:f>
              <c:numCache>
                <c:formatCode>0</c:formatCode>
                <c:ptCount val="17"/>
                <c:pt idx="0">
                  <c:v>81.048739999999995</c:v>
                </c:pt>
                <c:pt idx="1">
                  <c:v>73.313770000000005</c:v>
                </c:pt>
                <c:pt idx="2">
                  <c:v>70.885000000000005</c:v>
                </c:pt>
                <c:pt idx="3">
                  <c:v>70.327460000000002</c:v>
                </c:pt>
                <c:pt idx="4">
                  <c:v>62.169559999999997</c:v>
                </c:pt>
                <c:pt idx="5">
                  <c:v>64.031210000000002</c:v>
                </c:pt>
                <c:pt idx="6">
                  <c:v>60.631540000000001</c:v>
                </c:pt>
                <c:pt idx="7">
                  <c:v>56.925879999999999</c:v>
                </c:pt>
                <c:pt idx="8">
                  <c:v>53.292299999999997</c:v>
                </c:pt>
                <c:pt idx="9">
                  <c:v>43.803060000000002</c:v>
                </c:pt>
                <c:pt idx="10">
                  <c:v>20.984310000000001</c:v>
                </c:pt>
                <c:pt idx="11">
                  <c:v>27.41516</c:v>
                </c:pt>
                <c:pt idx="12">
                  <c:v>23.313770000000002</c:v>
                </c:pt>
                <c:pt idx="13">
                  <c:v>15.524369999999999</c:v>
                </c:pt>
                <c:pt idx="14">
                  <c:v>10.04678</c:v>
                </c:pt>
                <c:pt idx="15">
                  <c:v>3.4268900000000002</c:v>
                </c:pt>
                <c:pt idx="16">
                  <c:v>3.8226200000000001</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Kokoomus, n=241</c:v>
                </c:pt>
              </c:strCache>
            </c:strRef>
          </c:tx>
          <c:spPr>
            <a:ln w="19050">
              <a:solidFill>
                <a:srgbClr val="0070C0"/>
              </a:solidFill>
            </a:ln>
          </c:spPr>
          <c:marker>
            <c:symbol val="circle"/>
            <c:size val="5"/>
            <c:spPr>
              <a:solidFill>
                <a:srgbClr val="0070C0"/>
              </a:solidFill>
              <a:ln>
                <a:noFill/>
              </a:ln>
            </c:spPr>
          </c:marker>
          <c:xVal>
            <c:numRef>
              <c:f>Sheet1!$D$5:$D$21</c:f>
              <c:numCache>
                <c:formatCode>0</c:formatCode>
                <c:ptCount val="17"/>
                <c:pt idx="0">
                  <c:v>70.341939999999994</c:v>
                </c:pt>
                <c:pt idx="1">
                  <c:v>72.656199999999998</c:v>
                </c:pt>
                <c:pt idx="2">
                  <c:v>51.612870000000001</c:v>
                </c:pt>
                <c:pt idx="3">
                  <c:v>73.383790000000005</c:v>
                </c:pt>
                <c:pt idx="4">
                  <c:v>69.647229999999993</c:v>
                </c:pt>
                <c:pt idx="5">
                  <c:v>45.366590000000002</c:v>
                </c:pt>
                <c:pt idx="6">
                  <c:v>53.220860000000002</c:v>
                </c:pt>
                <c:pt idx="7">
                  <c:v>65.138639999999995</c:v>
                </c:pt>
                <c:pt idx="8">
                  <c:v>67.029139999999998</c:v>
                </c:pt>
                <c:pt idx="9">
                  <c:v>31.37443</c:v>
                </c:pt>
                <c:pt idx="10">
                  <c:v>49.908059999999999</c:v>
                </c:pt>
                <c:pt idx="11">
                  <c:v>32.341900000000003</c:v>
                </c:pt>
                <c:pt idx="12">
                  <c:v>32.396090000000001</c:v>
                </c:pt>
                <c:pt idx="13">
                  <c:v>19.43534</c:v>
                </c:pt>
                <c:pt idx="14">
                  <c:v>11.29857</c:v>
                </c:pt>
                <c:pt idx="15">
                  <c:v>2.2271999999999998</c:v>
                </c:pt>
                <c:pt idx="16">
                  <c:v>4.2260799999999996</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Keskusta, n=129</c:v>
                </c:pt>
              </c:strCache>
              <c:extLst xmlns:c15="http://schemas.microsoft.com/office/drawing/2012/chart"/>
            </c:strRef>
          </c:tx>
          <c:spPr>
            <a:ln>
              <a:solidFill>
                <a:srgbClr val="4A7040"/>
              </a:solidFill>
            </a:ln>
          </c:spPr>
          <c:marker>
            <c:symbol val="circle"/>
            <c:size val="5"/>
            <c:spPr>
              <a:solidFill>
                <a:srgbClr val="4A7040"/>
              </a:solidFill>
              <a:ln>
                <a:noFill/>
              </a:ln>
            </c:spPr>
          </c:marker>
          <c:xVal>
            <c:numRef>
              <c:f>Sheet1!$E$5:$E$21</c:f>
              <c:numCache>
                <c:formatCode>0</c:formatCode>
                <c:ptCount val="17"/>
                <c:pt idx="0">
                  <c:v>69.420169999999999</c:v>
                </c:pt>
                <c:pt idx="1">
                  <c:v>68.984800000000007</c:v>
                </c:pt>
                <c:pt idx="2">
                  <c:v>57.724049999999998</c:v>
                </c:pt>
                <c:pt idx="3">
                  <c:v>59.760640000000002</c:v>
                </c:pt>
                <c:pt idx="4">
                  <c:v>71.866020000000006</c:v>
                </c:pt>
                <c:pt idx="5">
                  <c:v>49.722810000000003</c:v>
                </c:pt>
                <c:pt idx="6">
                  <c:v>50.624519999999997</c:v>
                </c:pt>
                <c:pt idx="7">
                  <c:v>44.778880000000001</c:v>
                </c:pt>
                <c:pt idx="8">
                  <c:v>58.511600000000001</c:v>
                </c:pt>
                <c:pt idx="9">
                  <c:v>36.834719999999997</c:v>
                </c:pt>
                <c:pt idx="10">
                  <c:v>47.484009999999998</c:v>
                </c:pt>
                <c:pt idx="11">
                  <c:v>43.643999999999998</c:v>
                </c:pt>
                <c:pt idx="12">
                  <c:v>43.410829999999997</c:v>
                </c:pt>
                <c:pt idx="13">
                  <c:v>19.930530000000001</c:v>
                </c:pt>
                <c:pt idx="14">
                  <c:v>24.382010000000001</c:v>
                </c:pt>
                <c:pt idx="15">
                  <c:v>5.2080599999999997</c:v>
                </c:pt>
                <c:pt idx="16">
                  <c:v>4.8297699999999999</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Vasemmistoliitto, n=163</c:v>
                </c:pt>
              </c:strCache>
              <c:extLst xmlns:c15="http://schemas.microsoft.com/office/drawing/2012/chart"/>
            </c:strRef>
          </c:tx>
          <c:spPr>
            <a:ln>
              <a:solidFill>
                <a:srgbClr val="C10F70"/>
              </a:solidFill>
            </a:ln>
          </c:spPr>
          <c:marker>
            <c:symbol val="circle"/>
            <c:size val="5"/>
            <c:spPr>
              <a:solidFill>
                <a:srgbClr val="C10F70"/>
              </a:solidFill>
              <a:ln>
                <a:noFill/>
              </a:ln>
            </c:spPr>
          </c:marker>
          <c:xVal>
            <c:numRef>
              <c:f>Sheet1!$F$5:$F$21</c:f>
              <c:numCache>
                <c:formatCode>0</c:formatCode>
                <c:ptCount val="17"/>
                <c:pt idx="0">
                  <c:v>90.592699999999994</c:v>
                </c:pt>
                <c:pt idx="1">
                  <c:v>86.163520000000005</c:v>
                </c:pt>
                <c:pt idx="2">
                  <c:v>91.528329999999997</c:v>
                </c:pt>
                <c:pt idx="3">
                  <c:v>64.179820000000007</c:v>
                </c:pt>
                <c:pt idx="4">
                  <c:v>74.298280000000005</c:v>
                </c:pt>
                <c:pt idx="5">
                  <c:v>81.409869999999998</c:v>
                </c:pt>
                <c:pt idx="6">
                  <c:v>77.854079999999996</c:v>
                </c:pt>
                <c:pt idx="7">
                  <c:v>61.62189</c:v>
                </c:pt>
                <c:pt idx="8">
                  <c:v>42.969520000000003</c:v>
                </c:pt>
                <c:pt idx="9">
                  <c:v>43.842910000000003</c:v>
                </c:pt>
                <c:pt idx="10">
                  <c:v>8.9583600000000008</c:v>
                </c:pt>
                <c:pt idx="11">
                  <c:v>16.943339999999999</c:v>
                </c:pt>
                <c:pt idx="12">
                  <c:v>9.3450600000000001</c:v>
                </c:pt>
                <c:pt idx="13">
                  <c:v>13.998710000000001</c:v>
                </c:pt>
                <c:pt idx="14">
                  <c:v>6.7248900000000003</c:v>
                </c:pt>
                <c:pt idx="15">
                  <c:v>3.5558000000000001</c:v>
                </c:pt>
                <c:pt idx="16">
                  <c:v>1.42232</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5-601B-4083-A3FB-C6D13DF09013}"/>
            </c:ext>
          </c:extLst>
        </c:ser>
        <c:ser>
          <c:idx val="6"/>
          <c:order val="6"/>
          <c:tx>
            <c:strRef>
              <c:f>Sheet1!$G$4</c:f>
              <c:strCache>
                <c:ptCount val="1"/>
                <c:pt idx="0">
                  <c:v>RKP, n=31</c:v>
                </c:pt>
              </c:strCache>
              <c:extLst xmlns:c15="http://schemas.microsoft.com/office/drawing/2012/chart"/>
            </c:strRef>
          </c:tx>
          <c:spPr>
            <a:ln>
              <a:solidFill>
                <a:srgbClr val="FFC000"/>
              </a:solidFill>
            </a:ln>
          </c:spPr>
          <c:marker>
            <c:symbol val="circle"/>
            <c:size val="5"/>
            <c:spPr>
              <a:solidFill>
                <a:srgbClr val="FFC000"/>
              </a:solidFill>
              <a:ln>
                <a:noFill/>
              </a:ln>
            </c:spPr>
          </c:marker>
          <c:xVal>
            <c:numRef>
              <c:f>Sheet1!$G$5:$G$21</c:f>
              <c:numCache>
                <c:formatCode>0</c:formatCode>
                <c:ptCount val="17"/>
                <c:pt idx="0">
                  <c:v>81.838909999999998</c:v>
                </c:pt>
                <c:pt idx="1">
                  <c:v>85.15437</c:v>
                </c:pt>
                <c:pt idx="2">
                  <c:v>74.604050000000001</c:v>
                </c:pt>
                <c:pt idx="3">
                  <c:v>57.422809999999998</c:v>
                </c:pt>
                <c:pt idx="4">
                  <c:v>64.657679999999999</c:v>
                </c:pt>
                <c:pt idx="5">
                  <c:v>60.73827</c:v>
                </c:pt>
                <c:pt idx="6">
                  <c:v>62.697980000000001</c:v>
                </c:pt>
                <c:pt idx="7">
                  <c:v>43.557040000000001</c:v>
                </c:pt>
                <c:pt idx="8">
                  <c:v>41.221429999999998</c:v>
                </c:pt>
                <c:pt idx="9">
                  <c:v>29.69126</c:v>
                </c:pt>
                <c:pt idx="10">
                  <c:v>22.080490000000001</c:v>
                </c:pt>
                <c:pt idx="11">
                  <c:v>24.4161</c:v>
                </c:pt>
                <c:pt idx="12">
                  <c:v>24.4161</c:v>
                </c:pt>
                <c:pt idx="13">
                  <c:v>21.47654</c:v>
                </c:pt>
                <c:pt idx="14">
                  <c:v>14.84563</c:v>
                </c:pt>
                <c:pt idx="15">
                  <c:v>8.5906199999999995</c:v>
                </c:pt>
                <c:pt idx="16">
                  <c:v>4.2953099999999997</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6-601B-4083-A3FB-C6D13DF09013}"/>
            </c:ext>
          </c:extLst>
        </c:ser>
        <c:ser>
          <c:idx val="7"/>
          <c:order val="7"/>
          <c:tx>
            <c:strRef>
              <c:f>Sheet1!$H$4</c:f>
              <c:strCache>
                <c:ptCount val="1"/>
                <c:pt idx="0">
                  <c:v>Perussuomalaiset, n=193</c:v>
                </c:pt>
              </c:strCache>
              <c:extLst xmlns:c15="http://schemas.microsoft.com/office/drawing/2012/chart"/>
            </c:strRef>
          </c:tx>
          <c:spPr>
            <a:ln>
              <a:solidFill>
                <a:srgbClr val="3BB0E1"/>
              </a:solidFill>
              <a:prstDash val="solid"/>
            </a:ln>
          </c:spPr>
          <c:marker>
            <c:symbol val="circle"/>
            <c:size val="5"/>
            <c:spPr>
              <a:solidFill>
                <a:srgbClr val="3BB0E1"/>
              </a:solidFill>
              <a:ln>
                <a:noFill/>
              </a:ln>
            </c:spPr>
          </c:marker>
          <c:xVal>
            <c:numRef>
              <c:f>Sheet1!$H$5:$H$21</c:f>
              <c:numCache>
                <c:formatCode>0</c:formatCode>
                <c:ptCount val="17"/>
                <c:pt idx="0">
                  <c:v>52.197130000000001</c:v>
                </c:pt>
                <c:pt idx="1">
                  <c:v>49.421930000000003</c:v>
                </c:pt>
                <c:pt idx="2">
                  <c:v>33.011000000000003</c:v>
                </c:pt>
                <c:pt idx="3">
                  <c:v>50.755000000000003</c:v>
                </c:pt>
                <c:pt idx="4">
                  <c:v>62.049480000000003</c:v>
                </c:pt>
                <c:pt idx="5">
                  <c:v>32.344459999999998</c:v>
                </c:pt>
                <c:pt idx="6">
                  <c:v>37.773589999999999</c:v>
                </c:pt>
                <c:pt idx="7">
                  <c:v>49.489800000000002</c:v>
                </c:pt>
                <c:pt idx="8">
                  <c:v>67.58766</c:v>
                </c:pt>
                <c:pt idx="9">
                  <c:v>29.35116</c:v>
                </c:pt>
                <c:pt idx="10">
                  <c:v>54.756489999999999</c:v>
                </c:pt>
                <c:pt idx="11">
                  <c:v>30.52178</c:v>
                </c:pt>
                <c:pt idx="12">
                  <c:v>24.208010000000002</c:v>
                </c:pt>
                <c:pt idx="13">
                  <c:v>17.21321</c:v>
                </c:pt>
                <c:pt idx="14">
                  <c:v>17.254390000000001</c:v>
                </c:pt>
                <c:pt idx="15">
                  <c:v>6.5997599999999998</c:v>
                </c:pt>
                <c:pt idx="16">
                  <c:v>6.1780200000000001</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7-601B-4083-A3FB-C6D13DF09013}"/>
            </c:ext>
          </c:extLst>
        </c:ser>
        <c:ser>
          <c:idx val="8"/>
          <c:order val="8"/>
          <c:tx>
            <c:strRef>
              <c:f>Sheet1!$I$4</c:f>
              <c:strCache>
                <c:ptCount val="1"/>
                <c:pt idx="0">
                  <c:v>Kristillisdemokraatit, n=43</c:v>
                </c:pt>
              </c:strCache>
              <c:extLst xmlns:c15="http://schemas.microsoft.com/office/drawing/2012/chart"/>
            </c:strRef>
          </c:tx>
          <c:spPr>
            <a:ln>
              <a:solidFill>
                <a:srgbClr val="F39FC7"/>
              </a:solidFill>
            </a:ln>
          </c:spPr>
          <c:marker>
            <c:symbol val="circle"/>
            <c:size val="5"/>
            <c:spPr>
              <a:solidFill>
                <a:srgbClr val="F39FC7"/>
              </a:solidFill>
              <a:ln>
                <a:noFill/>
              </a:ln>
            </c:spPr>
          </c:marker>
          <c:xVal>
            <c:numRef>
              <c:f>Sheet1!$I$5:$I$21</c:f>
              <c:numCache>
                <c:formatCode>0</c:formatCode>
                <c:ptCount val="17"/>
                <c:pt idx="0">
                  <c:v>57.060789999999997</c:v>
                </c:pt>
                <c:pt idx="1">
                  <c:v>53.549469999999999</c:v>
                </c:pt>
                <c:pt idx="2">
                  <c:v>43.871279999999999</c:v>
                </c:pt>
                <c:pt idx="3">
                  <c:v>52.617400000000004</c:v>
                </c:pt>
                <c:pt idx="4">
                  <c:v>69.89273</c:v>
                </c:pt>
                <c:pt idx="5">
                  <c:v>32.54589</c:v>
                </c:pt>
                <c:pt idx="6">
                  <c:v>36.631709999999998</c:v>
                </c:pt>
                <c:pt idx="7">
                  <c:v>51.110849999999999</c:v>
                </c:pt>
                <c:pt idx="8">
                  <c:v>57.992849999999997</c:v>
                </c:pt>
                <c:pt idx="9">
                  <c:v>30.68177</c:v>
                </c:pt>
                <c:pt idx="10">
                  <c:v>52.974969999999999</c:v>
                </c:pt>
                <c:pt idx="11">
                  <c:v>31.61383</c:v>
                </c:pt>
                <c:pt idx="12">
                  <c:v>17.492260000000002</c:v>
                </c:pt>
                <c:pt idx="13">
                  <c:v>7.8140700000000001</c:v>
                </c:pt>
                <c:pt idx="14">
                  <c:v>25.446960000000001</c:v>
                </c:pt>
                <c:pt idx="15">
                  <c:v>0</c:v>
                </c:pt>
                <c:pt idx="16">
                  <c:v>0.93206</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8-601B-4083-A3FB-C6D13DF09013}"/>
            </c:ext>
          </c:extLst>
        </c:ser>
        <c:ser>
          <c:idx val="9"/>
          <c:order val="9"/>
          <c:tx>
            <c:strRef>
              <c:f>Sheet1!$J$4</c:f>
              <c:strCache>
                <c:ptCount val="1"/>
                <c:pt idx="0">
                  <c:v>Vihreä Liitto, n=169</c:v>
                </c:pt>
              </c:strCache>
              <c:extLst xmlns:c15="http://schemas.microsoft.com/office/drawing/2012/chart"/>
            </c:strRef>
          </c:tx>
          <c:spPr>
            <a:ln>
              <a:solidFill>
                <a:srgbClr val="70AC47"/>
              </a:solidFill>
            </a:ln>
          </c:spPr>
          <c:marker>
            <c:symbol val="circle"/>
            <c:size val="5"/>
            <c:spPr>
              <a:solidFill>
                <a:srgbClr val="70AC47"/>
              </a:solidFill>
              <a:ln>
                <a:noFill/>
              </a:ln>
            </c:spPr>
          </c:marker>
          <c:xVal>
            <c:numRef>
              <c:f>Sheet1!$J$5:$J$21</c:f>
              <c:numCache>
                <c:formatCode>0</c:formatCode>
                <c:ptCount val="17"/>
                <c:pt idx="0">
                  <c:v>92.699179999999998</c:v>
                </c:pt>
                <c:pt idx="1">
                  <c:v>86.219539999999995</c:v>
                </c:pt>
                <c:pt idx="2">
                  <c:v>94.139089999999996</c:v>
                </c:pt>
                <c:pt idx="3">
                  <c:v>81.242829999999998</c:v>
                </c:pt>
                <c:pt idx="4">
                  <c:v>78.792699999999996</c:v>
                </c:pt>
                <c:pt idx="5">
                  <c:v>86.939499999999995</c:v>
                </c:pt>
                <c:pt idx="6">
                  <c:v>77.087320000000005</c:v>
                </c:pt>
                <c:pt idx="7">
                  <c:v>62.258420000000001</c:v>
                </c:pt>
                <c:pt idx="8">
                  <c:v>46.419319999999999</c:v>
                </c:pt>
                <c:pt idx="9">
                  <c:v>37.968820000000001</c:v>
                </c:pt>
                <c:pt idx="10">
                  <c:v>8.3492599999999992</c:v>
                </c:pt>
                <c:pt idx="11">
                  <c:v>19.641359999999999</c:v>
                </c:pt>
                <c:pt idx="12">
                  <c:v>12.44177</c:v>
                </c:pt>
                <c:pt idx="13">
                  <c:v>13.38898</c:v>
                </c:pt>
                <c:pt idx="14">
                  <c:v>3.9282699999999999</c:v>
                </c:pt>
                <c:pt idx="15">
                  <c:v>1.7684</c:v>
                </c:pt>
                <c:pt idx="16">
                  <c:v>1.04844</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9-601B-4083-A3FB-C6D13DF09013}"/>
            </c:ext>
          </c:extLst>
        </c:ser>
        <c:ser>
          <c:idx val="10"/>
          <c:order val="10"/>
          <c:tx>
            <c:strRef>
              <c:f>Sheet1!$K$4</c:f>
              <c:strCache>
                <c:ptCount val="1"/>
                <c:pt idx="0">
                  <c:v>Liike NYT, n=27</c:v>
                </c:pt>
              </c:strCache>
              <c:extLst xmlns:c15="http://schemas.microsoft.com/office/drawing/2012/chart"/>
            </c:strRef>
          </c:tx>
          <c:spPr>
            <a:ln>
              <a:solidFill>
                <a:srgbClr val="FFD966"/>
              </a:solidFill>
            </a:ln>
          </c:spPr>
          <c:marker>
            <c:symbol val="circle"/>
            <c:size val="5"/>
            <c:spPr>
              <a:solidFill>
                <a:srgbClr val="FFD966"/>
              </a:solidFill>
              <a:ln>
                <a:noFill/>
              </a:ln>
            </c:spPr>
          </c:marker>
          <c:xVal>
            <c:numRef>
              <c:f>Sheet1!$K$5:$K$21</c:f>
              <c:numCache>
                <c:formatCode>0</c:formatCode>
                <c:ptCount val="17"/>
                <c:pt idx="0">
                  <c:v>66.806749999999994</c:v>
                </c:pt>
                <c:pt idx="1">
                  <c:v>56.107469999999999</c:v>
                </c:pt>
                <c:pt idx="2">
                  <c:v>53.916620000000002</c:v>
                </c:pt>
                <c:pt idx="3">
                  <c:v>60.909399999999998</c:v>
                </c:pt>
                <c:pt idx="4">
                  <c:v>71.608670000000004</c:v>
                </c:pt>
                <c:pt idx="5">
                  <c:v>44.31277</c:v>
                </c:pt>
                <c:pt idx="6">
                  <c:v>50.210120000000003</c:v>
                </c:pt>
                <c:pt idx="7">
                  <c:v>46.503610000000002</c:v>
                </c:pt>
                <c:pt idx="8">
                  <c:v>50.885300000000001</c:v>
                </c:pt>
                <c:pt idx="9">
                  <c:v>31.002410000000001</c:v>
                </c:pt>
                <c:pt idx="10">
                  <c:v>59.393740000000001</c:v>
                </c:pt>
                <c:pt idx="11">
                  <c:v>24.684819999999998</c:v>
                </c:pt>
                <c:pt idx="12">
                  <c:v>24.684819999999998</c:v>
                </c:pt>
                <c:pt idx="13">
                  <c:v>4.8019299999999996</c:v>
                </c:pt>
                <c:pt idx="14">
                  <c:v>23.589400000000001</c:v>
                </c:pt>
                <c:pt idx="15">
                  <c:v>1.0954200000000001</c:v>
                </c:pt>
                <c:pt idx="16">
                  <c:v>1.0954200000000001</c:v>
                </c:pt>
              </c:numCache>
            </c:numRef>
          </c:xVal>
          <c:yVal>
            <c:numRef>
              <c:f>Sheet1!$N$5:$N$21</c:f>
              <c:numCache>
                <c:formatCode>0.0</c:formatCode>
                <c:ptCount val="17"/>
                <c:pt idx="0">
                  <c:v>97.058823529411768</c:v>
                </c:pt>
                <c:pt idx="1">
                  <c:v>91.176470588235304</c:v>
                </c:pt>
                <c:pt idx="2">
                  <c:v>85.29411764705884</c:v>
                </c:pt>
                <c:pt idx="3">
                  <c:v>79.411764705882376</c:v>
                </c:pt>
                <c:pt idx="4">
                  <c:v>73.529411764705912</c:v>
                </c:pt>
                <c:pt idx="5">
                  <c:v>67.647058823529449</c:v>
                </c:pt>
                <c:pt idx="6">
                  <c:v>61.764705882352978</c:v>
                </c:pt>
                <c:pt idx="7">
                  <c:v>55.882352941176507</c:v>
                </c:pt>
                <c:pt idx="8">
                  <c:v>50.000000000000036</c:v>
                </c:pt>
                <c:pt idx="9">
                  <c:v>44.117647058823565</c:v>
                </c:pt>
                <c:pt idx="10">
                  <c:v>38.235294117647094</c:v>
                </c:pt>
                <c:pt idx="11">
                  <c:v>32.352941176470623</c:v>
                </c:pt>
                <c:pt idx="12">
                  <c:v>26.470588235294152</c:v>
                </c:pt>
                <c:pt idx="13">
                  <c:v>20.58823529411768</c:v>
                </c:pt>
                <c:pt idx="14">
                  <c:v>14.705882352941209</c:v>
                </c:pt>
                <c:pt idx="15">
                  <c:v>8.8235294117647385</c:v>
                </c:pt>
                <c:pt idx="16">
                  <c:v>2.9411764705882675</c:v>
                </c:pt>
              </c:numCache>
            </c:numRef>
          </c:yVal>
          <c:smooth val="1"/>
          <c:extLst xmlns:c15="http://schemas.microsoft.com/office/drawing/2012/chart">
            <c:ext xmlns:c16="http://schemas.microsoft.com/office/drawing/2014/chart" uri="{C3380CC4-5D6E-409C-BE32-E72D297353CC}">
              <c16:uniqueId val="{0000000A-601B-4083-A3FB-C6D13DF09013}"/>
            </c:ext>
          </c:extLst>
        </c:ser>
        <c:dLbls>
          <c:showLegendKey val="0"/>
          <c:showVal val="0"/>
          <c:showCatName val="0"/>
          <c:showSerName val="0"/>
          <c:showPercent val="0"/>
          <c:showBubbleSize val="0"/>
        </c:dLbls>
        <c:axId val="-1747508800"/>
        <c:axId val="-1640939168"/>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88948251472603068"/>
              <c:y val="0.9292013199941519"/>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2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81702137776256234"/>
          <c:y val="0.2718111792313414"/>
          <c:w val="0.18123340560690784"/>
          <c:h val="0.65558163777783007"/>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85839054613198"/>
          <c:y val="0.1264984641769068"/>
          <c:w val="0.65591934594949275"/>
          <c:h val="0.80794874643558123"/>
        </c:manualLayout>
      </c:layout>
      <c:barChart>
        <c:barDir val="bar"/>
        <c:grouping val="stacked"/>
        <c:varyColors val="0"/>
        <c:ser>
          <c:idx val="0"/>
          <c:order val="0"/>
          <c:tx>
            <c:strRef>
              <c:f>Taul1!$B$1</c:f>
              <c:strCache>
                <c:ptCount val="1"/>
                <c:pt idx="0">
                  <c:v>5 Täysin 
samaa mieltä</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Metsien talouskäyttö on Suomen yhteiskunnan hyvinvoinnille ensiarvoisen tärkeä</c:v>
                </c:pt>
                <c:pt idx="1">
                  <c:v>Suomi on maailman kärkimaita kestävässä metsätaloudessa ja sen kehittämisessä</c:v>
                </c:pt>
                <c:pt idx="2">
                  <c:v>Metsäammattilaisten toiminta mukautuu muuttuvaan toimintaympäristöön</c:v>
                </c:pt>
              </c:strCache>
            </c:strRef>
          </c:cat>
          <c:val>
            <c:numRef>
              <c:f>Taul1!$B$2:$B$4</c:f>
              <c:numCache>
                <c:formatCode>0.00000</c:formatCode>
                <c:ptCount val="3"/>
                <c:pt idx="0">
                  <c:v>36.805399999999999</c:v>
                </c:pt>
                <c:pt idx="1">
                  <c:v>27.444179999999999</c:v>
                </c:pt>
                <c:pt idx="2">
                  <c:v>15.763210000000001</c:v>
                </c:pt>
              </c:numCache>
            </c:numRef>
          </c:val>
          <c:extLst>
            <c:ext xmlns:c16="http://schemas.microsoft.com/office/drawing/2014/chart" uri="{C3380CC4-5D6E-409C-BE32-E72D297353CC}">
              <c16:uniqueId val="{00000000-F0A5-4582-A849-4F784BAFF852}"/>
            </c:ext>
          </c:extLst>
        </c:ser>
        <c:ser>
          <c:idx val="1"/>
          <c:order val="1"/>
          <c:tx>
            <c:strRef>
              <c:f>Taul1!$C$1</c:f>
              <c:strCache>
                <c:ptCount val="1"/>
                <c:pt idx="0">
                  <c:v>4 Jokseenkin 
samaa mieltä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Metsien talouskäyttö on Suomen yhteiskunnan hyvinvoinnille ensiarvoisen tärkeä</c:v>
                </c:pt>
                <c:pt idx="1">
                  <c:v>Suomi on maailman kärkimaita kestävässä metsätaloudessa ja sen kehittämisessä</c:v>
                </c:pt>
                <c:pt idx="2">
                  <c:v>Metsäammattilaisten toiminta mukautuu muuttuvaan toimintaympäristöön</c:v>
                </c:pt>
              </c:strCache>
            </c:strRef>
          </c:cat>
          <c:val>
            <c:numRef>
              <c:f>Taul1!$C$2:$C$4</c:f>
              <c:numCache>
                <c:formatCode>0.00000</c:formatCode>
                <c:ptCount val="3"/>
                <c:pt idx="0">
                  <c:v>36.938600000000001</c:v>
                </c:pt>
                <c:pt idx="1">
                  <c:v>36.812559999999998</c:v>
                </c:pt>
                <c:pt idx="2">
                  <c:v>39.841360000000002</c:v>
                </c:pt>
              </c:numCache>
            </c:numRef>
          </c:val>
          <c:extLst>
            <c:ext xmlns:c16="http://schemas.microsoft.com/office/drawing/2014/chart" uri="{C3380CC4-5D6E-409C-BE32-E72D297353CC}">
              <c16:uniqueId val="{00000001-F0A5-4582-A849-4F784BAFF852}"/>
            </c:ext>
          </c:extLst>
        </c:ser>
        <c:ser>
          <c:idx val="2"/>
          <c:order val="2"/>
          <c:tx>
            <c:strRef>
              <c:f>Taul1!$D$1</c:f>
              <c:strCache>
                <c:ptCount val="1"/>
                <c:pt idx="0">
                  <c:v>3 Ei samaa 
eikä eri mieltä</c:v>
                </c:pt>
              </c:strCache>
            </c:strRef>
          </c:tx>
          <c:spPr>
            <a:solidFill>
              <a:srgbClr val="B9E6FD"/>
            </a:solidFill>
            <a:ln>
              <a:noFill/>
            </a:ln>
          </c:spPr>
          <c:invertIfNegative val="0"/>
          <c:dPt>
            <c:idx val="5"/>
            <c:invertIfNegative val="0"/>
            <c:bubble3D val="0"/>
            <c:extLst>
              <c:ext xmlns:c16="http://schemas.microsoft.com/office/drawing/2014/chart" uri="{C3380CC4-5D6E-409C-BE32-E72D297353CC}">
                <c16:uniqueId val="{00000002-F0A5-4582-A849-4F784BAFF852}"/>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Metsien talouskäyttö on Suomen yhteiskunnan hyvinvoinnille ensiarvoisen tärkeä</c:v>
                </c:pt>
                <c:pt idx="1">
                  <c:v>Suomi on maailman kärkimaita kestävässä metsätaloudessa ja sen kehittämisessä</c:v>
                </c:pt>
                <c:pt idx="2">
                  <c:v>Metsäammattilaisten toiminta mukautuu muuttuvaan toimintaympäristöön</c:v>
                </c:pt>
              </c:strCache>
            </c:strRef>
          </c:cat>
          <c:val>
            <c:numRef>
              <c:f>Taul1!$D$2:$D$4</c:f>
              <c:numCache>
                <c:formatCode>0.00000</c:formatCode>
                <c:ptCount val="3"/>
                <c:pt idx="0">
                  <c:v>12.19744</c:v>
                </c:pt>
                <c:pt idx="1">
                  <c:v>12.83114</c:v>
                </c:pt>
                <c:pt idx="2">
                  <c:v>16.404340000000001</c:v>
                </c:pt>
              </c:numCache>
            </c:numRef>
          </c:val>
          <c:extLst>
            <c:ext xmlns:c16="http://schemas.microsoft.com/office/drawing/2014/chart" uri="{C3380CC4-5D6E-409C-BE32-E72D297353CC}">
              <c16:uniqueId val="{00000003-F0A5-4582-A849-4F784BAFF852}"/>
            </c:ext>
          </c:extLst>
        </c:ser>
        <c:ser>
          <c:idx val="3"/>
          <c:order val="3"/>
          <c:tx>
            <c:strRef>
              <c:f>Taul1!$E$1</c:f>
              <c:strCache>
                <c:ptCount val="1"/>
                <c:pt idx="0">
                  <c:v>2 Jokseenkin 
eri mieltä</c:v>
                </c:pt>
              </c:strCache>
            </c:strRef>
          </c:tx>
          <c:spPr>
            <a:solidFill>
              <a:srgbClr val="F39FC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Metsien talouskäyttö on Suomen yhteiskunnan hyvinvoinnille ensiarvoisen tärkeä</c:v>
                </c:pt>
                <c:pt idx="1">
                  <c:v>Suomi on maailman kärkimaita kestävässä metsätaloudessa ja sen kehittämisessä</c:v>
                </c:pt>
                <c:pt idx="2">
                  <c:v>Metsäammattilaisten toiminta mukautuu muuttuvaan toimintaympäristöön</c:v>
                </c:pt>
              </c:strCache>
            </c:strRef>
          </c:cat>
          <c:val>
            <c:numRef>
              <c:f>Taul1!$E$2:$E$4</c:f>
              <c:numCache>
                <c:formatCode>0.00000</c:formatCode>
                <c:ptCount val="3"/>
                <c:pt idx="0">
                  <c:v>7.4184599999999996</c:v>
                </c:pt>
                <c:pt idx="1">
                  <c:v>12.60045</c:v>
                </c:pt>
                <c:pt idx="2">
                  <c:v>12.099069999999999</c:v>
                </c:pt>
              </c:numCache>
            </c:numRef>
          </c:val>
          <c:extLst>
            <c:ext xmlns:c16="http://schemas.microsoft.com/office/drawing/2014/chart" uri="{C3380CC4-5D6E-409C-BE32-E72D297353CC}">
              <c16:uniqueId val="{00000004-F0A5-4582-A849-4F784BAFF852}"/>
            </c:ext>
          </c:extLst>
        </c:ser>
        <c:ser>
          <c:idx val="4"/>
          <c:order val="4"/>
          <c:tx>
            <c:strRef>
              <c:f>Taul1!$F$1</c:f>
              <c:strCache>
                <c:ptCount val="1"/>
                <c:pt idx="0">
                  <c:v>1 Täysin 
eri mieltä</c:v>
                </c:pt>
              </c:strCache>
            </c:strRef>
          </c:tx>
          <c:spPr>
            <a:solidFill>
              <a:srgbClr val="C10F70"/>
            </a:solidFill>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Metsien talouskäyttö on Suomen yhteiskunnan hyvinvoinnille ensiarvoisen tärkeä</c:v>
                </c:pt>
                <c:pt idx="1">
                  <c:v>Suomi on maailman kärkimaita kestävässä metsätaloudessa ja sen kehittämisessä</c:v>
                </c:pt>
                <c:pt idx="2">
                  <c:v>Metsäammattilaisten toiminta mukautuu muuttuvaan toimintaympäristöön</c:v>
                </c:pt>
              </c:strCache>
            </c:strRef>
          </c:cat>
          <c:val>
            <c:numRef>
              <c:f>Taul1!$F$2:$F$4</c:f>
              <c:numCache>
                <c:formatCode>0.00000</c:formatCode>
                <c:ptCount val="3"/>
                <c:pt idx="0">
                  <c:v>2.4471599999999998</c:v>
                </c:pt>
                <c:pt idx="1">
                  <c:v>3.9299200000000001</c:v>
                </c:pt>
                <c:pt idx="2">
                  <c:v>3.5715599999999998</c:v>
                </c:pt>
              </c:numCache>
            </c:numRef>
          </c:val>
          <c:extLst>
            <c:ext xmlns:c16="http://schemas.microsoft.com/office/drawing/2014/chart" uri="{C3380CC4-5D6E-409C-BE32-E72D297353CC}">
              <c16:uniqueId val="{00000005-F0A5-4582-A849-4F784BAFF852}"/>
            </c:ext>
          </c:extLst>
        </c:ser>
        <c:ser>
          <c:idx val="5"/>
          <c:order val="5"/>
          <c:tx>
            <c:strRef>
              <c:f>Taul1!$G$1</c:f>
              <c:strCache>
                <c:ptCount val="1"/>
                <c:pt idx="0">
                  <c:v>En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Taul1!$A$2:$A$4</c:f>
              <c:strCache>
                <c:ptCount val="3"/>
                <c:pt idx="0">
                  <c:v>Metsien talouskäyttö on Suomen yhteiskunnan hyvinvoinnille ensiarvoisen tärkeä</c:v>
                </c:pt>
                <c:pt idx="1">
                  <c:v>Suomi on maailman kärkimaita kestävässä metsätaloudessa ja sen kehittämisessä</c:v>
                </c:pt>
                <c:pt idx="2">
                  <c:v>Metsäammattilaisten toiminta mukautuu muuttuvaan toimintaympäristöön</c:v>
                </c:pt>
              </c:strCache>
            </c:strRef>
          </c:cat>
          <c:val>
            <c:numRef>
              <c:f>Taul1!$G$2:$G$4</c:f>
              <c:numCache>
                <c:formatCode>0.00000</c:formatCode>
                <c:ptCount val="3"/>
                <c:pt idx="0">
                  <c:v>4.1929400000000001</c:v>
                </c:pt>
                <c:pt idx="1">
                  <c:v>6.3817399999999997</c:v>
                </c:pt>
                <c:pt idx="2">
                  <c:v>12.320449999999999</c:v>
                </c:pt>
              </c:numCache>
            </c:numRef>
          </c:val>
          <c:extLst>
            <c:ext xmlns:c16="http://schemas.microsoft.com/office/drawing/2014/chart" uri="{C3380CC4-5D6E-409C-BE32-E72D297353CC}">
              <c16:uniqueId val="{00000006-F0A5-4582-A849-4F784BAFF852}"/>
            </c:ext>
          </c:extLst>
        </c:ser>
        <c:ser>
          <c:idx val="6"/>
          <c:order val="6"/>
          <c:tx>
            <c:strRef>
              <c:f>Taul1!$H$1</c:f>
              <c:strCache>
                <c:ptCount val="1"/>
                <c:pt idx="0">
                  <c:v>TOP2</c:v>
                </c:pt>
              </c:strCache>
            </c:strRef>
          </c:tx>
          <c:spPr>
            <a:no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Taul1!$A$2:$A$4</c:f>
              <c:strCache>
                <c:ptCount val="3"/>
                <c:pt idx="0">
                  <c:v>Metsien talouskäyttö on Suomen yhteiskunnan hyvinvoinnille ensiarvoisen tärkeä</c:v>
                </c:pt>
                <c:pt idx="1">
                  <c:v>Suomi on maailman kärkimaita kestävässä metsätaloudessa ja sen kehittämisessä</c:v>
                </c:pt>
                <c:pt idx="2">
                  <c:v>Metsäammattilaisten toiminta mukautuu muuttuvaan toimintaympäristöön</c:v>
                </c:pt>
              </c:strCache>
            </c:strRef>
          </c:cat>
          <c:val>
            <c:numRef>
              <c:f>Taul1!$H$2:$H$4</c:f>
              <c:numCache>
                <c:formatCode>0.00000</c:formatCode>
                <c:ptCount val="3"/>
                <c:pt idx="0">
                  <c:v>73.744</c:v>
                </c:pt>
                <c:pt idx="1">
                  <c:v>64.256749999999997</c:v>
                </c:pt>
                <c:pt idx="2">
                  <c:v>55.604579999999999</c:v>
                </c:pt>
              </c:numCache>
            </c:numRef>
          </c:val>
          <c:extLst>
            <c:ext xmlns:c16="http://schemas.microsoft.com/office/drawing/2014/chart" uri="{C3380CC4-5D6E-409C-BE32-E72D297353CC}">
              <c16:uniqueId val="{00000007-F0A5-4582-A849-4F784BAFF852}"/>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22653237171973467"/>
          <c:y val="0"/>
          <c:w val="0.75835547526786828"/>
          <c:h val="0.12043624335597419"/>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56900805017183"/>
          <c:y val="5.4484886021298473E-2"/>
          <c:w val="0.44249943052667795"/>
          <c:h val="0.88965743251775364"/>
        </c:manualLayout>
      </c:layout>
      <c:barChart>
        <c:barDir val="bar"/>
        <c:grouping val="clustered"/>
        <c:varyColors val="0"/>
        <c:ser>
          <c:idx val="0"/>
          <c:order val="0"/>
          <c:tx>
            <c:strRef>
              <c:f>Taul1!$B$1</c:f>
              <c:strCache>
                <c:ptCount val="1"/>
                <c:pt idx="0">
                  <c:v>Kaikki</c:v>
                </c:pt>
              </c:strCache>
            </c:strRef>
          </c:tx>
          <c:spPr>
            <a:solidFill>
              <a:srgbClr val="70AC47"/>
            </a:solidFill>
          </c:spPr>
          <c:invertIfNegative val="0"/>
          <c:dPt>
            <c:idx val="1"/>
            <c:invertIfNegative val="0"/>
            <c:bubble3D val="0"/>
            <c:extLst>
              <c:ext xmlns:c16="http://schemas.microsoft.com/office/drawing/2014/chart" uri="{C3380CC4-5D6E-409C-BE32-E72D297353CC}">
                <c16:uniqueId val="{00000000-341B-487E-98CF-157CC92E56E5}"/>
              </c:ext>
            </c:extLst>
          </c:dPt>
          <c:dPt>
            <c:idx val="4"/>
            <c:invertIfNegative val="0"/>
            <c:bubble3D val="0"/>
            <c:extLst>
              <c:ext xmlns:c16="http://schemas.microsoft.com/office/drawing/2014/chart" uri="{C3380CC4-5D6E-409C-BE32-E72D297353CC}">
                <c16:uniqueId val="{00000001-341B-487E-98CF-157CC92E56E5}"/>
              </c:ext>
            </c:extLst>
          </c:dPt>
          <c:dLbls>
            <c:numFmt formatCode="0%" sourceLinked="0"/>
            <c:spPr>
              <a:noFill/>
              <a:ln>
                <a:noFill/>
              </a:ln>
              <a:effectLst/>
            </c:spPr>
            <c:txPr>
              <a:bodyPr wrap="square" lIns="38100" tIns="19050" rIns="38100" bIns="19050" anchor="ctr">
                <a:spAutoFit/>
              </a:bodyPr>
              <a:lstStyle/>
              <a:p>
                <a:pPr>
                  <a:defRPr sz="1000" b="1">
                    <a:solidFill>
                      <a:srgbClr val="142E20"/>
                    </a:solidFil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Taul1!$A$2:$A$7</c:f>
              <c:strCache>
                <c:ptCount val="6"/>
                <c:pt idx="0">
                  <c:v>Perus-/kansakoulu</c:v>
                </c:pt>
                <c:pt idx="1">
                  <c:v>Amm.-, tekn.-/kauppakoulu</c:v>
                </c:pt>
                <c:pt idx="2">
                  <c:v>Ylioppilas/lukio</c:v>
                </c:pt>
                <c:pt idx="3">
                  <c:v>Opisto</c:v>
                </c:pt>
                <c:pt idx="4">
                  <c:v>Amk</c:v>
                </c:pt>
                <c:pt idx="5">
                  <c:v>Yliopisto/korkeakoulu</c:v>
                </c:pt>
              </c:strCache>
            </c:strRef>
          </c:cat>
          <c:val>
            <c:numRef>
              <c:f>Taul1!$B$2:$B$7</c:f>
              <c:numCache>
                <c:formatCode>0%</c:formatCode>
                <c:ptCount val="6"/>
                <c:pt idx="0">
                  <c:v>0.08</c:v>
                </c:pt>
                <c:pt idx="1">
                  <c:v>0.18</c:v>
                </c:pt>
                <c:pt idx="2">
                  <c:v>0.15</c:v>
                </c:pt>
                <c:pt idx="3">
                  <c:v>0.13</c:v>
                </c:pt>
                <c:pt idx="4">
                  <c:v>0.18</c:v>
                </c:pt>
                <c:pt idx="5">
                  <c:v>0.28000000000000003</c:v>
                </c:pt>
              </c:numCache>
            </c:numRef>
          </c:val>
          <c:extLst>
            <c:ext xmlns:c16="http://schemas.microsoft.com/office/drawing/2014/chart" uri="{C3380CC4-5D6E-409C-BE32-E72D297353CC}">
              <c16:uniqueId val="{00000000-5D98-432D-8E1E-7D70D428F928}"/>
            </c:ext>
          </c:extLst>
        </c:ser>
        <c:dLbls>
          <c:dLblPos val="outEnd"/>
          <c:showLegendKey val="0"/>
          <c:showVal val="1"/>
          <c:showCatName val="0"/>
          <c:showSerName val="0"/>
          <c:showPercent val="0"/>
          <c:showBubbleSize val="0"/>
        </c:dLbls>
        <c:gapWidth val="75"/>
        <c:axId val="-366544928"/>
        <c:axId val="-366547648"/>
      </c:barChart>
      <c:catAx>
        <c:axId val="-366544928"/>
        <c:scaling>
          <c:orientation val="maxMin"/>
        </c:scaling>
        <c:delete val="0"/>
        <c:axPos val="l"/>
        <c:numFmt formatCode="0.00%" sourceLinked="0"/>
        <c:majorTickMark val="out"/>
        <c:minorTickMark val="none"/>
        <c:tickLblPos val="nextTo"/>
        <c:spPr>
          <a:ln>
            <a:noFill/>
          </a:ln>
        </c:spPr>
        <c:txPr>
          <a:bodyPr/>
          <a:lstStyle/>
          <a:p>
            <a:pPr>
              <a:defRPr sz="900">
                <a:solidFill>
                  <a:srgbClr val="444444"/>
                </a:solidFill>
                <a:latin typeface="Calibri" panose="020F0502020204030204" pitchFamily="34" charset="0"/>
                <a:cs typeface="Arial" panose="020B0604020202020204" pitchFamily="34" charset="0"/>
              </a:defRPr>
            </a:pPr>
            <a:endParaRPr lang="fi-FI"/>
          </a:p>
        </c:txPr>
        <c:crossAx val="-366547648"/>
        <c:crosses val="autoZero"/>
        <c:auto val="1"/>
        <c:lblAlgn val="ctr"/>
        <c:lblOffset val="100"/>
        <c:tickLblSkip val="1"/>
        <c:noMultiLvlLbl val="0"/>
      </c:catAx>
      <c:valAx>
        <c:axId val="-366547648"/>
        <c:scaling>
          <c:orientation val="minMax"/>
          <c:max val="0.5"/>
          <c:min val="0"/>
        </c:scaling>
        <c:delete val="1"/>
        <c:axPos val="t"/>
        <c:numFmt formatCode="0%" sourceLinked="0"/>
        <c:majorTickMark val="out"/>
        <c:minorTickMark val="none"/>
        <c:tickLblPos val="nextTo"/>
        <c:crossAx val="-366544928"/>
        <c:crossesAt val="10"/>
        <c:crossBetween val="between"/>
        <c:majorUnit val="0.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06027585136276"/>
          <c:y val="7.5769301823955582E-2"/>
          <c:w val="0.48251109582310975"/>
          <c:h val="0.85614148263172873"/>
        </c:manualLayout>
      </c:layout>
      <c:barChart>
        <c:barDir val="bar"/>
        <c:grouping val="stacked"/>
        <c:varyColors val="0"/>
        <c:ser>
          <c:idx val="0"/>
          <c:order val="0"/>
          <c:tx>
            <c:strRef>
              <c:f>Taul1!$B$1</c:f>
              <c:strCache>
                <c:ptCount val="1"/>
                <c:pt idx="0">
                  <c:v>1. tärkein</c:v>
                </c:pt>
              </c:strCache>
            </c:strRef>
          </c:tx>
          <c:spPr>
            <a:solidFill>
              <a:srgbClr val="4A7040"/>
            </a:solidFill>
            <a:ln>
              <a:noFill/>
            </a:ln>
          </c:spPr>
          <c:invertIfNegative val="0"/>
          <c:dLbls>
            <c:numFmt formatCode="#,##0" sourceLinked="0"/>
            <c:spPr>
              <a:noFill/>
              <a:ln>
                <a:noFill/>
              </a:ln>
              <a:effectLst/>
            </c:spPr>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Metsät ovat tärkeitä suomalaisille</c:v>
                </c:pt>
                <c:pt idx="1">
                  <c:v>Globaali luontokato ja ilmastonmuutos herättävät huolta</c:v>
                </c:pt>
                <c:pt idx="2">
                  <c:v>Metsiin liittyy keskenään ristiriitaisia tavoitteita</c:v>
                </c:pt>
                <c:pt idx="3">
                  <c:v>Suomalaisilla on vahva metsäsuhde</c:v>
                </c:pt>
                <c:pt idx="4">
                  <c:v>Taloudellinen näkökulma painottuu liikaa metsäalan asenteissa ja käyttäytymisessä</c:v>
                </c:pt>
                <c:pt idx="5">
                  <c:v>Vain yhtä intressiä painottavat kansalaisryhmät saavat äänensä kuuluviin kokonaisuuden kustannuksella</c:v>
                </c:pt>
                <c:pt idx="6">
                  <c:v>Metsäalan kyky yhteensovittaa eri intressejä on riittämätön</c:v>
                </c:pt>
                <c:pt idx="7">
                  <c:v>Nykyinen yhteiskunnallinen ilmapiiri ei tue monia intressejä yhteensovittavia toimintoja, josta metsien käyttö voisi oll</c:v>
                </c:pt>
                <c:pt idx="8">
                  <c:v>Kaupungistuneessa yhteiskunnassa poikkeuksellisen laajat jokaisenoikeudet (jokamiehenoikeudet) hämärtävät kuka päättää m</c:v>
                </c:pt>
                <c:pt idx="9">
                  <c:v>Metsäalan kyky viestiä metsien käytöstä on riittämätön</c:v>
                </c:pt>
                <c:pt idx="10">
                  <c:v>Metsien yksityinen omistus on hämärtynyt</c:v>
                </c:pt>
              </c:strCache>
            </c:strRef>
          </c:cat>
          <c:val>
            <c:numRef>
              <c:f>Taul1!$B$2:$B$12</c:f>
              <c:numCache>
                <c:formatCode>0</c:formatCode>
                <c:ptCount val="11"/>
                <c:pt idx="0">
                  <c:v>33.46264</c:v>
                </c:pt>
                <c:pt idx="1">
                  <c:v>19.297529999999998</c:v>
                </c:pt>
                <c:pt idx="2">
                  <c:v>12.71278</c:v>
                </c:pt>
                <c:pt idx="3">
                  <c:v>9.1858799999999992</c:v>
                </c:pt>
                <c:pt idx="4">
                  <c:v>9.1242400000000004</c:v>
                </c:pt>
                <c:pt idx="5">
                  <c:v>7.4647500000000004</c:v>
                </c:pt>
                <c:pt idx="6">
                  <c:v>1.7781100000000001</c:v>
                </c:pt>
                <c:pt idx="7">
                  <c:v>2.2688000000000001</c:v>
                </c:pt>
                <c:pt idx="8">
                  <c:v>2.2488000000000001</c:v>
                </c:pt>
                <c:pt idx="9">
                  <c:v>0.75370999999999999</c:v>
                </c:pt>
                <c:pt idx="10">
                  <c:v>1.7027600000000001</c:v>
                </c:pt>
              </c:numCache>
            </c:numRef>
          </c:val>
          <c:extLst>
            <c:ext xmlns:c16="http://schemas.microsoft.com/office/drawing/2014/chart" uri="{C3380CC4-5D6E-409C-BE32-E72D297353CC}">
              <c16:uniqueId val="{00000000-04D7-465A-9B19-2E5602AECF4E}"/>
            </c:ext>
          </c:extLst>
        </c:ser>
        <c:ser>
          <c:idx val="1"/>
          <c:order val="1"/>
          <c:tx>
            <c:strRef>
              <c:f>Taul1!$C$1</c:f>
              <c:strCache>
                <c:ptCount val="1"/>
                <c:pt idx="0">
                  <c:v>2. tärkein</c:v>
                </c:pt>
              </c:strCache>
            </c:strRef>
          </c:tx>
          <c:spPr>
            <a:solidFill>
              <a:srgbClr val="70AC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Metsät ovat tärkeitä suomalaisille</c:v>
                </c:pt>
                <c:pt idx="1">
                  <c:v>Globaali luontokato ja ilmastonmuutos herättävät huolta</c:v>
                </c:pt>
                <c:pt idx="2">
                  <c:v>Metsiin liittyy keskenään ristiriitaisia tavoitteita</c:v>
                </c:pt>
                <c:pt idx="3">
                  <c:v>Suomalaisilla on vahva metsäsuhde</c:v>
                </c:pt>
                <c:pt idx="4">
                  <c:v>Taloudellinen näkökulma painottuu liikaa metsäalan asenteissa ja käyttäytymisessä</c:v>
                </c:pt>
                <c:pt idx="5">
                  <c:v>Vain yhtä intressiä painottavat kansalaisryhmät saavat äänensä kuuluviin kokonaisuuden kustannuksella</c:v>
                </c:pt>
                <c:pt idx="6">
                  <c:v>Metsäalan kyky yhteensovittaa eri intressejä on riittämätön</c:v>
                </c:pt>
                <c:pt idx="7">
                  <c:v>Nykyinen yhteiskunnallinen ilmapiiri ei tue monia intressejä yhteensovittavia toimintoja, josta metsien käyttö voisi oll</c:v>
                </c:pt>
                <c:pt idx="8">
                  <c:v>Kaupungistuneessa yhteiskunnassa poikkeuksellisen laajat jokaisenoikeudet (jokamiehenoikeudet) hämärtävät kuka päättää m</c:v>
                </c:pt>
                <c:pt idx="9">
                  <c:v>Metsäalan kyky viestiä metsien käytöstä on riittämätön</c:v>
                </c:pt>
                <c:pt idx="10">
                  <c:v>Metsien yksityinen omistus on hämärtynyt</c:v>
                </c:pt>
              </c:strCache>
            </c:strRef>
          </c:cat>
          <c:val>
            <c:numRef>
              <c:f>Taul1!$C$2:$C$12</c:f>
              <c:numCache>
                <c:formatCode>0</c:formatCode>
                <c:ptCount val="11"/>
                <c:pt idx="0">
                  <c:v>15.79529</c:v>
                </c:pt>
                <c:pt idx="1">
                  <c:v>15.425979999999999</c:v>
                </c:pt>
                <c:pt idx="2">
                  <c:v>12.243729999999999</c:v>
                </c:pt>
                <c:pt idx="3">
                  <c:v>22.553999999999998</c:v>
                </c:pt>
                <c:pt idx="4">
                  <c:v>8.6828599999999998</c:v>
                </c:pt>
                <c:pt idx="5">
                  <c:v>6.8063900000000004</c:v>
                </c:pt>
                <c:pt idx="6">
                  <c:v>4.1899199999999999</c:v>
                </c:pt>
                <c:pt idx="7">
                  <c:v>4.3452700000000002</c:v>
                </c:pt>
                <c:pt idx="8">
                  <c:v>2.9871599999999998</c:v>
                </c:pt>
                <c:pt idx="9">
                  <c:v>2.0811199999999999</c:v>
                </c:pt>
                <c:pt idx="10">
                  <c:v>2.49647</c:v>
                </c:pt>
              </c:numCache>
            </c:numRef>
          </c:val>
          <c:extLst>
            <c:ext xmlns:c16="http://schemas.microsoft.com/office/drawing/2014/chart" uri="{C3380CC4-5D6E-409C-BE32-E72D297353CC}">
              <c16:uniqueId val="{00000001-04D7-465A-9B19-2E5602AECF4E}"/>
            </c:ext>
          </c:extLst>
        </c:ser>
        <c:ser>
          <c:idx val="2"/>
          <c:order val="2"/>
          <c:tx>
            <c:strRef>
              <c:f>Taul1!$D$1</c:f>
              <c:strCache>
                <c:ptCount val="1"/>
                <c:pt idx="0">
                  <c:v>3. tärkein</c:v>
                </c:pt>
              </c:strCache>
            </c:strRef>
          </c:tx>
          <c:spPr>
            <a:solidFill>
              <a:srgbClr val="B3D79D"/>
            </a:solidFill>
            <a:ln>
              <a:noFill/>
            </a:ln>
          </c:spPr>
          <c:invertIfNegative val="0"/>
          <c:dPt>
            <c:idx val="5"/>
            <c:invertIfNegative val="0"/>
            <c:bubble3D val="0"/>
            <c:extLst>
              <c:ext xmlns:c16="http://schemas.microsoft.com/office/drawing/2014/chart" uri="{C3380CC4-5D6E-409C-BE32-E72D297353CC}">
                <c16:uniqueId val="{00000002-04D7-465A-9B19-2E5602AECF4E}"/>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Metsät ovat tärkeitä suomalaisille</c:v>
                </c:pt>
                <c:pt idx="1">
                  <c:v>Globaali luontokato ja ilmastonmuutos herättävät huolta</c:v>
                </c:pt>
                <c:pt idx="2">
                  <c:v>Metsiin liittyy keskenään ristiriitaisia tavoitteita</c:v>
                </c:pt>
                <c:pt idx="3">
                  <c:v>Suomalaisilla on vahva metsäsuhde</c:v>
                </c:pt>
                <c:pt idx="4">
                  <c:v>Taloudellinen näkökulma painottuu liikaa metsäalan asenteissa ja käyttäytymisessä</c:v>
                </c:pt>
                <c:pt idx="5">
                  <c:v>Vain yhtä intressiä painottavat kansalaisryhmät saavat äänensä kuuluviin kokonaisuuden kustannuksella</c:v>
                </c:pt>
                <c:pt idx="6">
                  <c:v>Metsäalan kyky yhteensovittaa eri intressejä on riittämätön</c:v>
                </c:pt>
                <c:pt idx="7">
                  <c:v>Nykyinen yhteiskunnallinen ilmapiiri ei tue monia intressejä yhteensovittavia toimintoja, josta metsien käyttö voisi oll</c:v>
                </c:pt>
                <c:pt idx="8">
                  <c:v>Kaupungistuneessa yhteiskunnassa poikkeuksellisen laajat jokaisenoikeudet (jokamiehenoikeudet) hämärtävät kuka päättää m</c:v>
                </c:pt>
                <c:pt idx="9">
                  <c:v>Metsäalan kyky viestiä metsien käytöstä on riittämätön</c:v>
                </c:pt>
                <c:pt idx="10">
                  <c:v>Metsien yksityinen omistus on hämärtynyt</c:v>
                </c:pt>
              </c:strCache>
            </c:strRef>
          </c:cat>
          <c:val>
            <c:numRef>
              <c:f>Taul1!$D$2:$D$12</c:f>
              <c:numCache>
                <c:formatCode>0</c:formatCode>
                <c:ptCount val="11"/>
                <c:pt idx="0">
                  <c:v>10.37631</c:v>
                </c:pt>
                <c:pt idx="1">
                  <c:v>16.524339999999999</c:v>
                </c:pt>
                <c:pt idx="2">
                  <c:v>13.74183</c:v>
                </c:pt>
                <c:pt idx="3">
                  <c:v>10.86097</c:v>
                </c:pt>
                <c:pt idx="4">
                  <c:v>7.4584599999999996</c:v>
                </c:pt>
                <c:pt idx="5">
                  <c:v>10.437950000000001</c:v>
                </c:pt>
                <c:pt idx="6">
                  <c:v>7.7614799999999997</c:v>
                </c:pt>
                <c:pt idx="7">
                  <c:v>6.7340600000000004</c:v>
                </c:pt>
                <c:pt idx="8">
                  <c:v>4.9052699999999998</c:v>
                </c:pt>
                <c:pt idx="9">
                  <c:v>3.7792300000000001</c:v>
                </c:pt>
                <c:pt idx="10">
                  <c:v>3.3501799999999999</c:v>
                </c:pt>
              </c:numCache>
            </c:numRef>
          </c:val>
          <c:extLst>
            <c:ext xmlns:c16="http://schemas.microsoft.com/office/drawing/2014/chart" uri="{C3380CC4-5D6E-409C-BE32-E72D297353CC}">
              <c16:uniqueId val="{00000003-04D7-465A-9B19-2E5602AECF4E}"/>
            </c:ext>
          </c:extLst>
        </c:ser>
        <c:ser>
          <c:idx val="3"/>
          <c:order val="3"/>
          <c:tx>
            <c:strRef>
              <c:f>Taul1!$E$1</c:f>
              <c:strCache>
                <c:ptCount val="1"/>
                <c:pt idx="0">
                  <c:v>4. tärkein</c:v>
                </c:pt>
              </c:strCache>
            </c:strRef>
          </c:tx>
          <c:spPr>
            <a:solidFill>
              <a:srgbClr val="F39FC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Metsät ovat tärkeitä suomalaisille</c:v>
                </c:pt>
                <c:pt idx="1">
                  <c:v>Globaali luontokato ja ilmastonmuutos herättävät huolta</c:v>
                </c:pt>
                <c:pt idx="2">
                  <c:v>Metsiin liittyy keskenään ristiriitaisia tavoitteita</c:v>
                </c:pt>
                <c:pt idx="3">
                  <c:v>Suomalaisilla on vahva metsäsuhde</c:v>
                </c:pt>
                <c:pt idx="4">
                  <c:v>Taloudellinen näkökulma painottuu liikaa metsäalan asenteissa ja käyttäytymisessä</c:v>
                </c:pt>
                <c:pt idx="5">
                  <c:v>Vain yhtä intressiä painottavat kansalaisryhmät saavat äänensä kuuluviin kokonaisuuden kustannuksella</c:v>
                </c:pt>
                <c:pt idx="6">
                  <c:v>Metsäalan kyky yhteensovittaa eri intressejä on riittämätön</c:v>
                </c:pt>
                <c:pt idx="7">
                  <c:v>Nykyinen yhteiskunnallinen ilmapiiri ei tue monia intressejä yhteensovittavia toimintoja, josta metsien käyttö voisi oll</c:v>
                </c:pt>
                <c:pt idx="8">
                  <c:v>Kaupungistuneessa yhteiskunnassa poikkeuksellisen laajat jokaisenoikeudet (jokamiehenoikeudet) hämärtävät kuka päättää m</c:v>
                </c:pt>
                <c:pt idx="9">
                  <c:v>Metsäalan kyky viestiä metsien käytöstä on riittämätön</c:v>
                </c:pt>
                <c:pt idx="10">
                  <c:v>Metsien yksityinen omistus on hämärtynyt</c:v>
                </c:pt>
              </c:strCache>
            </c:strRef>
          </c:cat>
          <c:val>
            <c:numRef>
              <c:f>Taul1!$E$2:$E$12</c:f>
              <c:numCache>
                <c:formatCode>0</c:formatCode>
                <c:ptCount val="11"/>
                <c:pt idx="0">
                  <c:v>7.9891500000000004</c:v>
                </c:pt>
                <c:pt idx="1">
                  <c:v>9.1305300000000003</c:v>
                </c:pt>
                <c:pt idx="2">
                  <c:v>13.58649</c:v>
                </c:pt>
                <c:pt idx="3">
                  <c:v>8.9335500000000003</c:v>
                </c:pt>
                <c:pt idx="4">
                  <c:v>11.057689999999999</c:v>
                </c:pt>
                <c:pt idx="5">
                  <c:v>7.2447499999999998</c:v>
                </c:pt>
                <c:pt idx="6">
                  <c:v>10.42864</c:v>
                </c:pt>
                <c:pt idx="7">
                  <c:v>8.1445000000000007</c:v>
                </c:pt>
                <c:pt idx="8">
                  <c:v>5.7573400000000001</c:v>
                </c:pt>
                <c:pt idx="9">
                  <c:v>5.9696600000000002</c:v>
                </c:pt>
                <c:pt idx="10">
                  <c:v>5.1236300000000004</c:v>
                </c:pt>
              </c:numCache>
            </c:numRef>
          </c:val>
          <c:extLst>
            <c:ext xmlns:c16="http://schemas.microsoft.com/office/drawing/2014/chart" uri="{C3380CC4-5D6E-409C-BE32-E72D297353CC}">
              <c16:uniqueId val="{00000004-04D7-465A-9B19-2E5602AECF4E}"/>
            </c:ext>
          </c:extLst>
        </c:ser>
        <c:ser>
          <c:idx val="4"/>
          <c:order val="4"/>
          <c:tx>
            <c:strRef>
              <c:f>Taul1!$F$1</c:f>
              <c:strCache>
                <c:ptCount val="1"/>
                <c:pt idx="0">
                  <c:v>5. tärkein</c:v>
                </c:pt>
              </c:strCache>
            </c:strRef>
          </c:tx>
          <c:spPr>
            <a:solidFill>
              <a:srgbClr val="EB599E"/>
            </a:solidFill>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Metsät ovat tärkeitä suomalaisille</c:v>
                </c:pt>
                <c:pt idx="1">
                  <c:v>Globaali luontokato ja ilmastonmuutos herättävät huolta</c:v>
                </c:pt>
                <c:pt idx="2">
                  <c:v>Metsiin liittyy keskenään ristiriitaisia tavoitteita</c:v>
                </c:pt>
                <c:pt idx="3">
                  <c:v>Suomalaisilla on vahva metsäsuhde</c:v>
                </c:pt>
                <c:pt idx="4">
                  <c:v>Taloudellinen näkökulma painottuu liikaa metsäalan asenteissa ja käyttäytymisessä</c:v>
                </c:pt>
                <c:pt idx="5">
                  <c:v>Vain yhtä intressiä painottavat kansalaisryhmät saavat äänensä kuuluviin kokonaisuuden kustannuksella</c:v>
                </c:pt>
                <c:pt idx="6">
                  <c:v>Metsäalan kyky yhteensovittaa eri intressejä on riittämätön</c:v>
                </c:pt>
                <c:pt idx="7">
                  <c:v>Nykyinen yhteiskunnallinen ilmapiiri ei tue monia intressejä yhteensovittavia toimintoja, josta metsien käyttö voisi oll</c:v>
                </c:pt>
                <c:pt idx="8">
                  <c:v>Kaupungistuneessa yhteiskunnassa poikkeuksellisen laajat jokaisenoikeudet (jokamiehenoikeudet) hämärtävät kuka päättää m</c:v>
                </c:pt>
                <c:pt idx="9">
                  <c:v>Metsäalan kyky viestiä metsien käytöstä on riittämätön</c:v>
                </c:pt>
                <c:pt idx="10">
                  <c:v>Metsien yksityinen omistus on hämärtynyt</c:v>
                </c:pt>
              </c:strCache>
            </c:strRef>
          </c:cat>
          <c:val>
            <c:numRef>
              <c:f>Taul1!$F$2:$F$12</c:f>
              <c:numCache>
                <c:formatCode>0</c:formatCode>
                <c:ptCount val="11"/>
                <c:pt idx="0">
                  <c:v>6.5940599999999998</c:v>
                </c:pt>
                <c:pt idx="1">
                  <c:v>7.2124300000000003</c:v>
                </c:pt>
                <c:pt idx="2">
                  <c:v>8.9828600000000005</c:v>
                </c:pt>
                <c:pt idx="3">
                  <c:v>7.9214799999999999</c:v>
                </c:pt>
                <c:pt idx="4">
                  <c:v>8.9458800000000007</c:v>
                </c:pt>
                <c:pt idx="5">
                  <c:v>7.96915</c:v>
                </c:pt>
                <c:pt idx="6">
                  <c:v>10.53631</c:v>
                </c:pt>
                <c:pt idx="7">
                  <c:v>11.860709999999999</c:v>
                </c:pt>
                <c:pt idx="8">
                  <c:v>5.9603599999999997</c:v>
                </c:pt>
                <c:pt idx="9">
                  <c:v>8.6075099999999996</c:v>
                </c:pt>
                <c:pt idx="10">
                  <c:v>5.0436300000000003</c:v>
                </c:pt>
              </c:numCache>
            </c:numRef>
          </c:val>
          <c:extLst>
            <c:ext xmlns:c16="http://schemas.microsoft.com/office/drawing/2014/chart" uri="{C3380CC4-5D6E-409C-BE32-E72D297353CC}">
              <c16:uniqueId val="{00000005-04D7-465A-9B19-2E5602AECF4E}"/>
            </c:ext>
          </c:extLst>
        </c:ser>
        <c:ser>
          <c:idx val="5"/>
          <c:order val="5"/>
          <c:tx>
            <c:strRef>
              <c:f>Taul1!$G$1</c:f>
              <c:strCache>
                <c:ptCount val="1"/>
                <c:pt idx="0">
                  <c:v>TOTAL</c:v>
                </c:pt>
              </c:strCache>
            </c:strRef>
          </c:tx>
          <c:spPr>
            <a:no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Taul1!$A$2:$A$12</c:f>
              <c:strCache>
                <c:ptCount val="11"/>
                <c:pt idx="0">
                  <c:v>Metsät ovat tärkeitä suomalaisille</c:v>
                </c:pt>
                <c:pt idx="1">
                  <c:v>Globaali luontokato ja ilmastonmuutos herättävät huolta</c:v>
                </c:pt>
                <c:pt idx="2">
                  <c:v>Metsiin liittyy keskenään ristiriitaisia tavoitteita</c:v>
                </c:pt>
                <c:pt idx="3">
                  <c:v>Suomalaisilla on vahva metsäsuhde</c:v>
                </c:pt>
                <c:pt idx="4">
                  <c:v>Taloudellinen näkökulma painottuu liikaa metsäalan asenteissa ja käyttäytymisessä</c:v>
                </c:pt>
                <c:pt idx="5">
                  <c:v>Vain yhtä intressiä painottavat kansalaisryhmät saavat äänensä kuuluviin kokonaisuuden kustannuksella</c:v>
                </c:pt>
                <c:pt idx="6">
                  <c:v>Metsäalan kyky yhteensovittaa eri intressejä on riittämätön</c:v>
                </c:pt>
                <c:pt idx="7">
                  <c:v>Nykyinen yhteiskunnallinen ilmapiiri ei tue monia intressejä yhteensovittavia toimintoja, josta metsien käyttö voisi oll</c:v>
                </c:pt>
                <c:pt idx="8">
                  <c:v>Kaupungistuneessa yhteiskunnassa poikkeuksellisen laajat jokaisenoikeudet (jokamiehenoikeudet) hämärtävät kuka päättää m</c:v>
                </c:pt>
                <c:pt idx="9">
                  <c:v>Metsäalan kyky viestiä metsien käytöstä on riittämätön</c:v>
                </c:pt>
                <c:pt idx="10">
                  <c:v>Metsien yksityinen omistus on hämärtynyt</c:v>
                </c:pt>
              </c:strCache>
            </c:strRef>
          </c:cat>
          <c:val>
            <c:numRef>
              <c:f>Taul1!$G$2:$G$12</c:f>
              <c:numCache>
                <c:formatCode>0</c:formatCode>
                <c:ptCount val="11"/>
                <c:pt idx="0">
                  <c:v>74.217449999999999</c:v>
                </c:pt>
                <c:pt idx="1">
                  <c:v>67.590810000000005</c:v>
                </c:pt>
                <c:pt idx="2">
                  <c:v>61.267690000000002</c:v>
                </c:pt>
                <c:pt idx="3">
                  <c:v>59.455880000000008</c:v>
                </c:pt>
                <c:pt idx="4">
                  <c:v>45.269129999999997</c:v>
                </c:pt>
                <c:pt idx="5">
                  <c:v>39.922990000000006</c:v>
                </c:pt>
                <c:pt idx="6">
                  <c:v>34.694459999999999</c:v>
                </c:pt>
                <c:pt idx="7">
                  <c:v>33.353340000000003</c:v>
                </c:pt>
                <c:pt idx="8">
                  <c:v>21.858930000000001</c:v>
                </c:pt>
                <c:pt idx="9">
                  <c:v>21.191229999999997</c:v>
                </c:pt>
                <c:pt idx="10">
                  <c:v>17.716670000000001</c:v>
                </c:pt>
              </c:numCache>
            </c:numRef>
          </c:val>
          <c:extLst xmlns:c15="http://schemas.microsoft.com/office/drawing/2012/chart">
            <c:ext xmlns:c16="http://schemas.microsoft.com/office/drawing/2014/chart" uri="{C3380CC4-5D6E-409C-BE32-E72D297353CC}">
              <c16:uniqueId val="{00000006-04D7-465A-9B19-2E5602AECF4E}"/>
            </c:ext>
          </c:extLst>
        </c:ser>
        <c:dLbls>
          <c:showLegendKey val="0"/>
          <c:showVal val="0"/>
          <c:showCatName val="0"/>
          <c:showSerName val="0"/>
          <c:showPercent val="0"/>
          <c:showBubbleSize val="0"/>
        </c:dLbls>
        <c:gapWidth val="55"/>
        <c:overlap val="100"/>
        <c:axId val="504590112"/>
        <c:axId val="504590672"/>
        <c:extLst/>
      </c:barChart>
      <c:catAx>
        <c:axId val="504590112"/>
        <c:scaling>
          <c:orientation val="maxMin"/>
        </c:scaling>
        <c:delete val="0"/>
        <c:axPos val="l"/>
        <c:numFmt formatCode="General" sourceLinked="0"/>
        <c:majorTickMark val="none"/>
        <c:minorTickMark val="none"/>
        <c:tickLblPos val="low"/>
        <c:spPr>
          <a:ln>
            <a:noFill/>
          </a:ln>
        </c:spPr>
        <c:txPr>
          <a:bodyPr/>
          <a:lstStyle/>
          <a:p>
            <a:pPr>
              <a:defRPr sz="1200">
                <a:solidFill>
                  <a:srgbClr val="262626"/>
                </a:solidFill>
                <a:latin typeface="Calibri" panose="020F0502020204030204" pitchFamily="34" charset="0"/>
                <a:cs typeface="Arial" panose="020B0604020202020204" pitchFamily="34" charset="0"/>
              </a:defRPr>
            </a:pPr>
            <a:endParaRPr lang="fi-FI"/>
          </a:p>
        </c:txPr>
        <c:crossAx val="504590672"/>
        <c:crosses val="autoZero"/>
        <c:auto val="1"/>
        <c:lblAlgn val="ctr"/>
        <c:lblOffset val="100"/>
        <c:tickLblSkip val="1"/>
        <c:noMultiLvlLbl val="0"/>
      </c:catAx>
      <c:valAx>
        <c:axId val="504590672"/>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4590112"/>
        <c:crosses val="autoZero"/>
        <c:crossBetween val="between"/>
        <c:majorUnit val="10"/>
        <c:minorUnit val="1"/>
      </c:valAx>
      <c:spPr>
        <a:ln>
          <a:noFill/>
        </a:ln>
      </c:spPr>
    </c:plotArea>
    <c:legend>
      <c:legendPos val="t"/>
      <c:layout>
        <c:manualLayout>
          <c:xMode val="edge"/>
          <c:yMode val="edge"/>
          <c:x val="0.37073373821460154"/>
          <c:y val="1.4904447236692011E-2"/>
          <c:w val="0.48455426551611924"/>
          <c:h val="5.438605651747112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54431511278482"/>
          <c:y val="0"/>
          <c:w val="0.48929642148686558"/>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Sheet1!$A$5:$A$15</c:f>
              <c:strCache>
                <c:ptCount val="11"/>
                <c:pt idx="0">
                  <c:v>Metsät ovat tärkeitä suomalaisille</c:v>
                </c:pt>
                <c:pt idx="1">
                  <c:v>Globaali luontokato ja ilmastonmuutos herättävät huolta</c:v>
                </c:pt>
                <c:pt idx="2">
                  <c:v>Metsiin liittyy keskenään ristiriitaisia tavoitteita</c:v>
                </c:pt>
                <c:pt idx="3">
                  <c:v>Suomalaisilla on vahva metsäsuhde</c:v>
                </c:pt>
                <c:pt idx="4">
                  <c:v>Taloudellinen näkökulma painottuu liikaa metsäalan asenteissa ja käyttäytymisessä</c:v>
                </c:pt>
                <c:pt idx="5">
                  <c:v>Vain yhtä intressiä painottavat kansalaisryhmät saavat äänensä kuuluviin kokonaisuuden kustannuksella</c:v>
                </c:pt>
                <c:pt idx="6">
                  <c:v>Metsäalan kyky yhteensovittaa eri intressejä on riittämätön</c:v>
                </c:pt>
                <c:pt idx="7">
                  <c:v>Nykyinen yhteiskunnallinen ilmapiiri ei tue monia intressejä yhteensovittavia toimintoja, josta metsien käyttö voisi olla esimerkkinä</c:v>
                </c:pt>
                <c:pt idx="8">
                  <c:v>Kaupungistuneessa yhteiskunnassa poikkeuksellisen laajat jokaisenoikeudet (jokamiehenoikeudet) hämärtävät kuka päättää metsien käytöstä</c:v>
                </c:pt>
                <c:pt idx="9">
                  <c:v>Metsäalan kyky viestiä metsien käytöstä on riittämätön</c:v>
                </c:pt>
                <c:pt idx="10">
                  <c:v>Metsien yksityinen omistus on hämärtynyt</c:v>
                </c:pt>
              </c:strCache>
            </c:strRef>
          </c:cat>
          <c:val>
            <c:numRef>
              <c:f>Sheet1!$M$5:$M$15</c:f>
              <c:numCache>
                <c:formatCode>General</c:formatCode>
                <c:ptCount val="11"/>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n=1569</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Sheet1!$B$5:$B$15</c:f>
              <c:numCache>
                <c:formatCode>0</c:formatCode>
                <c:ptCount val="11"/>
                <c:pt idx="0">
                  <c:v>74.217460000000003</c:v>
                </c:pt>
                <c:pt idx="1">
                  <c:v>67.590810000000005</c:v>
                </c:pt>
                <c:pt idx="2">
                  <c:v>61.267690000000002</c:v>
                </c:pt>
                <c:pt idx="3">
                  <c:v>59.455880000000001</c:v>
                </c:pt>
                <c:pt idx="4">
                  <c:v>45.269129999999997</c:v>
                </c:pt>
                <c:pt idx="5">
                  <c:v>39.923000000000002</c:v>
                </c:pt>
                <c:pt idx="6">
                  <c:v>34.694459999999999</c:v>
                </c:pt>
                <c:pt idx="7">
                  <c:v>33.35333</c:v>
                </c:pt>
                <c:pt idx="8">
                  <c:v>21.858920000000001</c:v>
                </c:pt>
                <c:pt idx="9">
                  <c:v>21.191240000000001</c:v>
                </c:pt>
                <c:pt idx="10">
                  <c:v>17.716670000000001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SDP, n=246</c:v>
                </c:pt>
              </c:strCache>
            </c:strRef>
          </c:tx>
          <c:spPr>
            <a:ln w="19050">
              <a:solidFill>
                <a:srgbClr val="EB599E"/>
              </a:solidFill>
            </a:ln>
          </c:spPr>
          <c:marker>
            <c:symbol val="circle"/>
            <c:size val="5"/>
            <c:spPr>
              <a:solidFill>
                <a:srgbClr val="EB599E"/>
              </a:solidFill>
              <a:ln>
                <a:noFill/>
              </a:ln>
            </c:spPr>
          </c:marker>
          <c:xVal>
            <c:numRef>
              <c:f>Sheet1!$C$5:$C$15</c:f>
              <c:numCache>
                <c:formatCode>0</c:formatCode>
                <c:ptCount val="11"/>
                <c:pt idx="0">
                  <c:v>75.337249999999997</c:v>
                </c:pt>
                <c:pt idx="1">
                  <c:v>70.768050000000002</c:v>
                </c:pt>
                <c:pt idx="2">
                  <c:v>60.280679999999997</c:v>
                </c:pt>
                <c:pt idx="3">
                  <c:v>63.401589999999999</c:v>
                </c:pt>
                <c:pt idx="4">
                  <c:v>48.345030000000001</c:v>
                </c:pt>
                <c:pt idx="5">
                  <c:v>36.877180000000003</c:v>
                </c:pt>
                <c:pt idx="6">
                  <c:v>35.222209999999997</c:v>
                </c:pt>
                <c:pt idx="7">
                  <c:v>28.134519999999998</c:v>
                </c:pt>
                <c:pt idx="8">
                  <c:v>16.73875</c:v>
                </c:pt>
                <c:pt idx="9">
                  <c:v>20.957090000000001</c:v>
                </c:pt>
                <c:pt idx="10">
                  <c:v>13.590630000000001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Kokoomus241</c:v>
                </c:pt>
              </c:strCache>
            </c:strRef>
          </c:tx>
          <c:spPr>
            <a:ln w="19050">
              <a:solidFill>
                <a:srgbClr val="0070C0"/>
              </a:solidFill>
            </a:ln>
          </c:spPr>
          <c:marker>
            <c:symbol val="circle"/>
            <c:size val="5"/>
            <c:spPr>
              <a:solidFill>
                <a:srgbClr val="0070C0"/>
              </a:solidFill>
              <a:ln>
                <a:noFill/>
              </a:ln>
            </c:spPr>
          </c:marker>
          <c:xVal>
            <c:numRef>
              <c:f>Sheet1!$D$5:$D$15</c:f>
              <c:numCache>
                <c:formatCode>0</c:formatCode>
                <c:ptCount val="11"/>
                <c:pt idx="0">
                  <c:v>76.317260000000005</c:v>
                </c:pt>
                <c:pt idx="1">
                  <c:v>65.833349999999996</c:v>
                </c:pt>
                <c:pt idx="2">
                  <c:v>57.72945</c:v>
                </c:pt>
                <c:pt idx="3">
                  <c:v>64.51943</c:v>
                </c:pt>
                <c:pt idx="4">
                  <c:v>30.43984</c:v>
                </c:pt>
                <c:pt idx="5">
                  <c:v>49.679740000000002</c:v>
                </c:pt>
                <c:pt idx="6">
                  <c:v>26.778780000000001</c:v>
                </c:pt>
                <c:pt idx="7">
                  <c:v>44.573250000000002</c:v>
                </c:pt>
                <c:pt idx="8">
                  <c:v>31.004860000000001</c:v>
                </c:pt>
                <c:pt idx="9">
                  <c:v>17.860230000000001</c:v>
                </c:pt>
                <c:pt idx="10">
                  <c:v>23.4331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Keskusta, n=129</c:v>
                </c:pt>
              </c:strCache>
              <c:extLst xmlns:c15="http://schemas.microsoft.com/office/drawing/2012/chart"/>
            </c:strRef>
          </c:tx>
          <c:spPr>
            <a:ln>
              <a:solidFill>
                <a:srgbClr val="4A7040"/>
              </a:solidFill>
            </a:ln>
          </c:spPr>
          <c:marker>
            <c:symbol val="circle"/>
            <c:size val="5"/>
            <c:spPr>
              <a:solidFill>
                <a:srgbClr val="4A7040"/>
              </a:solidFill>
              <a:ln>
                <a:noFill/>
              </a:ln>
            </c:spPr>
          </c:marker>
          <c:xVal>
            <c:numRef>
              <c:f>Sheet1!$E$5:$E$15</c:f>
              <c:numCache>
                <c:formatCode>0</c:formatCode>
                <c:ptCount val="11"/>
                <c:pt idx="0">
                  <c:v>75.996279999999999</c:v>
                </c:pt>
                <c:pt idx="1">
                  <c:v>53.650869999999998</c:v>
                </c:pt>
                <c:pt idx="2">
                  <c:v>62.932110000000002</c:v>
                </c:pt>
                <c:pt idx="3">
                  <c:v>61.885269999999998</c:v>
                </c:pt>
                <c:pt idx="4">
                  <c:v>34.331789999999998</c:v>
                </c:pt>
                <c:pt idx="5">
                  <c:v>53.593789999999998</c:v>
                </c:pt>
                <c:pt idx="6">
                  <c:v>22.345420000000001</c:v>
                </c:pt>
                <c:pt idx="7">
                  <c:v>31.39349</c:v>
                </c:pt>
                <c:pt idx="8">
                  <c:v>32.004950000000001</c:v>
                </c:pt>
                <c:pt idx="9">
                  <c:v>18.65053</c:v>
                </c:pt>
                <c:pt idx="10">
                  <c:v>22.200289999999999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Vasemmistoliitto, n=163</c:v>
                </c:pt>
              </c:strCache>
              <c:extLst xmlns:c15="http://schemas.microsoft.com/office/drawing/2012/chart"/>
            </c:strRef>
          </c:tx>
          <c:spPr>
            <a:ln>
              <a:solidFill>
                <a:srgbClr val="C10F70"/>
              </a:solidFill>
            </a:ln>
          </c:spPr>
          <c:marker>
            <c:symbol val="circle"/>
            <c:size val="5"/>
            <c:spPr>
              <a:solidFill>
                <a:srgbClr val="C10F70"/>
              </a:solidFill>
              <a:ln>
                <a:noFill/>
              </a:ln>
            </c:spPr>
          </c:marker>
          <c:xVal>
            <c:numRef>
              <c:f>Sheet1!$F$5:$F$15</c:f>
              <c:numCache>
                <c:formatCode>0</c:formatCode>
                <c:ptCount val="11"/>
                <c:pt idx="0">
                  <c:v>70.966949999999997</c:v>
                </c:pt>
                <c:pt idx="1">
                  <c:v>88.683689999999999</c:v>
                </c:pt>
                <c:pt idx="2">
                  <c:v>66.7</c:v>
                </c:pt>
                <c:pt idx="3">
                  <c:v>52.601289999999999</c:v>
                </c:pt>
                <c:pt idx="4">
                  <c:v>71.02919</c:v>
                </c:pt>
                <c:pt idx="5">
                  <c:v>20.499140000000001</c:v>
                </c:pt>
                <c:pt idx="6">
                  <c:v>49.369959999999999</c:v>
                </c:pt>
                <c:pt idx="7">
                  <c:v>26.612870000000001</c:v>
                </c:pt>
                <c:pt idx="8">
                  <c:v>11.86524</c:v>
                </c:pt>
                <c:pt idx="9">
                  <c:v>21.110299999999999</c:v>
                </c:pt>
                <c:pt idx="10">
                  <c:v>8.3094400000000004</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5-601B-4083-A3FB-C6D13DF09013}"/>
            </c:ext>
          </c:extLst>
        </c:ser>
        <c:ser>
          <c:idx val="6"/>
          <c:order val="6"/>
          <c:tx>
            <c:strRef>
              <c:f>Sheet1!$G$4</c:f>
              <c:strCache>
                <c:ptCount val="1"/>
                <c:pt idx="0">
                  <c:v>RKP, n=31</c:v>
                </c:pt>
              </c:strCache>
              <c:extLst xmlns:c15="http://schemas.microsoft.com/office/drawing/2012/chart"/>
            </c:strRef>
          </c:tx>
          <c:spPr>
            <a:ln>
              <a:solidFill>
                <a:srgbClr val="FFC000"/>
              </a:solidFill>
            </a:ln>
          </c:spPr>
          <c:marker>
            <c:symbol val="circle"/>
            <c:size val="5"/>
            <c:spPr>
              <a:solidFill>
                <a:srgbClr val="FFC000"/>
              </a:solidFill>
              <a:ln>
                <a:noFill/>
              </a:ln>
            </c:spPr>
          </c:marker>
          <c:xVal>
            <c:numRef>
              <c:f>Sheet1!$G$5:$G$15</c:f>
              <c:numCache>
                <c:formatCode>0</c:formatCode>
                <c:ptCount val="11"/>
                <c:pt idx="0">
                  <c:v>72.268439999999998</c:v>
                </c:pt>
                <c:pt idx="1">
                  <c:v>66.993279999999999</c:v>
                </c:pt>
                <c:pt idx="2">
                  <c:v>67.973140000000001</c:v>
                </c:pt>
                <c:pt idx="3">
                  <c:v>63.67783</c:v>
                </c:pt>
                <c:pt idx="4">
                  <c:v>32.026859999999999</c:v>
                </c:pt>
                <c:pt idx="5">
                  <c:v>38.281880000000001</c:v>
                </c:pt>
                <c:pt idx="6">
                  <c:v>27.731560000000002</c:v>
                </c:pt>
                <c:pt idx="7">
                  <c:v>32.026859999999999</c:v>
                </c:pt>
                <c:pt idx="8">
                  <c:v>28.711410000000001</c:v>
                </c:pt>
                <c:pt idx="9">
                  <c:v>17.181229999999999</c:v>
                </c:pt>
                <c:pt idx="10">
                  <c:v>14.84563</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6-601B-4083-A3FB-C6D13DF09013}"/>
            </c:ext>
          </c:extLst>
        </c:ser>
        <c:ser>
          <c:idx val="7"/>
          <c:order val="7"/>
          <c:tx>
            <c:strRef>
              <c:f>Sheet1!$H$4</c:f>
              <c:strCache>
                <c:ptCount val="1"/>
                <c:pt idx="0">
                  <c:v>Perussuomalaiset, n=193</c:v>
                </c:pt>
              </c:strCache>
              <c:extLst xmlns:c15="http://schemas.microsoft.com/office/drawing/2012/chart"/>
            </c:strRef>
          </c:tx>
          <c:spPr>
            <a:ln>
              <a:solidFill>
                <a:srgbClr val="3BB0E1"/>
              </a:solidFill>
              <a:prstDash val="solid"/>
            </a:ln>
          </c:spPr>
          <c:marker>
            <c:symbol val="circle"/>
            <c:size val="5"/>
            <c:spPr>
              <a:solidFill>
                <a:srgbClr val="3BB0E1"/>
              </a:solidFill>
              <a:ln>
                <a:noFill/>
              </a:ln>
            </c:spPr>
          </c:marker>
          <c:xVal>
            <c:numRef>
              <c:f>Sheet1!$H$5:$H$15</c:f>
              <c:numCache>
                <c:formatCode>0</c:formatCode>
                <c:ptCount val="11"/>
                <c:pt idx="0">
                  <c:v>77.602459999999994</c:v>
                </c:pt>
                <c:pt idx="1">
                  <c:v>38.440130000000003</c:v>
                </c:pt>
                <c:pt idx="2">
                  <c:v>57.912239999999997</c:v>
                </c:pt>
                <c:pt idx="3">
                  <c:v>63.532780000000002</c:v>
                </c:pt>
                <c:pt idx="4">
                  <c:v>19.0092</c:v>
                </c:pt>
                <c:pt idx="5">
                  <c:v>56.579169999999998</c:v>
                </c:pt>
                <c:pt idx="6">
                  <c:v>20.4925</c:v>
                </c:pt>
                <c:pt idx="7">
                  <c:v>40.318469999999998</c:v>
                </c:pt>
                <c:pt idx="8">
                  <c:v>38.876350000000002</c:v>
                </c:pt>
                <c:pt idx="9">
                  <c:v>22.96951</c:v>
                </c:pt>
                <c:pt idx="10">
                  <c:v>35.066270000000003</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7-601B-4083-A3FB-C6D13DF09013}"/>
            </c:ext>
          </c:extLst>
        </c:ser>
        <c:ser>
          <c:idx val="8"/>
          <c:order val="8"/>
          <c:tx>
            <c:strRef>
              <c:f>Sheet1!$I$4</c:f>
              <c:strCache>
                <c:ptCount val="1"/>
                <c:pt idx="0">
                  <c:v>Kristillisdemokraatit, n=43</c:v>
                </c:pt>
              </c:strCache>
              <c:extLst xmlns:c15="http://schemas.microsoft.com/office/drawing/2012/chart"/>
            </c:strRef>
          </c:tx>
          <c:spPr>
            <a:ln>
              <a:solidFill>
                <a:srgbClr val="F39FC7"/>
              </a:solidFill>
            </a:ln>
          </c:spPr>
          <c:marker>
            <c:symbol val="circle"/>
            <c:size val="5"/>
            <c:spPr>
              <a:solidFill>
                <a:srgbClr val="F39FC7"/>
              </a:solidFill>
              <a:ln>
                <a:noFill/>
              </a:ln>
            </c:spPr>
          </c:marker>
          <c:xVal>
            <c:numRef>
              <c:f>Sheet1!$I$5:$I$15</c:f>
              <c:numCache>
                <c:formatCode>0</c:formatCode>
                <c:ptCount val="11"/>
                <c:pt idx="0">
                  <c:v>77.132300000000001</c:v>
                </c:pt>
                <c:pt idx="1">
                  <c:v>47.957090000000001</c:v>
                </c:pt>
                <c:pt idx="2">
                  <c:v>45.735399999999998</c:v>
                </c:pt>
                <c:pt idx="3">
                  <c:v>71.182360000000003</c:v>
                </c:pt>
                <c:pt idx="4">
                  <c:v>17.849820000000001</c:v>
                </c:pt>
                <c:pt idx="5">
                  <c:v>69.31823</c:v>
                </c:pt>
                <c:pt idx="6">
                  <c:v>35.125149999999998</c:v>
                </c:pt>
                <c:pt idx="7">
                  <c:v>25.663889999999999</c:v>
                </c:pt>
                <c:pt idx="8">
                  <c:v>23.799759999999999</c:v>
                </c:pt>
                <c:pt idx="9">
                  <c:v>21.003579999999999</c:v>
                </c:pt>
                <c:pt idx="10">
                  <c:v>27.885580000000001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8-601B-4083-A3FB-C6D13DF09013}"/>
            </c:ext>
          </c:extLst>
        </c:ser>
        <c:ser>
          <c:idx val="9"/>
          <c:order val="9"/>
          <c:tx>
            <c:strRef>
              <c:f>Sheet1!$J$4</c:f>
              <c:strCache>
                <c:ptCount val="1"/>
                <c:pt idx="0">
                  <c:v>Vihreä Liitto, n=169</c:v>
                </c:pt>
              </c:strCache>
              <c:extLst xmlns:c15="http://schemas.microsoft.com/office/drawing/2012/chart"/>
            </c:strRef>
          </c:tx>
          <c:spPr>
            <a:ln>
              <a:solidFill>
                <a:srgbClr val="70AC47"/>
              </a:solidFill>
            </a:ln>
          </c:spPr>
          <c:marker>
            <c:symbol val="circle"/>
            <c:size val="5"/>
            <c:spPr>
              <a:solidFill>
                <a:srgbClr val="70AC47"/>
              </a:solidFill>
              <a:ln>
                <a:noFill/>
              </a:ln>
            </c:spPr>
          </c:marker>
          <c:xVal>
            <c:numRef>
              <c:f>Sheet1!$J$5:$J$15</c:f>
              <c:numCache>
                <c:formatCode>0</c:formatCode>
                <c:ptCount val="11"/>
                <c:pt idx="0">
                  <c:v>63.862580000000001</c:v>
                </c:pt>
                <c:pt idx="1">
                  <c:v>85.171109999999999</c:v>
                </c:pt>
                <c:pt idx="2">
                  <c:v>70.670689999999993</c:v>
                </c:pt>
                <c:pt idx="3">
                  <c:v>45.598129999999998</c:v>
                </c:pt>
                <c:pt idx="4">
                  <c:v>71.55489</c:v>
                </c:pt>
                <c:pt idx="5">
                  <c:v>22.912680000000002</c:v>
                </c:pt>
                <c:pt idx="6">
                  <c:v>61.765709999999999</c:v>
                </c:pt>
                <c:pt idx="7">
                  <c:v>30.870460000000001</c:v>
                </c:pt>
                <c:pt idx="8">
                  <c:v>6.4166299999999996</c:v>
                </c:pt>
                <c:pt idx="9">
                  <c:v>19.86861</c:v>
                </c:pt>
                <c:pt idx="10">
                  <c:v>6.9723499999999996</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9-601B-4083-A3FB-C6D13DF09013}"/>
            </c:ext>
          </c:extLst>
        </c:ser>
        <c:ser>
          <c:idx val="10"/>
          <c:order val="10"/>
          <c:tx>
            <c:strRef>
              <c:f>Sheet1!$K$4</c:f>
              <c:strCache>
                <c:ptCount val="1"/>
                <c:pt idx="0">
                  <c:v>Liike NYT, n=27</c:v>
                </c:pt>
              </c:strCache>
              <c:extLst xmlns:c15="http://schemas.microsoft.com/office/drawing/2012/chart"/>
            </c:strRef>
          </c:tx>
          <c:spPr>
            <a:ln>
              <a:solidFill>
                <a:srgbClr val="FFD966"/>
              </a:solidFill>
            </a:ln>
          </c:spPr>
          <c:marker>
            <c:symbol val="circle"/>
            <c:size val="5"/>
            <c:spPr>
              <a:solidFill>
                <a:srgbClr val="FFD966"/>
              </a:solidFill>
              <a:ln>
                <a:noFill/>
              </a:ln>
            </c:spPr>
          </c:marker>
          <c:xVal>
            <c:numRef>
              <c:f>Sheet1!$K$5:$K$15</c:f>
              <c:numCache>
                <c:formatCode>0</c:formatCode>
                <c:ptCount val="11"/>
                <c:pt idx="0">
                  <c:v>74.894940000000005</c:v>
                </c:pt>
                <c:pt idx="1">
                  <c:v>59.813969999999998</c:v>
                </c:pt>
                <c:pt idx="2">
                  <c:v>62.004820000000002</c:v>
                </c:pt>
                <c:pt idx="3">
                  <c:v>70.093010000000007</c:v>
                </c:pt>
                <c:pt idx="4">
                  <c:v>26.200479999999999</c:v>
                </c:pt>
                <c:pt idx="5">
                  <c:v>53.496389999999998</c:v>
                </c:pt>
                <c:pt idx="6">
                  <c:v>9.6038499999999996</c:v>
                </c:pt>
                <c:pt idx="7">
                  <c:v>35.804340000000003</c:v>
                </c:pt>
                <c:pt idx="8">
                  <c:v>34.288679999999999</c:v>
                </c:pt>
                <c:pt idx="9">
                  <c:v>20.303129999999999</c:v>
                </c:pt>
                <c:pt idx="10">
                  <c:v>33.193249999999999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A-601B-4083-A3FB-C6D13DF09013}"/>
            </c:ext>
          </c:extLst>
        </c:ser>
        <c:dLbls>
          <c:showLegendKey val="0"/>
          <c:showVal val="0"/>
          <c:showCatName val="0"/>
          <c:showSerName val="0"/>
          <c:showPercent val="0"/>
          <c:showBubbleSize val="0"/>
        </c:dLbls>
        <c:axId val="-1747508800"/>
        <c:axId val="-1640939168"/>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88948251472603068"/>
              <c:y val="0.9292013199941519"/>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0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81702137776256234"/>
          <c:y val="0.13671885981474574"/>
          <c:w val="0.18123340560690784"/>
          <c:h val="0.79067395719442579"/>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54431511278482"/>
          <c:y val="0"/>
          <c:w val="0.48929642148686558"/>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Sheet1!$A$5:$A$15</c:f>
              <c:strCache>
                <c:ptCount val="11"/>
                <c:pt idx="0">
                  <c:v>Metsät ovat tärkeitä suomalaisille</c:v>
                </c:pt>
                <c:pt idx="1">
                  <c:v>Globaali luontokato ja ilmastonmuutos herättävät huolta</c:v>
                </c:pt>
                <c:pt idx="2">
                  <c:v>Metsiin liittyy keskenään ristiriitaisia tavoitteita</c:v>
                </c:pt>
                <c:pt idx="3">
                  <c:v>Suomalaisilla on vahva metsäsuhde</c:v>
                </c:pt>
                <c:pt idx="4">
                  <c:v>Taloudellinen näkökulma painottuu liikaa metsäalan asenteissa ja käyttäytymisessä</c:v>
                </c:pt>
                <c:pt idx="5">
                  <c:v>Vain yhtä intressiä painottavat kansalaisryhmät saavat äänensä kuuluviin kokonaisuuden kustannuksella</c:v>
                </c:pt>
                <c:pt idx="6">
                  <c:v>Metsäalan kyky yhteensovittaa eri intressejä on riittämätön</c:v>
                </c:pt>
                <c:pt idx="7">
                  <c:v>Nykyinen yhteiskunnallinen ilmapiiri ei tue monia intressejä yhteensovittavia toimintoja, josta metsien käyttö voisi olla esimerkkinä</c:v>
                </c:pt>
                <c:pt idx="8">
                  <c:v>Kaupungistuneessa yhteiskunnassa poikkeuksellisen laajat jokaisenoikeudet (jokamiehenoikeudet) hämärtävät kuka päättää metsien käytöstä</c:v>
                </c:pt>
                <c:pt idx="9">
                  <c:v>Metsäalan kyky viestiä metsien käytöstä on riittämätön</c:v>
                </c:pt>
                <c:pt idx="10">
                  <c:v>Metsien yksityinen omistus on hämärtynyt</c:v>
                </c:pt>
              </c:strCache>
            </c:strRef>
          </c:cat>
          <c:val>
            <c:numRef>
              <c:f>Sheet1!$M$5:$M$15</c:f>
              <c:numCache>
                <c:formatCode>General</c:formatCode>
                <c:ptCount val="11"/>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n=1569</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Sheet1!$B$5:$B$15</c:f>
              <c:numCache>
                <c:formatCode>0</c:formatCode>
                <c:ptCount val="11"/>
                <c:pt idx="0">
                  <c:v>74.217460000000003</c:v>
                </c:pt>
                <c:pt idx="1">
                  <c:v>67.590810000000005</c:v>
                </c:pt>
                <c:pt idx="2">
                  <c:v>61.267690000000002</c:v>
                </c:pt>
                <c:pt idx="3">
                  <c:v>59.455880000000001</c:v>
                </c:pt>
                <c:pt idx="4">
                  <c:v>45.269129999999997</c:v>
                </c:pt>
                <c:pt idx="5">
                  <c:v>39.923000000000002</c:v>
                </c:pt>
                <c:pt idx="6">
                  <c:v>34.694459999999999</c:v>
                </c:pt>
                <c:pt idx="7">
                  <c:v>33.35333</c:v>
                </c:pt>
                <c:pt idx="8">
                  <c:v>21.858920000000001</c:v>
                </c:pt>
                <c:pt idx="9">
                  <c:v>21.191240000000001</c:v>
                </c:pt>
                <c:pt idx="10">
                  <c:v>17.716670000000001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HAKATAANKO ENEMMÄN KUIN KASVAA</c:v>
                </c:pt>
              </c:strCache>
            </c:strRef>
          </c:tx>
          <c:spPr>
            <a:ln w="19050">
              <a:noFill/>
            </a:ln>
          </c:spPr>
          <c:marker>
            <c:symbol val="circle"/>
            <c:size val="5"/>
            <c:spPr>
              <a:noFill/>
              <a:ln>
                <a:noFill/>
              </a:ln>
            </c:spPr>
          </c:marker>
          <c:xVal>
            <c:numRef>
              <c:f>Sheet1!$C$5:$C$15</c:f>
              <c:numCache>
                <c:formatCode>General</c:formatCode>
                <c:ptCount val="11"/>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Ei hakata vaan Suomen metsävarat ovat kasvussa, n=694</c:v>
                </c:pt>
              </c:strCache>
            </c:strRef>
          </c:tx>
          <c:spPr>
            <a:ln w="19050">
              <a:solidFill>
                <a:srgbClr val="70AC47"/>
              </a:solidFill>
            </a:ln>
          </c:spPr>
          <c:marker>
            <c:symbol val="circle"/>
            <c:size val="5"/>
            <c:spPr>
              <a:solidFill>
                <a:srgbClr val="70AC47"/>
              </a:solidFill>
              <a:ln>
                <a:noFill/>
              </a:ln>
            </c:spPr>
          </c:marker>
          <c:xVal>
            <c:numRef>
              <c:f>Sheet1!$D$5:$D$15</c:f>
              <c:numCache>
                <c:formatCode>0</c:formatCode>
                <c:ptCount val="11"/>
                <c:pt idx="0">
                  <c:v>77.246350000000007</c:v>
                </c:pt>
                <c:pt idx="1">
                  <c:v>48.692540000000001</c:v>
                </c:pt>
                <c:pt idx="2">
                  <c:v>56.753039999999999</c:v>
                </c:pt>
                <c:pt idx="3">
                  <c:v>64.829980000000006</c:v>
                </c:pt>
                <c:pt idx="4">
                  <c:v>24.293970000000002</c:v>
                </c:pt>
                <c:pt idx="5">
                  <c:v>53.266170000000002</c:v>
                </c:pt>
                <c:pt idx="6">
                  <c:v>22.033639999999998</c:v>
                </c:pt>
                <c:pt idx="7">
                  <c:v>38.411839999999998</c:v>
                </c:pt>
                <c:pt idx="8">
                  <c:v>32.986330000000002</c:v>
                </c:pt>
                <c:pt idx="9">
                  <c:v>25.05049</c:v>
                </c:pt>
                <c:pt idx="10">
                  <c:v>29.378409999999999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Kyllä hakataan ja Suomen metsävarat supistuvat, n=616</c:v>
                </c:pt>
              </c:strCache>
              <c:extLst xmlns:c15="http://schemas.microsoft.com/office/drawing/2012/chart"/>
            </c:strRef>
          </c:tx>
          <c:spPr>
            <a:ln>
              <a:solidFill>
                <a:srgbClr val="EB599E"/>
              </a:solidFill>
            </a:ln>
          </c:spPr>
          <c:marker>
            <c:symbol val="circle"/>
            <c:size val="5"/>
            <c:spPr>
              <a:solidFill>
                <a:srgbClr val="EB599E"/>
              </a:solidFill>
              <a:ln>
                <a:noFill/>
              </a:ln>
            </c:spPr>
          </c:marker>
          <c:xVal>
            <c:numRef>
              <c:f>Sheet1!$E$5:$E$15</c:f>
              <c:numCache>
                <c:formatCode>0</c:formatCode>
                <c:ptCount val="11"/>
                <c:pt idx="0">
                  <c:v>70.778700000000001</c:v>
                </c:pt>
                <c:pt idx="1">
                  <c:v>81.863939999999999</c:v>
                </c:pt>
                <c:pt idx="2">
                  <c:v>66.589250000000007</c:v>
                </c:pt>
                <c:pt idx="3">
                  <c:v>54.415080000000003</c:v>
                </c:pt>
                <c:pt idx="4">
                  <c:v>65.327719999999999</c:v>
                </c:pt>
                <c:pt idx="5">
                  <c:v>27.63213</c:v>
                </c:pt>
                <c:pt idx="6">
                  <c:v>46.113390000000003</c:v>
                </c:pt>
                <c:pt idx="7">
                  <c:v>29.295349999999999</c:v>
                </c:pt>
                <c:pt idx="8">
                  <c:v>11.652620000000001</c:v>
                </c:pt>
                <c:pt idx="9">
                  <c:v>19.020389999999999</c:v>
                </c:pt>
                <c:pt idx="10">
                  <c:v>9.38687</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En osaa sanoa, n=259</c:v>
                </c:pt>
              </c:strCache>
              <c:extLst xmlns:c15="http://schemas.microsoft.com/office/drawing/2012/chart"/>
            </c:strRef>
          </c:tx>
          <c:spPr>
            <a:ln>
              <a:solidFill>
                <a:srgbClr val="FFD000"/>
              </a:solidFill>
            </a:ln>
          </c:spPr>
          <c:marker>
            <c:symbol val="circle"/>
            <c:size val="5"/>
            <c:spPr>
              <a:solidFill>
                <a:srgbClr val="FFD000"/>
              </a:solidFill>
              <a:ln>
                <a:noFill/>
              </a:ln>
            </c:spPr>
          </c:marker>
          <c:xVal>
            <c:numRef>
              <c:f>Sheet1!$F$5:$F$15</c:f>
              <c:numCache>
                <c:formatCode>0</c:formatCode>
                <c:ptCount val="11"/>
                <c:pt idx="0">
                  <c:v>76.110709999999997</c:v>
                </c:pt>
                <c:pt idx="1">
                  <c:v>73.094849999999994</c:v>
                </c:pt>
                <c:pt idx="2">
                  <c:v>57.973170000000003</c:v>
                </c:pt>
                <c:pt idx="3">
                  <c:v>60.258159999999997</c:v>
                </c:pt>
                <c:pt idx="4">
                  <c:v>41.211199999999998</c:v>
                </c:pt>
                <c:pt idx="5">
                  <c:v>41.373089999999998</c:v>
                </c:pt>
                <c:pt idx="6">
                  <c:v>33.905329999999999</c:v>
                </c:pt>
                <c:pt idx="7">
                  <c:v>32.452640000000002</c:v>
                </c:pt>
                <c:pt idx="8">
                  <c:v>22.963200000000001</c:v>
                </c:pt>
                <c:pt idx="9">
                  <c:v>18.273710000000001</c:v>
                </c:pt>
                <c:pt idx="10">
                  <c:v>13.16808</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5-601B-4083-A3FB-C6D13DF0901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6"/>
                <c:order val="6"/>
                <c:tx>
                  <c:strRef>
                    <c:extLst>
                      <c:ext uri="{02D57815-91ED-43cb-92C2-25804820EDAC}">
                        <c15:formulaRef>
                          <c15:sqref>Sheet1!$G$4</c15:sqref>
                        </c15:formulaRef>
                      </c:ext>
                    </c:extLst>
                    <c:strCache>
                      <c:ptCount val="1"/>
                      <c:pt idx="0">
                        <c:v>Metsäteollisuus, n=108</c:v>
                      </c:pt>
                    </c:strCache>
                  </c:strRef>
                </c:tx>
                <c:spPr>
                  <a:ln>
                    <a:solidFill>
                      <a:srgbClr val="70AC47"/>
                    </a:solidFill>
                  </a:ln>
                </c:spPr>
                <c:marker>
                  <c:symbol val="circle"/>
                  <c:size val="5"/>
                  <c:spPr>
                    <a:solidFill>
                      <a:srgbClr val="70AC47"/>
                    </a:solidFill>
                    <a:ln>
                      <a:noFill/>
                    </a:ln>
                  </c:spPr>
                </c:marker>
                <c:xVal>
                  <c:numRef>
                    <c:extLst>
                      <c:ext uri="{02D57815-91ED-43cb-92C2-25804820EDAC}">
                        <c15:formulaRef>
                          <c15:sqref>Sheet1!$G$5:$G$15</c15:sqref>
                        </c15:formulaRef>
                      </c:ext>
                    </c:extLst>
                    <c:numCache>
                      <c:formatCode>General</c:formatCode>
                      <c:ptCount val="11"/>
                    </c:numCache>
                  </c:numRef>
                </c:xVal>
                <c:yVal>
                  <c:numRef>
                    <c:extLst>
                      <c:ex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6-601B-4083-A3FB-C6D13DF09013}"/>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Sheet1!$H$4</c15:sqref>
                        </c15:formulaRef>
                      </c:ext>
                    </c:extLst>
                    <c:strCache>
                      <c:ptCount val="1"/>
                      <c:pt idx="0">
                        <c:v>En osaa sanoa, n=161</c:v>
                      </c:pt>
                    </c:strCache>
                  </c:strRef>
                </c:tx>
                <c:spPr>
                  <a:ln>
                    <a:solidFill>
                      <a:srgbClr val="F39FC7"/>
                    </a:solidFill>
                    <a:prstDash val="solid"/>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Sheet1!$H$5:$H$15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7-601B-4083-A3FB-C6D13DF09013}"/>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Sheet1!$I$4</c15:sqref>
                        </c15:formulaRef>
                      </c:ext>
                    </c:extLst>
                    <c:strCache>
                      <c:ptCount val="1"/>
                      <c:pt idx="0">
                        <c:v>Kristillisdemokraatit, n=43</c:v>
                      </c:pt>
                    </c:strCache>
                  </c:strRef>
                </c:tx>
                <c:spPr>
                  <a:ln>
                    <a:solidFill>
                      <a:srgbClr val="F39FC7"/>
                    </a:solidFill>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Sheet1!$I$5:$I$15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8-601B-4083-A3FB-C6D13DF0901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pt idx="0">
                        <c:v>Vihreä Liitto, n=169</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Sheet1!$J$5:$J$15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9-601B-4083-A3FB-C6D13DF0901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pt idx="0">
                        <c:v>Liike NYT, n=27</c:v>
                      </c:pt>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A-601B-4083-A3FB-C6D13DF09013}"/>
                  </c:ext>
                </c:extLst>
              </c15:ser>
            </c15:filteredScatterSeries>
          </c:ext>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88948251472603068"/>
              <c:y val="0.9292013199941519"/>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0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71396460363701286"/>
          <c:y val="0.32970788755273955"/>
          <c:w val="0.24447277625606481"/>
          <c:h val="0.60974674369005655"/>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09098756659059"/>
          <c:y val="9.4794412257252519E-2"/>
          <c:w val="0.56568674675810893"/>
          <c:h val="0.80794874643558123"/>
        </c:manualLayout>
      </c:layout>
      <c:barChart>
        <c:barDir val="bar"/>
        <c:grouping val="stacked"/>
        <c:varyColors val="0"/>
        <c:ser>
          <c:idx val="0"/>
          <c:order val="0"/>
          <c:tx>
            <c:strRef>
              <c:f>Taul1!$B$1</c:f>
              <c:strCache>
                <c:ptCount val="1"/>
                <c:pt idx="0">
                  <c:v>4 Erittäin tärkeä</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Monimuotoisuus</c:v>
                </c:pt>
                <c:pt idx="1">
                  <c:v>Marjastus ja sienestys</c:v>
                </c:pt>
                <c:pt idx="2">
                  <c:v>Ulkoilu</c:v>
                </c:pt>
                <c:pt idx="3">
                  <c:v>Luonnonsuojelu</c:v>
                </c:pt>
                <c:pt idx="4">
                  <c:v>Maisema</c:v>
                </c:pt>
                <c:pt idx="5">
                  <c:v>Hiilen sidonta ja varastointi</c:v>
                </c:pt>
                <c:pt idx="6">
                  <c:v>Työllisyys ja työpaikat</c:v>
                </c:pt>
                <c:pt idx="7">
                  <c:v>Paikallistalous, metsänomistajat ja yrittäjät</c:v>
                </c:pt>
                <c:pt idx="8">
                  <c:v>Puupohjaiset kuluttajatuotteet</c:v>
                </c:pt>
                <c:pt idx="9">
                  <c:v>Hyvinvointiyhteiskunnan rahoittaminen</c:v>
                </c:pt>
                <c:pt idx="10">
                  <c:v>Metsästys</c:v>
                </c:pt>
              </c:strCache>
            </c:strRef>
          </c:cat>
          <c:val>
            <c:numRef>
              <c:f>Taul1!$B$2:$B$12</c:f>
              <c:numCache>
                <c:formatCode>0.00000</c:formatCode>
                <c:ptCount val="11"/>
                <c:pt idx="0">
                  <c:v>64.698989999999995</c:v>
                </c:pt>
                <c:pt idx="1">
                  <c:v>50.797420000000002</c:v>
                </c:pt>
                <c:pt idx="2">
                  <c:v>54.276649999999997</c:v>
                </c:pt>
                <c:pt idx="3">
                  <c:v>60.57347</c:v>
                </c:pt>
                <c:pt idx="4">
                  <c:v>43.138950000000001</c:v>
                </c:pt>
                <c:pt idx="5">
                  <c:v>55.993119999999998</c:v>
                </c:pt>
                <c:pt idx="6">
                  <c:v>36.188420000000001</c:v>
                </c:pt>
                <c:pt idx="7">
                  <c:v>28.839269999999999</c:v>
                </c:pt>
                <c:pt idx="8">
                  <c:v>25.398150000000001</c:v>
                </c:pt>
                <c:pt idx="9">
                  <c:v>22.62331</c:v>
                </c:pt>
                <c:pt idx="10">
                  <c:v>18.082699999999999</c:v>
                </c:pt>
              </c:numCache>
            </c:numRef>
          </c:val>
          <c:extLst>
            <c:ext xmlns:c16="http://schemas.microsoft.com/office/drawing/2014/chart" uri="{C3380CC4-5D6E-409C-BE32-E72D297353CC}">
              <c16:uniqueId val="{00000000-87D9-44B2-A63D-1679E467DA33}"/>
            </c:ext>
          </c:extLst>
        </c:ser>
        <c:ser>
          <c:idx val="1"/>
          <c:order val="1"/>
          <c:tx>
            <c:strRef>
              <c:f>Taul1!$C$1</c:f>
              <c:strCache>
                <c:ptCount val="1"/>
                <c:pt idx="0">
                  <c:v>3 Melko tärkeä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Monimuotoisuus</c:v>
                </c:pt>
                <c:pt idx="1">
                  <c:v>Marjastus ja sienestys</c:v>
                </c:pt>
                <c:pt idx="2">
                  <c:v>Ulkoilu</c:v>
                </c:pt>
                <c:pt idx="3">
                  <c:v>Luonnonsuojelu</c:v>
                </c:pt>
                <c:pt idx="4">
                  <c:v>Maisema</c:v>
                </c:pt>
                <c:pt idx="5">
                  <c:v>Hiilen sidonta ja varastointi</c:v>
                </c:pt>
                <c:pt idx="6">
                  <c:v>Työllisyys ja työpaikat</c:v>
                </c:pt>
                <c:pt idx="7">
                  <c:v>Paikallistalous, metsänomistajat ja yrittäjät</c:v>
                </c:pt>
                <c:pt idx="8">
                  <c:v>Puupohjaiset kuluttajatuotteet</c:v>
                </c:pt>
                <c:pt idx="9">
                  <c:v>Hyvinvointiyhteiskunnan rahoittaminen</c:v>
                </c:pt>
                <c:pt idx="10">
                  <c:v>Metsästys</c:v>
                </c:pt>
              </c:strCache>
            </c:strRef>
          </c:cat>
          <c:val>
            <c:numRef>
              <c:f>Taul1!$C$2:$C$12</c:f>
              <c:numCache>
                <c:formatCode>0.00000</c:formatCode>
                <c:ptCount val="11"/>
                <c:pt idx="0">
                  <c:v>29.32367</c:v>
                </c:pt>
                <c:pt idx="1">
                  <c:v>41.690159999999999</c:v>
                </c:pt>
                <c:pt idx="2">
                  <c:v>37.927909999999997</c:v>
                </c:pt>
                <c:pt idx="3">
                  <c:v>31.17876</c:v>
                </c:pt>
                <c:pt idx="4">
                  <c:v>47.63353</c:v>
                </c:pt>
                <c:pt idx="5">
                  <c:v>31.646170000000001</c:v>
                </c:pt>
                <c:pt idx="6">
                  <c:v>47.862580000000001</c:v>
                </c:pt>
                <c:pt idx="7">
                  <c:v>51.106470000000002</c:v>
                </c:pt>
                <c:pt idx="8">
                  <c:v>52.334139999999998</c:v>
                </c:pt>
                <c:pt idx="9">
                  <c:v>46.166110000000003</c:v>
                </c:pt>
                <c:pt idx="10">
                  <c:v>40.974809999999998</c:v>
                </c:pt>
              </c:numCache>
            </c:numRef>
          </c:val>
          <c:extLst>
            <c:ext xmlns:c16="http://schemas.microsoft.com/office/drawing/2014/chart" uri="{C3380CC4-5D6E-409C-BE32-E72D297353CC}">
              <c16:uniqueId val="{00000001-87D9-44B2-A63D-1679E467DA33}"/>
            </c:ext>
          </c:extLst>
        </c:ser>
        <c:ser>
          <c:idx val="2"/>
          <c:order val="2"/>
          <c:tx>
            <c:strRef>
              <c:f>Taul1!$D$1</c:f>
              <c:strCache>
                <c:ptCount val="1"/>
                <c:pt idx="0">
                  <c:v>2 Ei kovin tärkeä</c:v>
                </c:pt>
              </c:strCache>
            </c:strRef>
          </c:tx>
          <c:spPr>
            <a:solidFill>
              <a:srgbClr val="F39FC7"/>
            </a:solidFill>
            <a:ln>
              <a:noFill/>
            </a:ln>
          </c:spPr>
          <c:invertIfNegative val="0"/>
          <c:dPt>
            <c:idx val="0"/>
            <c:invertIfNegative val="0"/>
            <c:bubble3D val="0"/>
            <c:extLst>
              <c:ext xmlns:c16="http://schemas.microsoft.com/office/drawing/2014/chart" uri="{C3380CC4-5D6E-409C-BE32-E72D297353CC}">
                <c16:uniqueId val="{00000000-828E-4E86-9F5B-323D5506AF20}"/>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Monimuotoisuus</c:v>
                </c:pt>
                <c:pt idx="1">
                  <c:v>Marjastus ja sienestys</c:v>
                </c:pt>
                <c:pt idx="2">
                  <c:v>Ulkoilu</c:v>
                </c:pt>
                <c:pt idx="3">
                  <c:v>Luonnonsuojelu</c:v>
                </c:pt>
                <c:pt idx="4">
                  <c:v>Maisema</c:v>
                </c:pt>
                <c:pt idx="5">
                  <c:v>Hiilen sidonta ja varastointi</c:v>
                </c:pt>
                <c:pt idx="6">
                  <c:v>Työllisyys ja työpaikat</c:v>
                </c:pt>
                <c:pt idx="7">
                  <c:v>Paikallistalous, metsänomistajat ja yrittäjät</c:v>
                </c:pt>
                <c:pt idx="8">
                  <c:v>Puupohjaiset kuluttajatuotteet</c:v>
                </c:pt>
                <c:pt idx="9">
                  <c:v>Hyvinvointiyhteiskunnan rahoittaminen</c:v>
                </c:pt>
                <c:pt idx="10">
                  <c:v>Metsästys</c:v>
                </c:pt>
              </c:strCache>
            </c:strRef>
          </c:cat>
          <c:val>
            <c:numRef>
              <c:f>Taul1!$D$2:$D$12</c:f>
              <c:numCache>
                <c:formatCode>0.00000</c:formatCode>
                <c:ptCount val="11"/>
                <c:pt idx="0">
                  <c:v>4.2145799999999998</c:v>
                </c:pt>
                <c:pt idx="1">
                  <c:v>5.7819900000000004</c:v>
                </c:pt>
                <c:pt idx="2">
                  <c:v>5.9096599999999997</c:v>
                </c:pt>
                <c:pt idx="3">
                  <c:v>5.2329400000000001</c:v>
                </c:pt>
                <c:pt idx="4">
                  <c:v>7.8000999999999996</c:v>
                </c:pt>
                <c:pt idx="5">
                  <c:v>6.0696599999999998</c:v>
                </c:pt>
                <c:pt idx="6">
                  <c:v>11.22536</c:v>
                </c:pt>
                <c:pt idx="7">
                  <c:v>10.942349999999999</c:v>
                </c:pt>
                <c:pt idx="8">
                  <c:v>15.447609999999999</c:v>
                </c:pt>
                <c:pt idx="9">
                  <c:v>18.94848</c:v>
                </c:pt>
                <c:pt idx="10">
                  <c:v>24.347460000000002</c:v>
                </c:pt>
              </c:numCache>
            </c:numRef>
          </c:val>
          <c:extLst>
            <c:ext xmlns:c16="http://schemas.microsoft.com/office/drawing/2014/chart" uri="{C3380CC4-5D6E-409C-BE32-E72D297353CC}">
              <c16:uniqueId val="{00000003-87D9-44B2-A63D-1679E467DA33}"/>
            </c:ext>
          </c:extLst>
        </c:ser>
        <c:ser>
          <c:idx val="3"/>
          <c:order val="3"/>
          <c:tx>
            <c:strRef>
              <c:f>Taul1!$E$1</c:f>
              <c:strCache>
                <c:ptCount val="1"/>
                <c:pt idx="0">
                  <c:v>1 Ei lainkaan tärkeä</c:v>
                </c:pt>
              </c:strCache>
            </c:strRef>
          </c:tx>
          <c:spPr>
            <a:solidFill>
              <a:srgbClr val="C10F70"/>
            </a:solidFill>
            <a:ln>
              <a:noFill/>
            </a:ln>
          </c:spPr>
          <c:invertIfNegative val="0"/>
          <c:dLbls>
            <c:numFmt formatCode="#,##0" sourceLinked="0"/>
            <c:spPr>
              <a:noFill/>
              <a:ln>
                <a:noFill/>
              </a:ln>
              <a:effectLst/>
            </c:spPr>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Monimuotoisuus</c:v>
                </c:pt>
                <c:pt idx="1">
                  <c:v>Marjastus ja sienestys</c:v>
                </c:pt>
                <c:pt idx="2">
                  <c:v>Ulkoilu</c:v>
                </c:pt>
                <c:pt idx="3">
                  <c:v>Luonnonsuojelu</c:v>
                </c:pt>
                <c:pt idx="4">
                  <c:v>Maisema</c:v>
                </c:pt>
                <c:pt idx="5">
                  <c:v>Hiilen sidonta ja varastointi</c:v>
                </c:pt>
                <c:pt idx="6">
                  <c:v>Työllisyys ja työpaikat</c:v>
                </c:pt>
                <c:pt idx="7">
                  <c:v>Paikallistalous, metsänomistajat ja yrittäjät</c:v>
                </c:pt>
                <c:pt idx="8">
                  <c:v>Puupohjaiset kuluttajatuotteet</c:v>
                </c:pt>
                <c:pt idx="9">
                  <c:v>Hyvinvointiyhteiskunnan rahoittaminen</c:v>
                </c:pt>
                <c:pt idx="10">
                  <c:v>Metsästys</c:v>
                </c:pt>
              </c:strCache>
            </c:strRef>
          </c:cat>
          <c:val>
            <c:numRef>
              <c:f>Taul1!$E$2:$E$12</c:f>
              <c:numCache>
                <c:formatCode>0.00000</c:formatCode>
                <c:ptCount val="11"/>
                <c:pt idx="0">
                  <c:v>0.44302000000000002</c:v>
                </c:pt>
                <c:pt idx="1">
                  <c:v>0.86138000000000003</c:v>
                </c:pt>
                <c:pt idx="2">
                  <c:v>0.84138000000000002</c:v>
                </c:pt>
                <c:pt idx="3">
                  <c:v>2.0857800000000002</c:v>
                </c:pt>
                <c:pt idx="4">
                  <c:v>0.62604000000000004</c:v>
                </c:pt>
                <c:pt idx="5">
                  <c:v>3.1301800000000002</c:v>
                </c:pt>
                <c:pt idx="6">
                  <c:v>1.61043</c:v>
                </c:pt>
                <c:pt idx="7">
                  <c:v>3.4038900000000001</c:v>
                </c:pt>
                <c:pt idx="8">
                  <c:v>1.8057799999999999</c:v>
                </c:pt>
                <c:pt idx="9">
                  <c:v>4.54061</c:v>
                </c:pt>
                <c:pt idx="10">
                  <c:v>14.115539999999999</c:v>
                </c:pt>
              </c:numCache>
            </c:numRef>
          </c:val>
          <c:extLst>
            <c:ext xmlns:c16="http://schemas.microsoft.com/office/drawing/2014/chart" uri="{C3380CC4-5D6E-409C-BE32-E72D297353CC}">
              <c16:uniqueId val="{00000004-87D9-44B2-A63D-1679E467DA33}"/>
            </c:ext>
          </c:extLst>
        </c:ser>
        <c:ser>
          <c:idx val="4"/>
          <c:order val="4"/>
          <c:tx>
            <c:strRef>
              <c:f>Taul1!$F$1</c:f>
              <c:strCache>
                <c:ptCount val="1"/>
                <c:pt idx="0">
                  <c:v>En osaa sanoa</c:v>
                </c:pt>
              </c:strCache>
            </c:strRef>
          </c:tx>
          <c:spPr>
            <a:solidFill>
              <a:srgbClr val="E1E1E1"/>
            </a:solidFill>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Monimuotoisuus</c:v>
                </c:pt>
                <c:pt idx="1">
                  <c:v>Marjastus ja sienestys</c:v>
                </c:pt>
                <c:pt idx="2">
                  <c:v>Ulkoilu</c:v>
                </c:pt>
                <c:pt idx="3">
                  <c:v>Luonnonsuojelu</c:v>
                </c:pt>
                <c:pt idx="4">
                  <c:v>Maisema</c:v>
                </c:pt>
                <c:pt idx="5">
                  <c:v>Hiilen sidonta ja varastointi</c:v>
                </c:pt>
                <c:pt idx="6">
                  <c:v>Työllisyys ja työpaikat</c:v>
                </c:pt>
                <c:pt idx="7">
                  <c:v>Paikallistalous, metsänomistajat ja yrittäjät</c:v>
                </c:pt>
                <c:pt idx="8">
                  <c:v>Puupohjaiset kuluttajatuotteet</c:v>
                </c:pt>
                <c:pt idx="9">
                  <c:v>Hyvinvointiyhteiskunnan rahoittaminen</c:v>
                </c:pt>
                <c:pt idx="10">
                  <c:v>Metsästys</c:v>
                </c:pt>
              </c:strCache>
            </c:strRef>
          </c:cat>
          <c:val>
            <c:numRef>
              <c:f>Taul1!$F$2:$F$12</c:f>
              <c:numCache>
                <c:formatCode>0.00000</c:formatCode>
                <c:ptCount val="11"/>
                <c:pt idx="0">
                  <c:v>1.3197399999999999</c:v>
                </c:pt>
                <c:pt idx="1">
                  <c:v>0.86904999999999999</c:v>
                </c:pt>
                <c:pt idx="2">
                  <c:v>1.0444</c:v>
                </c:pt>
                <c:pt idx="3">
                  <c:v>0.92905000000000004</c:v>
                </c:pt>
                <c:pt idx="4">
                  <c:v>0.80137999999999998</c:v>
                </c:pt>
                <c:pt idx="5">
                  <c:v>3.1608700000000001</c:v>
                </c:pt>
                <c:pt idx="6">
                  <c:v>3.1132</c:v>
                </c:pt>
                <c:pt idx="7">
                  <c:v>5.7080299999999999</c:v>
                </c:pt>
                <c:pt idx="8">
                  <c:v>5.0143199999999997</c:v>
                </c:pt>
                <c:pt idx="9">
                  <c:v>7.7214799999999997</c:v>
                </c:pt>
                <c:pt idx="10">
                  <c:v>2.4794900000000002</c:v>
                </c:pt>
              </c:numCache>
            </c:numRef>
          </c:val>
          <c:extLst>
            <c:ext xmlns:c16="http://schemas.microsoft.com/office/drawing/2014/chart" uri="{C3380CC4-5D6E-409C-BE32-E72D297353CC}">
              <c16:uniqueId val="{00000005-87D9-44B2-A63D-1679E467DA33}"/>
            </c:ext>
          </c:extLst>
        </c:ser>
        <c:ser>
          <c:idx val="5"/>
          <c:order val="5"/>
          <c:tx>
            <c:strRef>
              <c:f>Taul1!$G$1</c:f>
              <c:strCache>
                <c:ptCount val="1"/>
                <c:pt idx="0">
                  <c:v>TOP2</c:v>
                </c:pt>
              </c:strCache>
            </c:strRef>
          </c:tx>
          <c:spPr>
            <a:no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Monimuotoisuus</c:v>
                </c:pt>
                <c:pt idx="1">
                  <c:v>Marjastus ja sienestys</c:v>
                </c:pt>
                <c:pt idx="2">
                  <c:v>Ulkoilu</c:v>
                </c:pt>
                <c:pt idx="3">
                  <c:v>Luonnonsuojelu</c:v>
                </c:pt>
                <c:pt idx="4">
                  <c:v>Maisema</c:v>
                </c:pt>
                <c:pt idx="5">
                  <c:v>Hiilen sidonta ja varastointi</c:v>
                </c:pt>
                <c:pt idx="6">
                  <c:v>Työllisyys ja työpaikat</c:v>
                </c:pt>
                <c:pt idx="7">
                  <c:v>Paikallistalous, metsänomistajat ja yrittäjät</c:v>
                </c:pt>
                <c:pt idx="8">
                  <c:v>Puupohjaiset kuluttajatuotteet</c:v>
                </c:pt>
                <c:pt idx="9">
                  <c:v>Hyvinvointiyhteiskunnan rahoittaminen</c:v>
                </c:pt>
                <c:pt idx="10">
                  <c:v>Metsästys</c:v>
                </c:pt>
              </c:strCache>
            </c:strRef>
          </c:cat>
          <c:val>
            <c:numRef>
              <c:f>Taul1!$G$2:$G$12</c:f>
              <c:numCache>
                <c:formatCode>0.00000</c:formatCode>
                <c:ptCount val="11"/>
                <c:pt idx="0">
                  <c:v>94.022660000000002</c:v>
                </c:pt>
                <c:pt idx="1">
                  <c:v>92.487570000000005</c:v>
                </c:pt>
                <c:pt idx="2">
                  <c:v>92.204560000000001</c:v>
                </c:pt>
                <c:pt idx="3">
                  <c:v>91.752229999999997</c:v>
                </c:pt>
                <c:pt idx="4">
                  <c:v>90.772490000000005</c:v>
                </c:pt>
                <c:pt idx="5">
                  <c:v>87.639290000000003</c:v>
                </c:pt>
                <c:pt idx="6">
                  <c:v>84.051010000000005</c:v>
                </c:pt>
                <c:pt idx="7">
                  <c:v>79.945740000000001</c:v>
                </c:pt>
                <c:pt idx="8">
                  <c:v>77.732290000000006</c:v>
                </c:pt>
                <c:pt idx="9">
                  <c:v>68.789429999999996</c:v>
                </c:pt>
                <c:pt idx="10">
                  <c:v>59.057510000000001</c:v>
                </c:pt>
              </c:numCache>
            </c:numRef>
          </c:val>
          <c:extLst>
            <c:ext xmlns:c16="http://schemas.microsoft.com/office/drawing/2014/chart" uri="{C3380CC4-5D6E-409C-BE32-E72D297353CC}">
              <c16:uniqueId val="{00000006-87D9-44B2-A63D-1679E467DA33}"/>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31731892386861699"/>
          <c:y val="1.4904447236692011E-2"/>
          <c:w val="0.67457422607152906"/>
          <c:h val="5.438605651747112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36231787069898"/>
          <c:y val="0"/>
          <c:w val="0.48891003434151759"/>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Sheet1!$A$5:$A$15</c:f>
              <c:strCache>
                <c:ptCount val="11"/>
                <c:pt idx="0">
                  <c:v>Monimuotoisuus </c:v>
                </c:pt>
                <c:pt idx="1">
                  <c:v>Marjastus ja sienestys</c:v>
                </c:pt>
                <c:pt idx="2">
                  <c:v>Ulkoilu</c:v>
                </c:pt>
                <c:pt idx="3">
                  <c:v>Luonnonsuojelu</c:v>
                </c:pt>
                <c:pt idx="4">
                  <c:v>Maisema </c:v>
                </c:pt>
                <c:pt idx="5">
                  <c:v>Hiilen sidonta ja varastointi</c:v>
                </c:pt>
                <c:pt idx="6">
                  <c:v>Työllisyys ja työpaikat</c:v>
                </c:pt>
                <c:pt idx="7">
                  <c:v>Paikallistalous, metsänomistajat ja yrittäjät</c:v>
                </c:pt>
                <c:pt idx="8">
                  <c:v>Puupohjaiset kuluttajatuotteet</c:v>
                </c:pt>
                <c:pt idx="9">
                  <c:v>Hyvinvointiyhteiskunnan rahoittaminen</c:v>
                </c:pt>
                <c:pt idx="10">
                  <c:v>Metsästys</c:v>
                </c:pt>
              </c:strCache>
            </c:strRef>
          </c:cat>
          <c:val>
            <c:numRef>
              <c:f>Sheet1!$M$5:$M$15</c:f>
              <c:numCache>
                <c:formatCode>General</c:formatCode>
                <c:ptCount val="11"/>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n=1569</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Sheet1!$B$5:$B$15</c:f>
              <c:numCache>
                <c:formatCode>0</c:formatCode>
                <c:ptCount val="11"/>
                <c:pt idx="0">
                  <c:v>94.022660000000002</c:v>
                </c:pt>
                <c:pt idx="1">
                  <c:v>92.487570000000005</c:v>
                </c:pt>
                <c:pt idx="2">
                  <c:v>92.204560000000001</c:v>
                </c:pt>
                <c:pt idx="3">
                  <c:v>91.752229999999997</c:v>
                </c:pt>
                <c:pt idx="4">
                  <c:v>90.772490000000005</c:v>
                </c:pt>
                <c:pt idx="5">
                  <c:v>87.639290000000003</c:v>
                </c:pt>
                <c:pt idx="6">
                  <c:v>84.051010000000005</c:v>
                </c:pt>
                <c:pt idx="7">
                  <c:v>79.945740000000001</c:v>
                </c:pt>
                <c:pt idx="8">
                  <c:v>77.732290000000006</c:v>
                </c:pt>
                <c:pt idx="9">
                  <c:v>68.789429999999996</c:v>
                </c:pt>
                <c:pt idx="10">
                  <c:v>59.057510000000001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IKÄRYHMÄ</c:v>
                </c:pt>
              </c:strCache>
            </c:strRef>
          </c:tx>
          <c:spPr>
            <a:ln w="19050">
              <a:noFill/>
            </a:ln>
          </c:spPr>
          <c:marker>
            <c:symbol val="circle"/>
            <c:size val="5"/>
            <c:spPr>
              <a:noFill/>
              <a:ln>
                <a:noFill/>
              </a:ln>
            </c:spPr>
          </c:marker>
          <c:xVal>
            <c:numRef>
              <c:f>Sheet1!$C$5:$C$15</c:f>
              <c:numCache>
                <c:formatCode>General</c:formatCode>
                <c:ptCount val="11"/>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16–25 vuotta, n=193</c:v>
                </c:pt>
              </c:strCache>
            </c:strRef>
          </c:tx>
          <c:spPr>
            <a:ln w="19050">
              <a:solidFill>
                <a:srgbClr val="C10F70"/>
              </a:solidFill>
            </a:ln>
          </c:spPr>
          <c:marker>
            <c:symbol val="circle"/>
            <c:size val="5"/>
            <c:spPr>
              <a:solidFill>
                <a:srgbClr val="C10F70"/>
              </a:solidFill>
              <a:ln>
                <a:noFill/>
              </a:ln>
            </c:spPr>
          </c:marker>
          <c:xVal>
            <c:numRef>
              <c:f>Sheet1!$D$5:$D$15</c:f>
              <c:numCache>
                <c:formatCode>0</c:formatCode>
                <c:ptCount val="11"/>
                <c:pt idx="0">
                  <c:v>92.222750000000005</c:v>
                </c:pt>
                <c:pt idx="1">
                  <c:v>92.366190000000003</c:v>
                </c:pt>
                <c:pt idx="2">
                  <c:v>94.109099999999998</c:v>
                </c:pt>
                <c:pt idx="3">
                  <c:v>94.109099999999998</c:v>
                </c:pt>
                <c:pt idx="4">
                  <c:v>88.361639999999994</c:v>
                </c:pt>
                <c:pt idx="5">
                  <c:v>88.019739999999999</c:v>
                </c:pt>
                <c:pt idx="6">
                  <c:v>82.647570000000002</c:v>
                </c:pt>
                <c:pt idx="7">
                  <c:v>76.072860000000006</c:v>
                </c:pt>
                <c:pt idx="8">
                  <c:v>76.072860000000006</c:v>
                </c:pt>
                <c:pt idx="9">
                  <c:v>72.156720000000007</c:v>
                </c:pt>
                <c:pt idx="10">
                  <c:v>54.230530000000002</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26–34 vuotta, n=189</c:v>
                </c:pt>
              </c:strCache>
              <c:extLst xmlns:c15="http://schemas.microsoft.com/office/drawing/2012/chart"/>
            </c:strRef>
          </c:tx>
          <c:spPr>
            <a:ln>
              <a:solidFill>
                <a:srgbClr val="EB599E"/>
              </a:solidFill>
            </a:ln>
          </c:spPr>
          <c:marker>
            <c:symbol val="circle"/>
            <c:size val="5"/>
            <c:spPr>
              <a:solidFill>
                <a:srgbClr val="EB599E"/>
              </a:solidFill>
              <a:ln>
                <a:noFill/>
              </a:ln>
            </c:spPr>
          </c:marker>
          <c:xVal>
            <c:numRef>
              <c:f>Sheet1!$E$5:$E$15</c:f>
              <c:numCache>
                <c:formatCode>0</c:formatCode>
                <c:ptCount val="11"/>
                <c:pt idx="0">
                  <c:v>95.792760000000001</c:v>
                </c:pt>
                <c:pt idx="1">
                  <c:v>90.784769999999995</c:v>
                </c:pt>
                <c:pt idx="2">
                  <c:v>92.00206</c:v>
                </c:pt>
                <c:pt idx="3">
                  <c:v>92.610699999999994</c:v>
                </c:pt>
                <c:pt idx="4">
                  <c:v>89.150949999999995</c:v>
                </c:pt>
                <c:pt idx="5">
                  <c:v>85.776780000000002</c:v>
                </c:pt>
                <c:pt idx="6">
                  <c:v>78.19538</c:v>
                </c:pt>
                <c:pt idx="7">
                  <c:v>71.639150000000001</c:v>
                </c:pt>
                <c:pt idx="8">
                  <c:v>71.222610000000003</c:v>
                </c:pt>
                <c:pt idx="9">
                  <c:v>66.823269999999994</c:v>
                </c:pt>
                <c:pt idx="10">
                  <c:v>56.668439999999997</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35–49 vuotta, n=363</c:v>
                </c:pt>
              </c:strCache>
              <c:extLst xmlns:c15="http://schemas.microsoft.com/office/drawing/2012/chart"/>
            </c:strRef>
          </c:tx>
          <c:spPr>
            <a:ln>
              <a:solidFill>
                <a:srgbClr val="3BB0E1"/>
              </a:solidFill>
            </a:ln>
          </c:spPr>
          <c:marker>
            <c:symbol val="circle"/>
            <c:size val="5"/>
            <c:spPr>
              <a:solidFill>
                <a:srgbClr val="3BB0E1"/>
              </a:solidFill>
              <a:ln>
                <a:noFill/>
              </a:ln>
            </c:spPr>
          </c:marker>
          <c:xVal>
            <c:numRef>
              <c:f>Sheet1!$F$5:$F$15</c:f>
              <c:numCache>
                <c:formatCode>0</c:formatCode>
                <c:ptCount val="11"/>
                <c:pt idx="0">
                  <c:v>92.636319999999998</c:v>
                </c:pt>
                <c:pt idx="1">
                  <c:v>90.678610000000006</c:v>
                </c:pt>
                <c:pt idx="2">
                  <c:v>91.145799999999994</c:v>
                </c:pt>
                <c:pt idx="3">
                  <c:v>87.543750000000003</c:v>
                </c:pt>
                <c:pt idx="4">
                  <c:v>88.35624</c:v>
                </c:pt>
                <c:pt idx="5">
                  <c:v>82.720079999999996</c:v>
                </c:pt>
                <c:pt idx="6">
                  <c:v>82.342879999999994</c:v>
                </c:pt>
                <c:pt idx="7">
                  <c:v>81.447209999999998</c:v>
                </c:pt>
                <c:pt idx="8">
                  <c:v>74.550730000000001</c:v>
                </c:pt>
                <c:pt idx="9">
                  <c:v>68.895210000000006</c:v>
                </c:pt>
                <c:pt idx="10">
                  <c:v>65.114239999999995</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5-601B-4083-A3FB-C6D13DF09013}"/>
            </c:ext>
          </c:extLst>
        </c:ser>
        <c:ser>
          <c:idx val="6"/>
          <c:order val="6"/>
          <c:tx>
            <c:strRef>
              <c:f>Sheet1!$G$4</c:f>
              <c:strCache>
                <c:ptCount val="1"/>
                <c:pt idx="0">
                  <c:v>50–64 vuotta, n=397</c:v>
                </c:pt>
              </c:strCache>
              <c:extLst xmlns:c15="http://schemas.microsoft.com/office/drawing/2012/chart"/>
            </c:strRef>
          </c:tx>
          <c:spPr>
            <a:ln>
              <a:solidFill>
                <a:srgbClr val="70AC47"/>
              </a:solidFill>
            </a:ln>
          </c:spPr>
          <c:marker>
            <c:symbol val="circle"/>
            <c:size val="5"/>
            <c:spPr>
              <a:solidFill>
                <a:srgbClr val="70AC47"/>
              </a:solidFill>
              <a:ln>
                <a:noFill/>
              </a:ln>
            </c:spPr>
          </c:marker>
          <c:xVal>
            <c:numRef>
              <c:f>Sheet1!$G$5:$G$15</c:f>
              <c:numCache>
                <c:formatCode>0</c:formatCode>
                <c:ptCount val="11"/>
                <c:pt idx="0">
                  <c:v>95.198620000000005</c:v>
                </c:pt>
                <c:pt idx="1">
                  <c:v>93.593810000000005</c:v>
                </c:pt>
                <c:pt idx="2">
                  <c:v>92.954499999999996</c:v>
                </c:pt>
                <c:pt idx="3">
                  <c:v>92.088650000000001</c:v>
                </c:pt>
                <c:pt idx="4">
                  <c:v>93.853570000000005</c:v>
                </c:pt>
                <c:pt idx="5">
                  <c:v>86.568460000000002</c:v>
                </c:pt>
                <c:pt idx="6">
                  <c:v>86.089259999999996</c:v>
                </c:pt>
                <c:pt idx="7">
                  <c:v>83.312560000000005</c:v>
                </c:pt>
                <c:pt idx="8">
                  <c:v>79.496830000000003</c:v>
                </c:pt>
                <c:pt idx="9">
                  <c:v>65.858909999999995</c:v>
                </c:pt>
                <c:pt idx="10">
                  <c:v>59.332920000000001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6-601B-4083-A3FB-C6D13DF09013}"/>
            </c:ext>
          </c:extLst>
        </c:ser>
        <c:ser>
          <c:idx val="7"/>
          <c:order val="7"/>
          <c:tx>
            <c:strRef>
              <c:f>Sheet1!$H$4</c:f>
              <c:strCache>
                <c:ptCount val="1"/>
                <c:pt idx="0">
                  <c:v>65–79 vuotta, n=427</c:v>
                </c:pt>
              </c:strCache>
              <c:extLst xmlns:c15="http://schemas.microsoft.com/office/drawing/2012/chart"/>
            </c:strRef>
          </c:tx>
          <c:spPr>
            <a:ln>
              <a:solidFill>
                <a:srgbClr val="4A7040"/>
              </a:solidFill>
              <a:prstDash val="solid"/>
            </a:ln>
          </c:spPr>
          <c:marker>
            <c:symbol val="circle"/>
            <c:size val="5"/>
            <c:spPr>
              <a:solidFill>
                <a:srgbClr val="4A7040"/>
              </a:solidFill>
              <a:ln>
                <a:noFill/>
              </a:ln>
            </c:spPr>
          </c:marker>
          <c:xVal>
            <c:numRef>
              <c:f>Sheet1!$H$5:$H$15</c:f>
              <c:numCache>
                <c:formatCode>0</c:formatCode>
                <c:ptCount val="11"/>
                <c:pt idx="0">
                  <c:v>94.257959999999997</c:v>
                </c:pt>
                <c:pt idx="1">
                  <c:v>94.289259999999999</c:v>
                </c:pt>
                <c:pt idx="2">
                  <c:v>91.571939999999998</c:v>
                </c:pt>
                <c:pt idx="3">
                  <c:v>93.71808</c:v>
                </c:pt>
                <c:pt idx="4">
                  <c:v>92.563410000000005</c:v>
                </c:pt>
                <c:pt idx="5">
                  <c:v>94.351870000000005</c:v>
                </c:pt>
                <c:pt idx="6">
                  <c:v>88.045330000000007</c:v>
                </c:pt>
                <c:pt idx="7">
                  <c:v>82.384879999999995</c:v>
                </c:pt>
                <c:pt idx="8">
                  <c:v>83.959850000000003</c:v>
                </c:pt>
                <c:pt idx="9">
                  <c:v>70.687309999999997</c:v>
                </c:pt>
                <c:pt idx="10">
                  <c:v>57.006790000000002</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7-601B-4083-A3FB-C6D13DF0901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8"/>
                <c:order val="8"/>
                <c:tx>
                  <c:strRef>
                    <c:extLst>
                      <c:ext uri="{02D57815-91ED-43cb-92C2-25804820EDAC}">
                        <c15:formulaRef>
                          <c15:sqref>Sheet1!$I$4</c15:sqref>
                        </c15:formulaRef>
                      </c:ext>
                    </c:extLst>
                    <c:strCache>
                      <c:ptCount val="1"/>
                      <c:pt idx="0">
                        <c:v>Kristillisdemokraatit, n=43</c:v>
                      </c:pt>
                    </c:strCache>
                  </c:strRef>
                </c:tx>
                <c:spPr>
                  <a:ln>
                    <a:solidFill>
                      <a:srgbClr val="F39FC7"/>
                    </a:solidFill>
                  </a:ln>
                </c:spPr>
                <c:marker>
                  <c:symbol val="circle"/>
                  <c:size val="5"/>
                  <c:spPr>
                    <a:solidFill>
                      <a:srgbClr val="F39FC7"/>
                    </a:solidFill>
                    <a:ln>
                      <a:noFill/>
                    </a:ln>
                  </c:spPr>
                </c:marker>
                <c:xVal>
                  <c:numRef>
                    <c:extLst>
                      <c:ext uri="{02D57815-91ED-43cb-92C2-25804820EDAC}">
                        <c15:formulaRef>
                          <c15:sqref>Sheet1!$I$5:$I$15</c15:sqref>
                        </c15:formulaRef>
                      </c:ext>
                    </c:extLst>
                    <c:numCache>
                      <c:formatCode>General</c:formatCode>
                      <c:ptCount val="11"/>
                    </c:numCache>
                  </c:numRef>
                </c:xVal>
                <c:yVal>
                  <c:numRef>
                    <c:extLst>
                      <c:ex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8-601B-4083-A3FB-C6D13DF0901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pt idx="0">
                        <c:v>Vihreä Liitto, n=169</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Sheet1!$J$5:$J$15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9-601B-4083-A3FB-C6D13DF0901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pt idx="0">
                        <c:v>Liike NYT, n=27</c:v>
                      </c:pt>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A-601B-4083-A3FB-C6D13DF09013}"/>
                  </c:ext>
                </c:extLst>
              </c15:ser>
            </c15:filteredScatterSeries>
          </c:ext>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83593774485681138"/>
              <c:y val="0.94565655387764891"/>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majorUnit val="10"/>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2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81876657903209593"/>
          <c:y val="0.25876625269663578"/>
          <c:w val="0.18123340560690784"/>
          <c:h val="0.62879024438700271"/>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97118968095797"/>
          <c:y val="0"/>
          <c:w val="0.49896416846799774"/>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Sheet1!$A$5:$A$15</c:f>
              <c:strCache>
                <c:ptCount val="11"/>
                <c:pt idx="0">
                  <c:v>Monimuotoisuus </c:v>
                </c:pt>
                <c:pt idx="1">
                  <c:v>Marjastus ja sienestys</c:v>
                </c:pt>
                <c:pt idx="2">
                  <c:v>Ulkoilu</c:v>
                </c:pt>
                <c:pt idx="3">
                  <c:v>Luonnonsuojelu</c:v>
                </c:pt>
                <c:pt idx="4">
                  <c:v>Maisema </c:v>
                </c:pt>
                <c:pt idx="5">
                  <c:v>Hiilen sidonta ja varastointi</c:v>
                </c:pt>
                <c:pt idx="6">
                  <c:v>Työllisyys ja työpaikat</c:v>
                </c:pt>
                <c:pt idx="7">
                  <c:v>Paikallistalous, metsänomistajat ja yrittäjät</c:v>
                </c:pt>
                <c:pt idx="8">
                  <c:v>Puupohjaiset kuluttajatuotteet</c:v>
                </c:pt>
                <c:pt idx="9">
                  <c:v>Hyvinvointiyhteiskunnan rahoittaminen</c:v>
                </c:pt>
                <c:pt idx="10">
                  <c:v>Metsästys</c:v>
                </c:pt>
              </c:strCache>
            </c:strRef>
          </c:cat>
          <c:val>
            <c:numRef>
              <c:f>Sheet1!$M$5:$M$15</c:f>
              <c:numCache>
                <c:formatCode>General</c:formatCode>
                <c:ptCount val="11"/>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n=1569</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Sheet1!$B$5:$B$15</c:f>
              <c:numCache>
                <c:formatCode>0</c:formatCode>
                <c:ptCount val="11"/>
                <c:pt idx="0">
                  <c:v>94.022660000000002</c:v>
                </c:pt>
                <c:pt idx="1">
                  <c:v>92.487570000000005</c:v>
                </c:pt>
                <c:pt idx="2">
                  <c:v>92.204560000000001</c:v>
                </c:pt>
                <c:pt idx="3">
                  <c:v>91.752229999999997</c:v>
                </c:pt>
                <c:pt idx="4">
                  <c:v>90.772490000000005</c:v>
                </c:pt>
                <c:pt idx="5">
                  <c:v>87.639290000000003</c:v>
                </c:pt>
                <c:pt idx="6">
                  <c:v>84.051010000000005</c:v>
                </c:pt>
                <c:pt idx="7">
                  <c:v>79.945740000000001</c:v>
                </c:pt>
                <c:pt idx="8">
                  <c:v>77.732290000000006</c:v>
                </c:pt>
                <c:pt idx="9">
                  <c:v>68.789429999999996</c:v>
                </c:pt>
                <c:pt idx="10">
                  <c:v>59.057510000000001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ASUINPAIKKA</c:v>
                </c:pt>
              </c:strCache>
            </c:strRef>
          </c:tx>
          <c:spPr>
            <a:ln w="19050">
              <a:noFill/>
            </a:ln>
          </c:spPr>
          <c:marker>
            <c:symbol val="circle"/>
            <c:size val="5"/>
            <c:spPr>
              <a:noFill/>
              <a:ln>
                <a:noFill/>
              </a:ln>
            </c:spPr>
          </c:marker>
          <c:xVal>
            <c:numRef>
              <c:f>Sheet1!$C$5:$C$15</c:f>
              <c:numCache>
                <c:formatCode>General</c:formatCode>
                <c:ptCount val="11"/>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Helsinki-Uusimaa, n=455</c:v>
                </c:pt>
              </c:strCache>
            </c:strRef>
          </c:tx>
          <c:spPr>
            <a:ln w="19050">
              <a:solidFill>
                <a:srgbClr val="0070C0"/>
              </a:solidFill>
            </a:ln>
          </c:spPr>
          <c:marker>
            <c:symbol val="circle"/>
            <c:size val="5"/>
            <c:spPr>
              <a:solidFill>
                <a:srgbClr val="0070C0"/>
              </a:solidFill>
              <a:ln>
                <a:noFill/>
              </a:ln>
            </c:spPr>
          </c:marker>
          <c:xVal>
            <c:numRef>
              <c:f>Sheet1!$D$5:$D$15</c:f>
              <c:numCache>
                <c:formatCode>0</c:formatCode>
                <c:ptCount val="11"/>
                <c:pt idx="0">
                  <c:v>94.176900000000003</c:v>
                </c:pt>
                <c:pt idx="1">
                  <c:v>92.559089999999998</c:v>
                </c:pt>
                <c:pt idx="2">
                  <c:v>93.231179999999995</c:v>
                </c:pt>
                <c:pt idx="3">
                  <c:v>94.11448</c:v>
                </c:pt>
                <c:pt idx="4">
                  <c:v>91.527010000000004</c:v>
                </c:pt>
                <c:pt idx="5">
                  <c:v>90.010090000000005</c:v>
                </c:pt>
                <c:pt idx="6">
                  <c:v>80.332279999999997</c:v>
                </c:pt>
                <c:pt idx="7">
                  <c:v>73.976460000000003</c:v>
                </c:pt>
                <c:pt idx="8">
                  <c:v>72.781059999999997</c:v>
                </c:pt>
                <c:pt idx="9">
                  <c:v>62.666310000000003</c:v>
                </c:pt>
                <c:pt idx="10">
                  <c:v>49.90166</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Etelä-Suomi, n=303</c:v>
                </c:pt>
              </c:strCache>
              <c:extLst xmlns:c15="http://schemas.microsoft.com/office/drawing/2012/chart"/>
            </c:strRef>
          </c:tx>
          <c:spPr>
            <a:ln>
              <a:solidFill>
                <a:srgbClr val="EB599E"/>
              </a:solidFill>
            </a:ln>
          </c:spPr>
          <c:marker>
            <c:symbol val="circle"/>
            <c:size val="5"/>
            <c:spPr>
              <a:solidFill>
                <a:srgbClr val="EB599E"/>
              </a:solidFill>
              <a:ln>
                <a:noFill/>
              </a:ln>
            </c:spPr>
          </c:marker>
          <c:xVal>
            <c:numRef>
              <c:f>Sheet1!$E$5:$E$15</c:f>
              <c:numCache>
                <c:formatCode>0</c:formatCode>
                <c:ptCount val="11"/>
                <c:pt idx="0">
                  <c:v>93.851119999999995</c:v>
                </c:pt>
                <c:pt idx="1">
                  <c:v>91.552689999999998</c:v>
                </c:pt>
                <c:pt idx="2">
                  <c:v>91.781750000000002</c:v>
                </c:pt>
                <c:pt idx="3">
                  <c:v>92.106899999999996</c:v>
                </c:pt>
                <c:pt idx="4">
                  <c:v>89.616280000000003</c:v>
                </c:pt>
                <c:pt idx="5">
                  <c:v>85.078659999999999</c:v>
                </c:pt>
                <c:pt idx="6">
                  <c:v>86.076480000000004</c:v>
                </c:pt>
                <c:pt idx="7">
                  <c:v>80.696359999999999</c:v>
                </c:pt>
                <c:pt idx="8">
                  <c:v>79.890730000000005</c:v>
                </c:pt>
                <c:pt idx="9">
                  <c:v>70.926079999999999</c:v>
                </c:pt>
                <c:pt idx="10">
                  <c:v>54.475079999999998</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Länsi-Suomi, n=408</c:v>
                </c:pt>
              </c:strCache>
              <c:extLst xmlns:c15="http://schemas.microsoft.com/office/drawing/2012/chart"/>
            </c:strRef>
          </c:tx>
          <c:spPr>
            <a:ln>
              <a:solidFill>
                <a:srgbClr val="FFC000"/>
              </a:solidFill>
            </a:ln>
          </c:spPr>
          <c:marker>
            <c:symbol val="circle"/>
            <c:size val="5"/>
            <c:spPr>
              <a:solidFill>
                <a:srgbClr val="FFC000"/>
              </a:solidFill>
              <a:ln>
                <a:noFill/>
              </a:ln>
            </c:spPr>
          </c:marker>
          <c:xVal>
            <c:numRef>
              <c:f>Sheet1!$F$5:$F$15</c:f>
              <c:numCache>
                <c:formatCode>0</c:formatCode>
                <c:ptCount val="11"/>
                <c:pt idx="0">
                  <c:v>94.658540000000002</c:v>
                </c:pt>
                <c:pt idx="1">
                  <c:v>92.562700000000007</c:v>
                </c:pt>
                <c:pt idx="2">
                  <c:v>89.676509999999993</c:v>
                </c:pt>
                <c:pt idx="3">
                  <c:v>91.909949999999995</c:v>
                </c:pt>
                <c:pt idx="4">
                  <c:v>90.233279999999993</c:v>
                </c:pt>
                <c:pt idx="5">
                  <c:v>87.766260000000003</c:v>
                </c:pt>
                <c:pt idx="6">
                  <c:v>84.760599999999997</c:v>
                </c:pt>
                <c:pt idx="7">
                  <c:v>83.083920000000006</c:v>
                </c:pt>
                <c:pt idx="8">
                  <c:v>76.503079999999997</c:v>
                </c:pt>
                <c:pt idx="9">
                  <c:v>73.365189999999998</c:v>
                </c:pt>
                <c:pt idx="10">
                  <c:v>65.898030000000006</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5-601B-4083-A3FB-C6D13DF09013}"/>
            </c:ext>
          </c:extLst>
        </c:ser>
        <c:ser>
          <c:idx val="6"/>
          <c:order val="6"/>
          <c:tx>
            <c:strRef>
              <c:f>Sheet1!$G$4</c:f>
              <c:strCache>
                <c:ptCount val="1"/>
                <c:pt idx="0">
                  <c:v>Pohjois- ja Itä-Suomi, n=403</c:v>
                </c:pt>
              </c:strCache>
              <c:extLst xmlns:c15="http://schemas.microsoft.com/office/drawing/2012/chart"/>
            </c:strRef>
          </c:tx>
          <c:spPr>
            <a:ln>
              <a:solidFill>
                <a:srgbClr val="70AC47"/>
              </a:solidFill>
            </a:ln>
          </c:spPr>
          <c:marker>
            <c:symbol val="circle"/>
            <c:size val="5"/>
            <c:spPr>
              <a:solidFill>
                <a:srgbClr val="70AC47"/>
              </a:solidFill>
              <a:ln>
                <a:noFill/>
              </a:ln>
            </c:spPr>
          </c:marker>
          <c:xVal>
            <c:numRef>
              <c:f>Sheet1!$G$5:$G$15</c:f>
              <c:numCache>
                <c:formatCode>0</c:formatCode>
                <c:ptCount val="11"/>
                <c:pt idx="0">
                  <c:v>93.197580000000002</c:v>
                </c:pt>
                <c:pt idx="1">
                  <c:v>93.197580000000002</c:v>
                </c:pt>
                <c:pt idx="2">
                  <c:v>94.107889999999998</c:v>
                </c:pt>
                <c:pt idx="3">
                  <c:v>87.692329999999998</c:v>
                </c:pt>
                <c:pt idx="4">
                  <c:v>91.412710000000004</c:v>
                </c:pt>
                <c:pt idx="5">
                  <c:v>86.430909999999997</c:v>
                </c:pt>
                <c:pt idx="6">
                  <c:v>86.789649999999995</c:v>
                </c:pt>
                <c:pt idx="7">
                  <c:v>84.374070000000003</c:v>
                </c:pt>
                <c:pt idx="8">
                  <c:v>84.503020000000006</c:v>
                </c:pt>
                <c:pt idx="9">
                  <c:v>70.382360000000006</c:v>
                </c:pt>
                <c:pt idx="10">
                  <c:v>68.984359999999995</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6-601B-4083-A3FB-C6D13DF0901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7"/>
                <c:order val="7"/>
                <c:tx>
                  <c:strRef>
                    <c:extLst>
                      <c:ext uri="{02D57815-91ED-43cb-92C2-25804820EDAC}">
                        <c15:formulaRef>
                          <c15:sqref>Sheet1!$H$4</c15:sqref>
                        </c15:formulaRef>
                      </c:ext>
                    </c:extLst>
                    <c:strCache>
                      <c:ptCount val="1"/>
                      <c:pt idx="0">
                        <c:v>65–79 vuotta, n=427</c:v>
                      </c:pt>
                    </c:strCache>
                  </c:strRef>
                </c:tx>
                <c:spPr>
                  <a:ln>
                    <a:solidFill>
                      <a:srgbClr val="4A7040"/>
                    </a:solidFill>
                    <a:prstDash val="solid"/>
                  </a:ln>
                </c:spPr>
                <c:marker>
                  <c:symbol val="circle"/>
                  <c:size val="5"/>
                  <c:spPr>
                    <a:solidFill>
                      <a:srgbClr val="4A7040"/>
                    </a:solidFill>
                    <a:ln>
                      <a:noFill/>
                    </a:ln>
                  </c:spPr>
                </c:marker>
                <c:xVal>
                  <c:numRef>
                    <c:extLst>
                      <c:ext uri="{02D57815-91ED-43cb-92C2-25804820EDAC}">
                        <c15:formulaRef>
                          <c15:sqref>Sheet1!$H$5:$H$15</c15:sqref>
                        </c15:formulaRef>
                      </c:ext>
                    </c:extLst>
                    <c:numCache>
                      <c:formatCode>General</c:formatCode>
                      <c:ptCount val="11"/>
                    </c:numCache>
                  </c:numRef>
                </c:xVal>
                <c:yVal>
                  <c:numRef>
                    <c:extLst>
                      <c:ex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7-601B-4083-A3FB-C6D13DF09013}"/>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Sheet1!$I$4</c15:sqref>
                        </c15:formulaRef>
                      </c:ext>
                    </c:extLst>
                    <c:strCache>
                      <c:ptCount val="1"/>
                      <c:pt idx="0">
                        <c:v>Kristillisdemokraatit, n=43</c:v>
                      </c:pt>
                    </c:strCache>
                  </c:strRef>
                </c:tx>
                <c:spPr>
                  <a:ln>
                    <a:solidFill>
                      <a:srgbClr val="F39FC7"/>
                    </a:solidFill>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Sheet1!$I$5:$I$15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8-601B-4083-A3FB-C6D13DF0901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pt idx="0">
                        <c:v>Vihreä Liitto, n=169</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Sheet1!$J$5:$J$15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9-601B-4083-A3FB-C6D13DF0901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pt idx="0">
                        <c:v>Liike NYT, n=27</c:v>
                      </c:pt>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A-601B-4083-A3FB-C6D13DF09013}"/>
                  </c:ext>
                </c:extLst>
              </c15:ser>
            </c15:filteredScatterSeries>
          </c:ext>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86696151054513226"/>
              <c:y val="0.95054047457923296"/>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2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79546312737541436"/>
          <c:y val="0.40891093101592757"/>
          <c:w val="0.20453685890240153"/>
          <c:h val="0.52701511766185993"/>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19644414811982"/>
          <c:y val="0.10720218155380633"/>
          <c:w val="0.71469605392241276"/>
          <c:h val="0.80794874643558123"/>
        </c:manualLayout>
      </c:layout>
      <c:barChart>
        <c:barDir val="bar"/>
        <c:grouping val="stacked"/>
        <c:varyColors val="0"/>
        <c:ser>
          <c:idx val="0"/>
          <c:order val="0"/>
          <c:tx>
            <c:strRef>
              <c:f>Taul1!$B$1</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Taul1!$B$2:$B$29</c:f>
              <c:numCache>
                <c:formatCode>General</c:formatCode>
                <c:ptCount val="28"/>
                <c:pt idx="0" formatCode="0.00000">
                  <c:v>30.3672</c:v>
                </c:pt>
                <c:pt idx="2" formatCode="0.00000">
                  <c:v>69.009010000000004</c:v>
                </c:pt>
                <c:pt idx="3" formatCode="0.00000">
                  <c:v>25.54241</c:v>
                </c:pt>
                <c:pt idx="5" formatCode="0.00000">
                  <c:v>37.267899999999997</c:v>
                </c:pt>
                <c:pt idx="6" formatCode="0.00000">
                  <c:v>24.02609</c:v>
                </c:pt>
                <c:pt idx="8" formatCode="0.00000">
                  <c:v>21.44539</c:v>
                </c:pt>
                <c:pt idx="9" formatCode="0.00000">
                  <c:v>24.965730000000001</c:v>
                </c:pt>
                <c:pt idx="10" formatCode="0.00000">
                  <c:v>24.919319999999999</c:v>
                </c:pt>
                <c:pt idx="11" formatCode="0.00000">
                  <c:v>34.875190000000003</c:v>
                </c:pt>
                <c:pt idx="12" formatCode="0.00000">
                  <c:v>39.712429999999998</c:v>
                </c:pt>
                <c:pt idx="14" formatCode="0.00000">
                  <c:v>23.734439999999999</c:v>
                </c:pt>
                <c:pt idx="15" formatCode="0.00000">
                  <c:v>28.549939999999999</c:v>
                </c:pt>
                <c:pt idx="16" formatCode="0.00000">
                  <c:v>30.252600000000001</c:v>
                </c:pt>
                <c:pt idx="17" formatCode="0.00000">
                  <c:v>42.170349999999999</c:v>
                </c:pt>
                <c:pt idx="19" formatCode="0.00000">
                  <c:v>27.586549999999999</c:v>
                </c:pt>
                <c:pt idx="20" formatCode="0.00000">
                  <c:v>33.646070000000002</c:v>
                </c:pt>
                <c:pt idx="21" formatCode="0.00000">
                  <c:v>54.14817</c:v>
                </c:pt>
                <c:pt idx="22" formatCode="0.00000">
                  <c:v>17.53003</c:v>
                </c:pt>
                <c:pt idx="23" formatCode="0.00000">
                  <c:v>41.221429999999998</c:v>
                </c:pt>
                <c:pt idx="24" formatCode="0.00000">
                  <c:v>38.890830000000001</c:v>
                </c:pt>
                <c:pt idx="25" formatCode="0.00000">
                  <c:v>47.957090000000001</c:v>
                </c:pt>
                <c:pt idx="26" formatCode="0.00000">
                  <c:v>27.53614</c:v>
                </c:pt>
                <c:pt idx="27" formatCode="0.00000">
                  <c:v>41.28145</c:v>
                </c:pt>
              </c:numCache>
            </c:numRef>
          </c:val>
          <c:extLst>
            <c:ext xmlns:c16="http://schemas.microsoft.com/office/drawing/2014/chart" uri="{C3380CC4-5D6E-409C-BE32-E72D297353CC}">
              <c16:uniqueId val="{00000000-32F4-4469-9FBC-AAC951D4BF9E}"/>
            </c:ext>
          </c:extLst>
        </c:ser>
        <c:ser>
          <c:idx val="1"/>
          <c:order val="1"/>
          <c:tx>
            <c:strRef>
              <c:f>Taul1!$C$1</c:f>
              <c:strCache>
                <c:ptCount val="1"/>
                <c:pt idx="0">
                  <c:v>Ei</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Taul1!$C$2:$C$29</c:f>
              <c:numCache>
                <c:formatCode>General</c:formatCode>
                <c:ptCount val="28"/>
                <c:pt idx="0" formatCode="0.00000">
                  <c:v>69.397459999999995</c:v>
                </c:pt>
                <c:pt idx="2" formatCode="0.00000">
                  <c:v>30.45045</c:v>
                </c:pt>
                <c:pt idx="3" formatCode="0.00000">
                  <c:v>74.260360000000006</c:v>
                </c:pt>
                <c:pt idx="5" formatCode="0.00000">
                  <c:v>62.690480000000001</c:v>
                </c:pt>
                <c:pt idx="6" formatCode="0.00000">
                  <c:v>75.545810000000003</c:v>
                </c:pt>
                <c:pt idx="8" formatCode="0.00000">
                  <c:v>78.26773</c:v>
                </c:pt>
                <c:pt idx="9" formatCode="0.00000">
                  <c:v>74.425619999999995</c:v>
                </c:pt>
                <c:pt idx="10" formatCode="0.00000">
                  <c:v>75.080680000000001</c:v>
                </c:pt>
                <c:pt idx="11" formatCode="0.00000">
                  <c:v>65.124809999999997</c:v>
                </c:pt>
                <c:pt idx="12" formatCode="0.00000">
                  <c:v>59.848280000000003</c:v>
                </c:pt>
                <c:pt idx="14" formatCode="0.00000">
                  <c:v>75.929509999999993</c:v>
                </c:pt>
                <c:pt idx="15" formatCode="0.00000">
                  <c:v>71.353960000000001</c:v>
                </c:pt>
                <c:pt idx="16" formatCode="0.00000">
                  <c:v>69.406090000000006</c:v>
                </c:pt>
                <c:pt idx="17" formatCode="0.00000">
                  <c:v>57.736449999999998</c:v>
                </c:pt>
                <c:pt idx="19" formatCode="0.00000">
                  <c:v>72.413449999999997</c:v>
                </c:pt>
                <c:pt idx="20" formatCode="0.00000">
                  <c:v>66.353930000000005</c:v>
                </c:pt>
                <c:pt idx="21" formatCode="0.00000">
                  <c:v>45.47354</c:v>
                </c:pt>
                <c:pt idx="22" formatCode="0.00000">
                  <c:v>82.307739999999995</c:v>
                </c:pt>
                <c:pt idx="23" formatCode="0.00000">
                  <c:v>58.778570000000002</c:v>
                </c:pt>
                <c:pt idx="24" formatCode="0.00000">
                  <c:v>60.333579999999998</c:v>
                </c:pt>
                <c:pt idx="25" formatCode="0.00000">
                  <c:v>47.957090000000001</c:v>
                </c:pt>
                <c:pt idx="26" formatCode="0.00000">
                  <c:v>72.463859999999997</c:v>
                </c:pt>
                <c:pt idx="27" formatCode="0.00000">
                  <c:v>58.71855</c:v>
                </c:pt>
              </c:numCache>
            </c:numRef>
          </c:val>
          <c:extLst>
            <c:ext xmlns:c16="http://schemas.microsoft.com/office/drawing/2014/chart" uri="{C3380CC4-5D6E-409C-BE32-E72D297353CC}">
              <c16:uniqueId val="{00000001-32F4-4469-9FBC-AAC951D4BF9E}"/>
            </c:ext>
          </c:extLst>
        </c:ser>
        <c:ser>
          <c:idx val="2"/>
          <c:order val="2"/>
          <c:tx>
            <c:strRef>
              <c:f>Taul1!$D$1</c:f>
              <c:strCache>
                <c:ptCount val="1"/>
                <c:pt idx="0">
                  <c:v>Ei osaa sanoa</c:v>
                </c:pt>
              </c:strCache>
            </c:strRef>
          </c:tx>
          <c:spPr>
            <a:solidFill>
              <a:srgbClr val="E1E1E1"/>
            </a:solidFill>
            <a:ln>
              <a:noFill/>
            </a:ln>
          </c:spPr>
          <c:invertIfNegative val="0"/>
          <c:dPt>
            <c:idx val="5"/>
            <c:invertIfNegative val="0"/>
            <c:bubble3D val="0"/>
            <c:extLst>
              <c:ext xmlns:c16="http://schemas.microsoft.com/office/drawing/2014/chart" uri="{C3380CC4-5D6E-409C-BE32-E72D297353CC}">
                <c16:uniqueId val="{00000002-32F4-4469-9FBC-AAC951D4BF9E}"/>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Taul1!$D$2:$D$29</c:f>
              <c:numCache>
                <c:formatCode>General</c:formatCode>
                <c:ptCount val="28"/>
                <c:pt idx="0" formatCode="0.00000">
                  <c:v>0.23535</c:v>
                </c:pt>
                <c:pt idx="2" formatCode="0.00000">
                  <c:v>0.54054000000000002</c:v>
                </c:pt>
                <c:pt idx="3" formatCode="0.00000">
                  <c:v>0.19724</c:v>
                </c:pt>
                <c:pt idx="5" formatCode="0.00000">
                  <c:v>4.1610000000000001E-2</c:v>
                </c:pt>
                <c:pt idx="6" formatCode="0.00000">
                  <c:v>0.42809999999999998</c:v>
                </c:pt>
                <c:pt idx="8" formatCode="0.00000">
                  <c:v>0.28688000000000002</c:v>
                </c:pt>
                <c:pt idx="9" formatCode="0.00000">
                  <c:v>0.60863999999999996</c:v>
                </c:pt>
                <c:pt idx="10">
                  <c:v>0</c:v>
                </c:pt>
                <c:pt idx="11">
                  <c:v>0</c:v>
                </c:pt>
                <c:pt idx="12" formatCode="0.00000">
                  <c:v>0.43929000000000001</c:v>
                </c:pt>
                <c:pt idx="14" formatCode="0.00000">
                  <c:v>0.33605000000000002</c:v>
                </c:pt>
                <c:pt idx="15" formatCode="0.00000">
                  <c:v>9.6100000000000005E-2</c:v>
                </c:pt>
                <c:pt idx="16" formatCode="0.00000">
                  <c:v>0.34131</c:v>
                </c:pt>
                <c:pt idx="17" formatCode="0.00000">
                  <c:v>9.3200000000000005E-2</c:v>
                </c:pt>
                <c:pt idx="19">
                  <c:v>0</c:v>
                </c:pt>
                <c:pt idx="20">
                  <c:v>0</c:v>
                </c:pt>
                <c:pt idx="21" formatCode="0.00000">
                  <c:v>0.37829000000000002</c:v>
                </c:pt>
                <c:pt idx="22" formatCode="0.00000">
                  <c:v>0.16223000000000001</c:v>
                </c:pt>
                <c:pt idx="23">
                  <c:v>0</c:v>
                </c:pt>
                <c:pt idx="24" formatCode="0.00000">
                  <c:v>0.77559</c:v>
                </c:pt>
                <c:pt idx="25" formatCode="0.00000">
                  <c:v>4.08582</c:v>
                </c:pt>
                <c:pt idx="26">
                  <c:v>0</c:v>
                </c:pt>
                <c:pt idx="27">
                  <c:v>0</c:v>
                </c:pt>
              </c:numCache>
            </c:numRef>
          </c:val>
          <c:extLst>
            <c:ext xmlns:c16="http://schemas.microsoft.com/office/drawing/2014/chart" uri="{C3380CC4-5D6E-409C-BE32-E72D297353CC}">
              <c16:uniqueId val="{00000003-32F4-4469-9FBC-AAC951D4BF9E}"/>
            </c:ext>
          </c:extLst>
        </c:ser>
        <c:dLbls>
          <c:showLegendKey val="0"/>
          <c:showVal val="0"/>
          <c:showCatName val="0"/>
          <c:showSerName val="0"/>
          <c:showPercent val="0"/>
          <c:showBubbleSize val="0"/>
        </c:dLbls>
        <c:gapWidth val="5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8785744967193099"/>
          <c:y val="1.4904447236692011E-2"/>
          <c:w val="0.77334828819473556"/>
          <c:h val="9.81297461471417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88992925796711"/>
          <c:y val="0.1264984641769068"/>
          <c:w val="0.61388783319773299"/>
          <c:h val="0.80794874643558123"/>
        </c:manualLayout>
      </c:layout>
      <c:barChart>
        <c:barDir val="bar"/>
        <c:grouping val="stacked"/>
        <c:varyColors val="0"/>
        <c:ser>
          <c:idx val="0"/>
          <c:order val="0"/>
          <c:tx>
            <c:strRef>
              <c:f>Taul1!$B$1</c:f>
              <c:strCache>
                <c:ptCount val="1"/>
                <c:pt idx="0">
                  <c:v>5 Erittäin hyvin</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Kuunnellut sinua ja näkemyksiä/tavoitteitasi</c:v>
                </c:pt>
                <c:pt idx="1">
                  <c:v>Hoitanut käytännön toiminnan metsänomistajan kanssa sovitun mukaisesti</c:v>
                </c:pt>
                <c:pt idx="2">
                  <c:v>Ottanut metsänomistajan näkemykset huomioon metsän käsittelyn suunnittelussa</c:v>
                </c:pt>
                <c:pt idx="3">
                  <c:v>Osannut tarjota ja perustella eri käsittelyvaihtoehtoja</c:v>
                </c:pt>
                <c:pt idx="4">
                  <c:v>Osannut yhteensovittaa metsän eri arvoja</c:v>
                </c:pt>
              </c:strCache>
            </c:strRef>
          </c:cat>
          <c:val>
            <c:numRef>
              <c:f>Taul1!$B$2:$B$6</c:f>
              <c:numCache>
                <c:formatCode>0.00000</c:formatCode>
                <c:ptCount val="5"/>
                <c:pt idx="0">
                  <c:v>32.028419999999997</c:v>
                </c:pt>
                <c:pt idx="1">
                  <c:v>32.702350000000003</c:v>
                </c:pt>
                <c:pt idx="2">
                  <c:v>30.326830000000001</c:v>
                </c:pt>
                <c:pt idx="3">
                  <c:v>29.085419999999999</c:v>
                </c:pt>
                <c:pt idx="4">
                  <c:v>21.53302</c:v>
                </c:pt>
              </c:numCache>
            </c:numRef>
          </c:val>
          <c:extLst>
            <c:ext xmlns:c16="http://schemas.microsoft.com/office/drawing/2014/chart" uri="{C3380CC4-5D6E-409C-BE32-E72D297353CC}">
              <c16:uniqueId val="{00000000-F0A5-4582-A849-4F784BAFF852}"/>
            </c:ext>
          </c:extLst>
        </c:ser>
        <c:ser>
          <c:idx val="1"/>
          <c:order val="1"/>
          <c:tx>
            <c:strRef>
              <c:f>Taul1!$C$1</c:f>
              <c:strCache>
                <c:ptCount val="1"/>
                <c:pt idx="0">
                  <c:v>4 Melko hyvin</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Kuunnellut sinua ja näkemyksiä/tavoitteitasi</c:v>
                </c:pt>
                <c:pt idx="1">
                  <c:v>Hoitanut käytännön toiminnan metsänomistajan kanssa sovitun mukaisesti</c:v>
                </c:pt>
                <c:pt idx="2">
                  <c:v>Ottanut metsänomistajan näkemykset huomioon metsän käsittelyn suunnittelussa</c:v>
                </c:pt>
                <c:pt idx="3">
                  <c:v>Osannut tarjota ja perustella eri käsittelyvaihtoehtoja</c:v>
                </c:pt>
                <c:pt idx="4">
                  <c:v>Osannut yhteensovittaa metsän eri arvoja</c:v>
                </c:pt>
              </c:strCache>
            </c:strRef>
          </c:cat>
          <c:val>
            <c:numRef>
              <c:f>Taul1!$C$2:$C$6</c:f>
              <c:numCache>
                <c:formatCode>0.00000</c:formatCode>
                <c:ptCount val="5"/>
                <c:pt idx="0">
                  <c:v>41.915750000000003</c:v>
                </c:pt>
                <c:pt idx="1">
                  <c:v>35.123019999999997</c:v>
                </c:pt>
                <c:pt idx="2">
                  <c:v>36.29318</c:v>
                </c:pt>
                <c:pt idx="3">
                  <c:v>36.110930000000003</c:v>
                </c:pt>
                <c:pt idx="4">
                  <c:v>39.68188</c:v>
                </c:pt>
              </c:numCache>
            </c:numRef>
          </c:val>
          <c:extLst>
            <c:ext xmlns:c16="http://schemas.microsoft.com/office/drawing/2014/chart" uri="{C3380CC4-5D6E-409C-BE32-E72D297353CC}">
              <c16:uniqueId val="{00000001-F0A5-4582-A849-4F784BAFF852}"/>
            </c:ext>
          </c:extLst>
        </c:ser>
        <c:ser>
          <c:idx val="2"/>
          <c:order val="2"/>
          <c:tx>
            <c:strRef>
              <c:f>Taul1!$D$1</c:f>
              <c:strCache>
                <c:ptCount val="1"/>
                <c:pt idx="0">
                  <c:v>3 Ei hyvin eikä huonosti</c:v>
                </c:pt>
              </c:strCache>
            </c:strRef>
          </c:tx>
          <c:spPr>
            <a:solidFill>
              <a:srgbClr val="B9E6FD"/>
            </a:solidFill>
            <a:ln>
              <a:noFill/>
            </a:ln>
          </c:spPr>
          <c:invertIfNegative val="0"/>
          <c:dPt>
            <c:idx val="5"/>
            <c:invertIfNegative val="0"/>
            <c:bubble3D val="0"/>
            <c:extLst>
              <c:ext xmlns:c16="http://schemas.microsoft.com/office/drawing/2014/chart" uri="{C3380CC4-5D6E-409C-BE32-E72D297353CC}">
                <c16:uniqueId val="{00000002-F0A5-4582-A849-4F784BAFF852}"/>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Kuunnellut sinua ja näkemyksiä/tavoitteitasi</c:v>
                </c:pt>
                <c:pt idx="1">
                  <c:v>Hoitanut käytännön toiminnan metsänomistajan kanssa sovitun mukaisesti</c:v>
                </c:pt>
                <c:pt idx="2">
                  <c:v>Ottanut metsänomistajan näkemykset huomioon metsän käsittelyn suunnittelussa</c:v>
                </c:pt>
                <c:pt idx="3">
                  <c:v>Osannut tarjota ja perustella eri käsittelyvaihtoehtoja</c:v>
                </c:pt>
                <c:pt idx="4">
                  <c:v>Osannut yhteensovittaa metsän eri arvoja</c:v>
                </c:pt>
              </c:strCache>
            </c:strRef>
          </c:cat>
          <c:val>
            <c:numRef>
              <c:f>Taul1!$D$2:$D$6</c:f>
              <c:numCache>
                <c:formatCode>0.00000</c:formatCode>
                <c:ptCount val="5"/>
                <c:pt idx="0">
                  <c:v>14.26394</c:v>
                </c:pt>
                <c:pt idx="1">
                  <c:v>11.417450000000001</c:v>
                </c:pt>
                <c:pt idx="2">
                  <c:v>14.577909999999999</c:v>
                </c:pt>
                <c:pt idx="3">
                  <c:v>15.78867</c:v>
                </c:pt>
                <c:pt idx="4">
                  <c:v>14.345129999999999</c:v>
                </c:pt>
              </c:numCache>
            </c:numRef>
          </c:val>
          <c:extLst>
            <c:ext xmlns:c16="http://schemas.microsoft.com/office/drawing/2014/chart" uri="{C3380CC4-5D6E-409C-BE32-E72D297353CC}">
              <c16:uniqueId val="{00000003-F0A5-4582-A849-4F784BAFF852}"/>
            </c:ext>
          </c:extLst>
        </c:ser>
        <c:ser>
          <c:idx val="3"/>
          <c:order val="3"/>
          <c:tx>
            <c:strRef>
              <c:f>Taul1!$E$1</c:f>
              <c:strCache>
                <c:ptCount val="1"/>
                <c:pt idx="0">
                  <c:v>2 Melko huonosti</c:v>
                </c:pt>
              </c:strCache>
            </c:strRef>
          </c:tx>
          <c:spPr>
            <a:solidFill>
              <a:srgbClr val="F39FC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Kuunnellut sinua ja näkemyksiä/tavoitteitasi</c:v>
                </c:pt>
                <c:pt idx="1">
                  <c:v>Hoitanut käytännön toiminnan metsänomistajan kanssa sovitun mukaisesti</c:v>
                </c:pt>
                <c:pt idx="2">
                  <c:v>Ottanut metsänomistajan näkemykset huomioon metsän käsittelyn suunnittelussa</c:v>
                </c:pt>
                <c:pt idx="3">
                  <c:v>Osannut tarjota ja perustella eri käsittelyvaihtoehtoja</c:v>
                </c:pt>
                <c:pt idx="4">
                  <c:v>Osannut yhteensovittaa metsän eri arvoja</c:v>
                </c:pt>
              </c:strCache>
            </c:strRef>
          </c:cat>
          <c:val>
            <c:numRef>
              <c:f>Taul1!$E$2:$E$6</c:f>
              <c:numCache>
                <c:formatCode>0.00000</c:formatCode>
                <c:ptCount val="5"/>
                <c:pt idx="0">
                  <c:v>4.29542</c:v>
                </c:pt>
                <c:pt idx="1">
                  <c:v>4.6093900000000003</c:v>
                </c:pt>
                <c:pt idx="2">
                  <c:v>5.2679999999999998</c:v>
                </c:pt>
                <c:pt idx="3">
                  <c:v>7.5271299999999997</c:v>
                </c:pt>
                <c:pt idx="4">
                  <c:v>10.45481</c:v>
                </c:pt>
              </c:numCache>
            </c:numRef>
          </c:val>
          <c:extLst>
            <c:ext xmlns:c16="http://schemas.microsoft.com/office/drawing/2014/chart" uri="{C3380CC4-5D6E-409C-BE32-E72D297353CC}">
              <c16:uniqueId val="{00000004-F0A5-4582-A849-4F784BAFF852}"/>
            </c:ext>
          </c:extLst>
        </c:ser>
        <c:ser>
          <c:idx val="4"/>
          <c:order val="4"/>
          <c:tx>
            <c:strRef>
              <c:f>Taul1!$F$1</c:f>
              <c:strCache>
                <c:ptCount val="1"/>
                <c:pt idx="0">
                  <c:v>1 Erittäin huonosti</c:v>
                </c:pt>
              </c:strCache>
            </c:strRef>
          </c:tx>
          <c:spPr>
            <a:solidFill>
              <a:srgbClr val="C10F70"/>
            </a:solidFill>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Kuunnellut sinua ja näkemyksiä/tavoitteitasi</c:v>
                </c:pt>
                <c:pt idx="1">
                  <c:v>Hoitanut käytännön toiminnan metsänomistajan kanssa sovitun mukaisesti</c:v>
                </c:pt>
                <c:pt idx="2">
                  <c:v>Ottanut metsänomistajan näkemykset huomioon metsän käsittelyn suunnittelussa</c:v>
                </c:pt>
                <c:pt idx="3">
                  <c:v>Osannut tarjota ja perustella eri käsittelyvaihtoehtoja</c:v>
                </c:pt>
                <c:pt idx="4">
                  <c:v>Osannut yhteensovittaa metsän eri arvoja</c:v>
                </c:pt>
              </c:strCache>
            </c:strRef>
          </c:cat>
          <c:val>
            <c:numRef>
              <c:f>Taul1!$F$2:$F$6</c:f>
              <c:numCache>
                <c:formatCode>0.00000</c:formatCode>
                <c:ptCount val="5"/>
                <c:pt idx="0">
                  <c:v>2.4819800000000001</c:v>
                </c:pt>
                <c:pt idx="1">
                  <c:v>1.03844</c:v>
                </c:pt>
                <c:pt idx="2">
                  <c:v>1.03844</c:v>
                </c:pt>
                <c:pt idx="3">
                  <c:v>2.6795599999999999</c:v>
                </c:pt>
                <c:pt idx="4">
                  <c:v>4.5182700000000002</c:v>
                </c:pt>
              </c:numCache>
            </c:numRef>
          </c:val>
          <c:extLst>
            <c:ext xmlns:c16="http://schemas.microsoft.com/office/drawing/2014/chart" uri="{C3380CC4-5D6E-409C-BE32-E72D297353CC}">
              <c16:uniqueId val="{00000005-F0A5-4582-A849-4F784BAFF852}"/>
            </c:ext>
          </c:extLst>
        </c:ser>
        <c:ser>
          <c:idx val="5"/>
          <c:order val="5"/>
          <c:tx>
            <c:strRef>
              <c:f>Taul1!$G$1</c:f>
              <c:strCache>
                <c:ptCount val="1"/>
                <c:pt idx="0">
                  <c:v>Eos</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Taul1!$A$2:$A$6</c:f>
              <c:strCache>
                <c:ptCount val="5"/>
                <c:pt idx="0">
                  <c:v>Kuunnellut sinua ja näkemyksiä/tavoitteitasi</c:v>
                </c:pt>
                <c:pt idx="1">
                  <c:v>Hoitanut käytännön toiminnan metsänomistajan kanssa sovitun mukaisesti</c:v>
                </c:pt>
                <c:pt idx="2">
                  <c:v>Ottanut metsänomistajan näkemykset huomioon metsän käsittelyn suunnittelussa</c:v>
                </c:pt>
                <c:pt idx="3">
                  <c:v>Osannut tarjota ja perustella eri käsittelyvaihtoehtoja</c:v>
                </c:pt>
                <c:pt idx="4">
                  <c:v>Osannut yhteensovittaa metsän eri arvoja</c:v>
                </c:pt>
              </c:strCache>
            </c:strRef>
          </c:cat>
          <c:val>
            <c:numRef>
              <c:f>Taul1!$G$2:$G$6</c:f>
              <c:numCache>
                <c:formatCode>0.00000</c:formatCode>
                <c:ptCount val="5"/>
                <c:pt idx="0">
                  <c:v>5.0144900000000003</c:v>
                </c:pt>
                <c:pt idx="1">
                  <c:v>15.10934</c:v>
                </c:pt>
                <c:pt idx="2">
                  <c:v>12.49564</c:v>
                </c:pt>
                <c:pt idx="3">
                  <c:v>8.8082899999999995</c:v>
                </c:pt>
                <c:pt idx="4">
                  <c:v>9.4669000000000008</c:v>
                </c:pt>
              </c:numCache>
            </c:numRef>
          </c:val>
          <c:extLst>
            <c:ext xmlns:c16="http://schemas.microsoft.com/office/drawing/2014/chart" uri="{C3380CC4-5D6E-409C-BE32-E72D297353CC}">
              <c16:uniqueId val="{00000006-F0A5-4582-A849-4F784BAFF852}"/>
            </c:ext>
          </c:extLst>
        </c:ser>
        <c:ser>
          <c:idx val="6"/>
          <c:order val="6"/>
          <c:tx>
            <c:strRef>
              <c:f>Taul1!$H$1</c:f>
              <c:strCache>
                <c:ptCount val="1"/>
                <c:pt idx="0">
                  <c:v>TOP2</c:v>
                </c:pt>
              </c:strCache>
            </c:strRef>
          </c:tx>
          <c:spPr>
            <a:no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Taul1!$A$2:$A$6</c:f>
              <c:strCache>
                <c:ptCount val="5"/>
                <c:pt idx="0">
                  <c:v>Kuunnellut sinua ja näkemyksiä/tavoitteitasi</c:v>
                </c:pt>
                <c:pt idx="1">
                  <c:v>Hoitanut käytännön toiminnan metsänomistajan kanssa sovitun mukaisesti</c:v>
                </c:pt>
                <c:pt idx="2">
                  <c:v>Ottanut metsänomistajan näkemykset huomioon metsän käsittelyn suunnittelussa</c:v>
                </c:pt>
                <c:pt idx="3">
                  <c:v>Osannut tarjota ja perustella eri käsittelyvaihtoehtoja</c:v>
                </c:pt>
                <c:pt idx="4">
                  <c:v>Osannut yhteensovittaa metsän eri arvoja</c:v>
                </c:pt>
              </c:strCache>
            </c:strRef>
          </c:cat>
          <c:val>
            <c:numRef>
              <c:f>Taul1!$H$2:$H$6</c:f>
              <c:numCache>
                <c:formatCode>0.00000</c:formatCode>
                <c:ptCount val="5"/>
                <c:pt idx="0">
                  <c:v>73.94417</c:v>
                </c:pt>
                <c:pt idx="1">
                  <c:v>67.825370000000007</c:v>
                </c:pt>
                <c:pt idx="2">
                  <c:v>66.620009999999994</c:v>
                </c:pt>
                <c:pt idx="3">
                  <c:v>65.196340000000006</c:v>
                </c:pt>
                <c:pt idx="4">
                  <c:v>61.2149</c:v>
                </c:pt>
              </c:numCache>
            </c:numRef>
          </c:val>
          <c:extLst>
            <c:ext xmlns:c16="http://schemas.microsoft.com/office/drawing/2014/chart" uri="{C3380CC4-5D6E-409C-BE32-E72D297353CC}">
              <c16:uniqueId val="{00000007-F0A5-4582-A849-4F784BAFF852}"/>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9.9036750003447457E-2"/>
          <c:y val="0"/>
          <c:w val="0.88585109698415543"/>
          <c:h val="0.12043624335597419"/>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54431511278482"/>
          <c:y val="0"/>
          <c:w val="0.48929642148686558"/>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Kuunnellut sinua ja näkemyksiä/tavoitteitasi</c:v>
                </c:pt>
                <c:pt idx="1">
                  <c:v>Hoitanut käytännön toiminnan metsänomistajan kanssa sovitun mukaisesti</c:v>
                </c:pt>
                <c:pt idx="2">
                  <c:v>Ottanut metsänomistajan näkemykset huomioon metsän käsittelyn suunnittelussa</c:v>
                </c:pt>
                <c:pt idx="3">
                  <c:v>Osannut tarjota ja perustella eri käsittelyvaihtoehtoja</c:v>
                </c:pt>
                <c:pt idx="4">
                  <c:v>Osannut yhteensovittaa metsän eri arvoja </c:v>
                </c:pt>
              </c:strCache>
            </c:strRef>
          </c:cat>
          <c:val>
            <c:numRef>
              <c:f>Sheet1!$M$5:$M$9</c:f>
              <c:numCache>
                <c:formatCode>General</c:formatCode>
                <c:ptCount val="5"/>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n=642</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Sheet1!$B$5:$B$9</c:f>
              <c:numCache>
                <c:formatCode>0</c:formatCode>
                <c:ptCount val="5"/>
                <c:pt idx="0">
                  <c:v>73.94417</c:v>
                </c:pt>
                <c:pt idx="1">
                  <c:v>67.825370000000007</c:v>
                </c:pt>
                <c:pt idx="2">
                  <c:v>66.620009999999994</c:v>
                </c:pt>
                <c:pt idx="3">
                  <c:v>65.196340000000006</c:v>
                </c:pt>
                <c:pt idx="4">
                  <c:v>61.2149</c:v>
                </c:pt>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OMISTAAKO METSÄÄ</c:v>
                </c:pt>
              </c:strCache>
            </c:strRef>
          </c:tx>
          <c:spPr>
            <a:ln w="19050">
              <a:noFill/>
            </a:ln>
          </c:spPr>
          <c:marker>
            <c:symbol val="circle"/>
            <c:size val="5"/>
            <c:spPr>
              <a:noFill/>
              <a:ln>
                <a:noFill/>
              </a:ln>
            </c:spPr>
          </c:marker>
          <c:xVal>
            <c:numRef>
              <c:f>Sheet1!$C$5:$C$9</c:f>
              <c:numCache>
                <c:formatCode>General</c:formatCode>
                <c:ptCount val="5"/>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Kyllä, n=383</c:v>
                </c:pt>
              </c:strCache>
            </c:strRef>
          </c:tx>
          <c:spPr>
            <a:ln w="19050">
              <a:solidFill>
                <a:srgbClr val="70AC47"/>
              </a:solidFill>
            </a:ln>
          </c:spPr>
          <c:marker>
            <c:symbol val="circle"/>
            <c:size val="5"/>
            <c:spPr>
              <a:solidFill>
                <a:srgbClr val="70AC47"/>
              </a:solidFill>
              <a:ln>
                <a:noFill/>
              </a:ln>
            </c:spPr>
          </c:marker>
          <c:xVal>
            <c:numRef>
              <c:f>Sheet1!$D$5:$D$9</c:f>
              <c:numCache>
                <c:formatCode>0</c:formatCode>
                <c:ptCount val="5"/>
                <c:pt idx="0">
                  <c:v>79.112269999999995</c:v>
                </c:pt>
                <c:pt idx="1">
                  <c:v>75.456919999999997</c:v>
                </c:pt>
                <c:pt idx="2">
                  <c:v>77.545689999999993</c:v>
                </c:pt>
                <c:pt idx="3">
                  <c:v>70.757180000000005</c:v>
                </c:pt>
                <c:pt idx="4">
                  <c:v>65.274150000000006</c:v>
                </c:pt>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Ei, n=259</c:v>
                </c:pt>
              </c:strCache>
              <c:extLst xmlns:c15="http://schemas.microsoft.com/office/drawing/2012/chart"/>
            </c:strRef>
          </c:tx>
          <c:spPr>
            <a:ln>
              <a:solidFill>
                <a:srgbClr val="EB599E"/>
              </a:solidFill>
            </a:ln>
          </c:spPr>
          <c:marker>
            <c:symbol val="circle"/>
            <c:size val="5"/>
            <c:spPr>
              <a:solidFill>
                <a:srgbClr val="EB599E"/>
              </a:solidFill>
              <a:ln>
                <a:noFill/>
              </a:ln>
            </c:spPr>
          </c:marker>
          <c:xVal>
            <c:numRef>
              <c:f>Sheet1!$E$5:$E$9</c:f>
              <c:numCache>
                <c:formatCode>0</c:formatCode>
                <c:ptCount val="5"/>
                <c:pt idx="0">
                  <c:v>72.200770000000006</c:v>
                </c:pt>
                <c:pt idx="1">
                  <c:v>65.250969999999995</c:v>
                </c:pt>
                <c:pt idx="2">
                  <c:v>62.934359999999998</c:v>
                </c:pt>
                <c:pt idx="3">
                  <c:v>63.320459999999997</c:v>
                </c:pt>
                <c:pt idx="4">
                  <c:v>59.845559999999999</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4-601B-4083-A3FB-C6D13DF0901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5"/>
                <c:order val="5"/>
                <c:tx>
                  <c:strRef>
                    <c:extLst>
                      <c:ext uri="{02D57815-91ED-43cb-92C2-25804820EDAC}">
                        <c15:formulaRef>
                          <c15:sqref>Sheet1!$F$4</c15:sqref>
                        </c15:formulaRef>
                      </c:ext>
                    </c:extLst>
                    <c:strCache>
                      <c:ptCount val="1"/>
                      <c:pt idx="0">
                        <c:v>Länsi-Suomi, n=408</c:v>
                      </c:pt>
                    </c:strCache>
                  </c:strRef>
                </c:tx>
                <c:spPr>
                  <a:ln>
                    <a:solidFill>
                      <a:srgbClr val="FFC000"/>
                    </a:solidFill>
                  </a:ln>
                </c:spPr>
                <c:marker>
                  <c:symbol val="circle"/>
                  <c:size val="5"/>
                  <c:spPr>
                    <a:solidFill>
                      <a:srgbClr val="FFC000"/>
                    </a:solidFill>
                    <a:ln>
                      <a:noFill/>
                    </a:ln>
                  </c:spPr>
                </c:marker>
                <c:xVal>
                  <c:numRef>
                    <c:extLst>
                      <c:ext uri="{02D57815-91ED-43cb-92C2-25804820EDAC}">
                        <c15:formulaRef>
                          <c15:sqref>Sheet1!$F$5:$F$9</c15:sqref>
                        </c15:formulaRef>
                      </c:ext>
                    </c:extLst>
                    <c:numCache>
                      <c:formatCode>General</c:formatCode>
                      <c:ptCount val="5"/>
                    </c:numCache>
                  </c:numRef>
                </c:xVal>
                <c:yVal>
                  <c:numRef>
                    <c:extLst>
                      <c:ex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5-601B-4083-A3FB-C6D13DF09013}"/>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Sheet1!$G$4</c15:sqref>
                        </c15:formulaRef>
                      </c:ext>
                    </c:extLst>
                    <c:strCache>
                      <c:ptCount val="1"/>
                      <c:pt idx="0">
                        <c:v>Pohjois- ja Itä-Suomi, n=403</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Sheet1!$G$5:$G$9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6-601B-4083-A3FB-C6D13DF09013}"/>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Sheet1!$H$4</c15:sqref>
                        </c15:formulaRef>
                      </c:ext>
                    </c:extLst>
                    <c:strCache>
                      <c:ptCount val="1"/>
                      <c:pt idx="0">
                        <c:v>65–79 vuotta, n=427</c:v>
                      </c:pt>
                    </c:strCache>
                  </c:strRef>
                </c:tx>
                <c:spPr>
                  <a:ln>
                    <a:solidFill>
                      <a:srgbClr val="4A7040"/>
                    </a:solidFill>
                    <a:prstDash val="solid"/>
                  </a:ln>
                </c:spPr>
                <c:marker>
                  <c:symbol val="circle"/>
                  <c:size val="5"/>
                  <c:spPr>
                    <a:solidFill>
                      <a:srgbClr val="4A7040"/>
                    </a:solidFill>
                    <a:ln>
                      <a:noFill/>
                    </a:ln>
                  </c:spPr>
                </c:marker>
                <c:xVal>
                  <c:numRef>
                    <c:extLst xmlns:c15="http://schemas.microsoft.com/office/drawing/2012/chart">
                      <c:ext xmlns:c15="http://schemas.microsoft.com/office/drawing/2012/chart" uri="{02D57815-91ED-43cb-92C2-25804820EDAC}">
                        <c15:formulaRef>
                          <c15:sqref>Sheet1!$H$5:$H$9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7-601B-4083-A3FB-C6D13DF09013}"/>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Sheet1!$I$4</c15:sqref>
                        </c15:formulaRef>
                      </c:ext>
                    </c:extLst>
                    <c:strCache>
                      <c:ptCount val="1"/>
                      <c:pt idx="0">
                        <c:v>Kristillisdemokraatit, n=43</c:v>
                      </c:pt>
                    </c:strCache>
                  </c:strRef>
                </c:tx>
                <c:spPr>
                  <a:ln>
                    <a:solidFill>
                      <a:srgbClr val="F39FC7"/>
                    </a:solidFill>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Sheet1!$I$5:$I$9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8-601B-4083-A3FB-C6D13DF0901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pt idx="0">
                        <c:v>Vihreä Liitto, n=169</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Sheet1!$J$5:$J$9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9-601B-4083-A3FB-C6D13DF0901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pt idx="0">
                        <c:v>Liike NYT, n=27</c:v>
                      </c:pt>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A-601B-4083-A3FB-C6D13DF09013}"/>
                  </c:ext>
                </c:extLst>
              </c15:ser>
            </c15:filteredScatterSeries>
          </c:ext>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91056234568219996"/>
              <c:y val="0.94553071428510205"/>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2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81702137776256234"/>
          <c:y val="0.15360539974182019"/>
          <c:w val="0.18123340560690784"/>
          <c:h val="0.53255113259485909"/>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54431511278482"/>
          <c:y val="0"/>
          <c:w val="0.48929642148686558"/>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Kuunnellut sinua ja näkemyksiä/tavoitteitasi</c:v>
                </c:pt>
                <c:pt idx="1">
                  <c:v>Hoitanut käytännön toiminnan metsänomistajan kanssa sovitun mukaisesti</c:v>
                </c:pt>
                <c:pt idx="2">
                  <c:v>Ottanut metsänomistajan näkemykset huomioon metsän käsittelyn suunnittelussa</c:v>
                </c:pt>
                <c:pt idx="3">
                  <c:v>Osannut tarjota ja perustella eri käsittelyvaihtoehtoja</c:v>
                </c:pt>
                <c:pt idx="4">
                  <c:v>Osannut yhteensovittaa metsän eri arvoja </c:v>
                </c:pt>
              </c:strCache>
            </c:strRef>
          </c:cat>
          <c:val>
            <c:numRef>
              <c:f>Sheet1!$M$5:$M$9</c:f>
              <c:numCache>
                <c:formatCode>General</c:formatCode>
                <c:ptCount val="5"/>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n=642</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Sheet1!$B$5:$B$9</c:f>
              <c:numCache>
                <c:formatCode>0</c:formatCode>
                <c:ptCount val="5"/>
                <c:pt idx="0">
                  <c:v>73.94417</c:v>
                </c:pt>
                <c:pt idx="1">
                  <c:v>67.825370000000007</c:v>
                </c:pt>
                <c:pt idx="2">
                  <c:v>66.620009999999994</c:v>
                </c:pt>
                <c:pt idx="3">
                  <c:v>65.196340000000006</c:v>
                </c:pt>
                <c:pt idx="4">
                  <c:v>61.2149</c:v>
                </c:pt>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SUKUPUOLI</c:v>
                </c:pt>
              </c:strCache>
            </c:strRef>
          </c:tx>
          <c:spPr>
            <a:ln w="19050">
              <a:noFill/>
            </a:ln>
          </c:spPr>
          <c:marker>
            <c:symbol val="circle"/>
            <c:size val="5"/>
            <c:spPr>
              <a:noFill/>
              <a:ln>
                <a:noFill/>
              </a:ln>
            </c:spPr>
          </c:marker>
          <c:xVal>
            <c:numRef>
              <c:f>Sheet1!$C$5:$C$9</c:f>
              <c:numCache>
                <c:formatCode>General</c:formatCode>
                <c:ptCount val="5"/>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Mies, n=388</c:v>
                </c:pt>
              </c:strCache>
            </c:strRef>
          </c:tx>
          <c:spPr>
            <a:ln w="19050">
              <a:solidFill>
                <a:srgbClr val="0070C0"/>
              </a:solidFill>
            </a:ln>
          </c:spPr>
          <c:marker>
            <c:symbol val="circle"/>
            <c:size val="5"/>
            <c:spPr>
              <a:solidFill>
                <a:srgbClr val="0070C0"/>
              </a:solidFill>
              <a:ln>
                <a:noFill/>
              </a:ln>
            </c:spPr>
          </c:marker>
          <c:xVal>
            <c:numRef>
              <c:f>Sheet1!$D$5:$D$9</c:f>
              <c:numCache>
                <c:formatCode>0</c:formatCode>
                <c:ptCount val="5"/>
                <c:pt idx="0">
                  <c:v>79.800830000000005</c:v>
                </c:pt>
                <c:pt idx="1">
                  <c:v>72.810270000000003</c:v>
                </c:pt>
                <c:pt idx="2">
                  <c:v>72.767439999999993</c:v>
                </c:pt>
                <c:pt idx="3">
                  <c:v>67.932190000000006</c:v>
                </c:pt>
                <c:pt idx="4">
                  <c:v>65.570400000000006</c:v>
                </c:pt>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Nainen, n=249</c:v>
                </c:pt>
              </c:strCache>
              <c:extLst xmlns:c15="http://schemas.microsoft.com/office/drawing/2012/chart"/>
            </c:strRef>
          </c:tx>
          <c:spPr>
            <a:ln>
              <a:solidFill>
                <a:srgbClr val="EB599E"/>
              </a:solidFill>
            </a:ln>
          </c:spPr>
          <c:marker>
            <c:symbol val="circle"/>
            <c:size val="5"/>
            <c:spPr>
              <a:solidFill>
                <a:srgbClr val="EB599E"/>
              </a:solidFill>
              <a:ln>
                <a:noFill/>
              </a:ln>
            </c:spPr>
          </c:marker>
          <c:xVal>
            <c:numRef>
              <c:f>Sheet1!$E$5:$E$9</c:f>
              <c:numCache>
                <c:formatCode>0</c:formatCode>
                <c:ptCount val="5"/>
                <c:pt idx="0">
                  <c:v>66.807180000000002</c:v>
                </c:pt>
                <c:pt idx="1">
                  <c:v>62.352609999999999</c:v>
                </c:pt>
                <c:pt idx="2">
                  <c:v>58.827469999999998</c:v>
                </c:pt>
                <c:pt idx="3">
                  <c:v>62.416089999999997</c:v>
                </c:pt>
                <c:pt idx="4">
                  <c:v>55.912199999999999</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4-601B-4083-A3FB-C6D13DF0901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5"/>
                <c:order val="5"/>
                <c:tx>
                  <c:strRef>
                    <c:extLst>
                      <c:ext uri="{02D57815-91ED-43cb-92C2-25804820EDAC}">
                        <c15:formulaRef>
                          <c15:sqref>Sheet1!$F$4</c15:sqref>
                        </c15:formulaRef>
                      </c:ext>
                    </c:extLst>
                    <c:strCache>
                      <c:ptCount val="1"/>
                      <c:pt idx="0">
                        <c:v>Länsi-Suomi, n=408</c:v>
                      </c:pt>
                    </c:strCache>
                  </c:strRef>
                </c:tx>
                <c:spPr>
                  <a:ln>
                    <a:solidFill>
                      <a:srgbClr val="FFC000"/>
                    </a:solidFill>
                  </a:ln>
                </c:spPr>
                <c:marker>
                  <c:symbol val="circle"/>
                  <c:size val="5"/>
                  <c:spPr>
                    <a:solidFill>
                      <a:srgbClr val="FFC000"/>
                    </a:solidFill>
                    <a:ln>
                      <a:noFill/>
                    </a:ln>
                  </c:spPr>
                </c:marker>
                <c:xVal>
                  <c:numRef>
                    <c:extLst>
                      <c:ext uri="{02D57815-91ED-43cb-92C2-25804820EDAC}">
                        <c15:formulaRef>
                          <c15:sqref>Sheet1!$F$5:$F$9</c15:sqref>
                        </c15:formulaRef>
                      </c:ext>
                    </c:extLst>
                    <c:numCache>
                      <c:formatCode>General</c:formatCode>
                      <c:ptCount val="5"/>
                    </c:numCache>
                  </c:numRef>
                </c:xVal>
                <c:yVal>
                  <c:numRef>
                    <c:extLst>
                      <c:ex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5-601B-4083-A3FB-C6D13DF09013}"/>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Sheet1!$G$4</c15:sqref>
                        </c15:formulaRef>
                      </c:ext>
                    </c:extLst>
                    <c:strCache>
                      <c:ptCount val="1"/>
                      <c:pt idx="0">
                        <c:v>Pohjois- ja Itä-Suomi, n=403</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Sheet1!$G$5:$G$9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6-601B-4083-A3FB-C6D13DF09013}"/>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Sheet1!$H$4</c15:sqref>
                        </c15:formulaRef>
                      </c:ext>
                    </c:extLst>
                    <c:strCache>
                      <c:ptCount val="1"/>
                      <c:pt idx="0">
                        <c:v>65–79 vuotta, n=427</c:v>
                      </c:pt>
                    </c:strCache>
                  </c:strRef>
                </c:tx>
                <c:spPr>
                  <a:ln>
                    <a:solidFill>
                      <a:srgbClr val="4A7040"/>
                    </a:solidFill>
                    <a:prstDash val="solid"/>
                  </a:ln>
                </c:spPr>
                <c:marker>
                  <c:symbol val="circle"/>
                  <c:size val="5"/>
                  <c:spPr>
                    <a:solidFill>
                      <a:srgbClr val="4A7040"/>
                    </a:solidFill>
                    <a:ln>
                      <a:noFill/>
                    </a:ln>
                  </c:spPr>
                </c:marker>
                <c:xVal>
                  <c:numRef>
                    <c:extLst xmlns:c15="http://schemas.microsoft.com/office/drawing/2012/chart">
                      <c:ext xmlns:c15="http://schemas.microsoft.com/office/drawing/2012/chart" uri="{02D57815-91ED-43cb-92C2-25804820EDAC}">
                        <c15:formulaRef>
                          <c15:sqref>Sheet1!$H$5:$H$9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7-601B-4083-A3FB-C6D13DF09013}"/>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Sheet1!$I$4</c15:sqref>
                        </c15:formulaRef>
                      </c:ext>
                    </c:extLst>
                    <c:strCache>
                      <c:ptCount val="1"/>
                      <c:pt idx="0">
                        <c:v>Kristillisdemokraatit, n=43</c:v>
                      </c:pt>
                    </c:strCache>
                  </c:strRef>
                </c:tx>
                <c:spPr>
                  <a:ln>
                    <a:solidFill>
                      <a:srgbClr val="F39FC7"/>
                    </a:solidFill>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Sheet1!$I$5:$I$9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8-601B-4083-A3FB-C6D13DF0901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pt idx="0">
                        <c:v>Vihreä Liitto, n=169</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Sheet1!$J$5:$J$9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9-601B-4083-A3FB-C6D13DF0901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pt idx="0">
                        <c:v>Liike NYT, n=27</c:v>
                      </c:pt>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A-601B-4083-A3FB-C6D13DF09013}"/>
                  </c:ext>
                </c:extLst>
              </c15:ser>
            </c15:filteredScatterSeries>
          </c:ext>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90353574492664668"/>
              <c:y val="0.9454420132368353"/>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2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81702137776256234"/>
          <c:y val="0.15360539974182019"/>
          <c:w val="0.18123340560690784"/>
          <c:h val="0.53255113259485909"/>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84086353313693E-2"/>
          <c:y val="0.10362617432489069"/>
          <c:w val="0.89179501002270989"/>
          <c:h val="0.79274765135021863"/>
        </c:manualLayout>
      </c:layout>
      <c:barChart>
        <c:barDir val="col"/>
        <c:grouping val="clustered"/>
        <c:varyColors val="0"/>
        <c:ser>
          <c:idx val="0"/>
          <c:order val="0"/>
          <c:tx>
            <c:strRef>
              <c:f>Taul1!$B$1</c:f>
              <c:strCache>
                <c:ptCount val="1"/>
                <c:pt idx="0">
                  <c:v>Sarja 1</c:v>
                </c:pt>
              </c:strCache>
            </c:strRef>
          </c:tx>
          <c:spPr>
            <a:solidFill>
              <a:srgbClr val="70AC47"/>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142E2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Alle 20.001 eur/v</c:v>
                </c:pt>
                <c:pt idx="1">
                  <c:v>20.001-40.000 eur/v</c:v>
                </c:pt>
                <c:pt idx="2">
                  <c:v>40.001-60.000 eur/v</c:v>
                </c:pt>
                <c:pt idx="3">
                  <c:v>60.001-80.000 eur/v</c:v>
                </c:pt>
                <c:pt idx="4">
                  <c:v>Yli 80.000 eur/v</c:v>
                </c:pt>
                <c:pt idx="5">
                  <c:v>Ei halua vastata/eos</c:v>
                </c:pt>
              </c:strCache>
            </c:strRef>
          </c:cat>
          <c:val>
            <c:numRef>
              <c:f>Taul1!$B$2:$B$7</c:f>
              <c:numCache>
                <c:formatCode>0.00000</c:formatCode>
                <c:ptCount val="6"/>
                <c:pt idx="0">
                  <c:v>18.539169999999999</c:v>
                </c:pt>
                <c:pt idx="1">
                  <c:v>19.885210000000001</c:v>
                </c:pt>
                <c:pt idx="2">
                  <c:v>21.357279999999999</c:v>
                </c:pt>
                <c:pt idx="3">
                  <c:v>12.4514</c:v>
                </c:pt>
                <c:pt idx="4">
                  <c:v>13.805110000000001</c:v>
                </c:pt>
                <c:pt idx="5" formatCode="0">
                  <c:v>13.961830000000006</c:v>
                </c:pt>
              </c:numCache>
            </c:numRef>
          </c:val>
          <c:extLst>
            <c:ext xmlns:c16="http://schemas.microsoft.com/office/drawing/2014/chart" uri="{C3380CC4-5D6E-409C-BE32-E72D297353CC}">
              <c16:uniqueId val="{00000000-AE80-48A8-9FE3-0D5CADA0D28E}"/>
            </c:ext>
          </c:extLst>
        </c:ser>
        <c:dLbls>
          <c:showLegendKey val="0"/>
          <c:showVal val="0"/>
          <c:showCatName val="0"/>
          <c:showSerName val="0"/>
          <c:showPercent val="0"/>
          <c:showBubbleSize val="0"/>
        </c:dLbls>
        <c:gapWidth val="20"/>
        <c:overlap val="92"/>
        <c:axId val="-207804384"/>
        <c:axId val="-207810912"/>
      </c:barChart>
      <c:catAx>
        <c:axId val="-207804384"/>
        <c:scaling>
          <c:orientation val="minMax"/>
        </c:scaling>
        <c:delete val="1"/>
        <c:axPos val="b"/>
        <c:numFmt formatCode="General" sourceLinked="1"/>
        <c:majorTickMark val="none"/>
        <c:minorTickMark val="none"/>
        <c:tickLblPos val="nextTo"/>
        <c:crossAx val="-207810912"/>
        <c:crosses val="autoZero"/>
        <c:auto val="1"/>
        <c:lblAlgn val="ctr"/>
        <c:lblOffset val="100"/>
        <c:noMultiLvlLbl val="0"/>
      </c:catAx>
      <c:valAx>
        <c:axId val="-207810912"/>
        <c:scaling>
          <c:orientation val="minMax"/>
          <c:min val="0"/>
        </c:scaling>
        <c:delete val="1"/>
        <c:axPos val="l"/>
        <c:numFmt formatCode="0.00000" sourceLinked="1"/>
        <c:majorTickMark val="none"/>
        <c:minorTickMark val="none"/>
        <c:tickLblPos val="nextTo"/>
        <c:crossAx val="-207804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54431511278482"/>
          <c:y val="0"/>
          <c:w val="0.45299231758317382"/>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Kuunnellut sinua ja näkemyksiä/tavoitteitasi</c:v>
                </c:pt>
                <c:pt idx="1">
                  <c:v>Hoitanut käytännön toiminnan metsänomistajan kanssa sovitun mukaisesti</c:v>
                </c:pt>
                <c:pt idx="2">
                  <c:v>Ottanut metsänomistajan näkemykset huomioon metsän käsittelyn suunnittelussa</c:v>
                </c:pt>
                <c:pt idx="3">
                  <c:v>Osannut tarjota ja perustella eri käsittelyvaihtoehtoja</c:v>
                </c:pt>
                <c:pt idx="4">
                  <c:v>Osannut yhteensovittaa metsän eri arvoja </c:v>
                </c:pt>
              </c:strCache>
            </c:strRef>
          </c:cat>
          <c:val>
            <c:numRef>
              <c:f>Sheet1!$M$5:$M$9</c:f>
              <c:numCache>
                <c:formatCode>General</c:formatCode>
                <c:ptCount val="5"/>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n=642</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Sheet1!$B$5:$B$9</c:f>
              <c:numCache>
                <c:formatCode>0</c:formatCode>
                <c:ptCount val="5"/>
                <c:pt idx="0">
                  <c:v>73.94417</c:v>
                </c:pt>
                <c:pt idx="1">
                  <c:v>67.825370000000007</c:v>
                </c:pt>
                <c:pt idx="2">
                  <c:v>66.620009999999994</c:v>
                </c:pt>
                <c:pt idx="3">
                  <c:v>65.196340000000006</c:v>
                </c:pt>
                <c:pt idx="4">
                  <c:v>61.2149</c:v>
                </c:pt>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SDP, n=87</c:v>
                </c:pt>
              </c:strCache>
            </c:strRef>
          </c:tx>
          <c:spPr>
            <a:ln w="19050">
              <a:solidFill>
                <a:srgbClr val="EB599E"/>
              </a:solidFill>
            </a:ln>
          </c:spPr>
          <c:marker>
            <c:symbol val="circle"/>
            <c:size val="5"/>
            <c:spPr>
              <a:solidFill>
                <a:srgbClr val="EB599E"/>
              </a:solidFill>
              <a:ln>
                <a:noFill/>
              </a:ln>
            </c:spPr>
          </c:marker>
          <c:xVal>
            <c:numRef>
              <c:f>Sheet1!$C$5:$C$9</c:f>
              <c:numCache>
                <c:formatCode>0</c:formatCode>
                <c:ptCount val="5"/>
                <c:pt idx="0">
                  <c:v>61.199840000000002</c:v>
                </c:pt>
                <c:pt idx="1">
                  <c:v>63.906149999999997</c:v>
                </c:pt>
                <c:pt idx="2">
                  <c:v>65.601929999999996</c:v>
                </c:pt>
                <c:pt idx="3">
                  <c:v>57.906950000000002</c:v>
                </c:pt>
                <c:pt idx="4">
                  <c:v>56.211170000000003</c:v>
                </c:pt>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Kokoomus , n=113</c:v>
                </c:pt>
              </c:strCache>
            </c:strRef>
          </c:tx>
          <c:spPr>
            <a:ln w="19050">
              <a:solidFill>
                <a:srgbClr val="0070C0"/>
              </a:solidFill>
            </a:ln>
          </c:spPr>
          <c:marker>
            <c:symbol val="circle"/>
            <c:size val="5"/>
            <c:spPr>
              <a:solidFill>
                <a:srgbClr val="0070C0"/>
              </a:solidFill>
              <a:ln>
                <a:noFill/>
              </a:ln>
            </c:spPr>
          </c:marker>
          <c:xVal>
            <c:numRef>
              <c:f>Sheet1!$D$5:$D$9</c:f>
              <c:numCache>
                <c:formatCode>0</c:formatCode>
                <c:ptCount val="5"/>
                <c:pt idx="0">
                  <c:v>91.120320000000007</c:v>
                </c:pt>
                <c:pt idx="1">
                  <c:v>84.339770000000001</c:v>
                </c:pt>
                <c:pt idx="2">
                  <c:v>85.760300000000001</c:v>
                </c:pt>
                <c:pt idx="3">
                  <c:v>78.979749999999996</c:v>
                </c:pt>
                <c:pt idx="4">
                  <c:v>74.87921</c:v>
                </c:pt>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Keskusta , n=89</c:v>
                </c:pt>
              </c:strCache>
              <c:extLst xmlns:c15="http://schemas.microsoft.com/office/drawing/2012/chart"/>
            </c:strRef>
          </c:tx>
          <c:spPr>
            <a:ln>
              <a:solidFill>
                <a:srgbClr val="4A7040"/>
              </a:solidFill>
            </a:ln>
          </c:spPr>
          <c:marker>
            <c:symbol val="circle"/>
            <c:size val="5"/>
            <c:spPr>
              <a:solidFill>
                <a:srgbClr val="4A7040"/>
              </a:solidFill>
              <a:ln>
                <a:noFill/>
              </a:ln>
            </c:spPr>
          </c:marker>
          <c:xVal>
            <c:numRef>
              <c:f>Sheet1!$E$5:$E$9</c:f>
              <c:numCache>
                <c:formatCode>0</c:formatCode>
                <c:ptCount val="5"/>
                <c:pt idx="0">
                  <c:v>91.779089999999997</c:v>
                </c:pt>
                <c:pt idx="1">
                  <c:v>85.223439999999997</c:v>
                </c:pt>
                <c:pt idx="2">
                  <c:v>77.433130000000006</c:v>
                </c:pt>
                <c:pt idx="3">
                  <c:v>75.605270000000004</c:v>
                </c:pt>
                <c:pt idx="4">
                  <c:v>73.509389999999996</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Vasemmistoliitto , n=37</c:v>
                </c:pt>
              </c:strCache>
              <c:extLst xmlns:c15="http://schemas.microsoft.com/office/drawing/2012/chart"/>
            </c:strRef>
          </c:tx>
          <c:spPr>
            <a:ln>
              <a:solidFill>
                <a:srgbClr val="C10F70"/>
              </a:solidFill>
            </a:ln>
          </c:spPr>
          <c:marker>
            <c:symbol val="circle"/>
            <c:size val="5"/>
            <c:spPr>
              <a:solidFill>
                <a:srgbClr val="C10F70"/>
              </a:solidFill>
              <a:ln>
                <a:noFill/>
              </a:ln>
            </c:spPr>
          </c:marker>
          <c:xVal>
            <c:numRef>
              <c:f>Sheet1!$F$5:$F$9</c:f>
              <c:numCache>
                <c:formatCode>0</c:formatCode>
                <c:ptCount val="5"/>
                <c:pt idx="0">
                  <c:v>43.914790000000004</c:v>
                </c:pt>
                <c:pt idx="1">
                  <c:v>48.542009999999998</c:v>
                </c:pt>
                <c:pt idx="2">
                  <c:v>39.857990000000001</c:v>
                </c:pt>
                <c:pt idx="3">
                  <c:v>30.818940000000001</c:v>
                </c:pt>
                <c:pt idx="4">
                  <c:v>38.932540000000003</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5-601B-4083-A3FB-C6D13DF09013}"/>
            </c:ext>
          </c:extLst>
        </c:ser>
        <c:ser>
          <c:idx val="6"/>
          <c:order val="6"/>
          <c:tx>
            <c:strRef>
              <c:f>Sheet1!$G$4</c:f>
              <c:strCache>
                <c:ptCount val="1"/>
                <c:pt idx="0">
                  <c:v>RKP, n=15*</c:v>
                </c:pt>
              </c:strCache>
              <c:extLst xmlns:c15="http://schemas.microsoft.com/office/drawing/2012/chart"/>
            </c:strRef>
          </c:tx>
          <c:spPr>
            <a:ln>
              <a:solidFill>
                <a:srgbClr val="FFC000"/>
              </a:solidFill>
            </a:ln>
          </c:spPr>
          <c:marker>
            <c:symbol val="circle"/>
            <c:size val="5"/>
            <c:spPr>
              <a:solidFill>
                <a:srgbClr val="FFC000"/>
              </a:solidFill>
              <a:ln>
                <a:noFill/>
              </a:ln>
            </c:spPr>
          </c:marker>
          <c:xVal>
            <c:numRef>
              <c:f>Sheet1!$G$5:$G$9</c:f>
              <c:numCache>
                <c:formatCode>0</c:formatCode>
                <c:ptCount val="5"/>
                <c:pt idx="0">
                  <c:v>63.98565</c:v>
                </c:pt>
                <c:pt idx="1">
                  <c:v>51.188519999999997</c:v>
                </c:pt>
                <c:pt idx="2">
                  <c:v>51.188519999999997</c:v>
                </c:pt>
                <c:pt idx="3">
                  <c:v>61.608609999999999</c:v>
                </c:pt>
                <c:pt idx="4">
                  <c:v>61.608609999999999</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6-601B-4083-A3FB-C6D13DF09013}"/>
            </c:ext>
          </c:extLst>
        </c:ser>
        <c:ser>
          <c:idx val="7"/>
          <c:order val="7"/>
          <c:tx>
            <c:strRef>
              <c:f>Sheet1!$H$4</c:f>
              <c:strCache>
                <c:ptCount val="1"/>
                <c:pt idx="0">
                  <c:v>Perussuomalaiset , n=98</c:v>
                </c:pt>
              </c:strCache>
              <c:extLst xmlns:c15="http://schemas.microsoft.com/office/drawing/2012/chart"/>
            </c:strRef>
          </c:tx>
          <c:spPr>
            <a:ln>
              <a:solidFill>
                <a:srgbClr val="3BB0E1"/>
              </a:solidFill>
              <a:prstDash val="solid"/>
            </a:ln>
          </c:spPr>
          <c:marker>
            <c:symbol val="circle"/>
            <c:size val="5"/>
            <c:spPr>
              <a:solidFill>
                <a:srgbClr val="3BB0E1"/>
              </a:solidFill>
              <a:ln>
                <a:noFill/>
              </a:ln>
            </c:spPr>
          </c:marker>
          <c:xVal>
            <c:numRef>
              <c:f>Sheet1!$H$5:$H$9</c:f>
              <c:numCache>
                <c:formatCode>0</c:formatCode>
                <c:ptCount val="5"/>
                <c:pt idx="0">
                  <c:v>78.131619999999998</c:v>
                </c:pt>
                <c:pt idx="1">
                  <c:v>78.306139999999999</c:v>
                </c:pt>
                <c:pt idx="2">
                  <c:v>78.131619999999998</c:v>
                </c:pt>
                <c:pt idx="3">
                  <c:v>78.761080000000007</c:v>
                </c:pt>
                <c:pt idx="4">
                  <c:v>64.975679999999997</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7-601B-4083-A3FB-C6D13DF09013}"/>
            </c:ext>
          </c:extLst>
        </c:ser>
        <c:ser>
          <c:idx val="8"/>
          <c:order val="8"/>
          <c:tx>
            <c:strRef>
              <c:f>Sheet1!$I$4</c:f>
              <c:strCache>
                <c:ptCount val="1"/>
                <c:pt idx="0">
                  <c:v>Kristillisdemokraatit, n=21</c:v>
                </c:pt>
              </c:strCache>
              <c:extLst xmlns:c15="http://schemas.microsoft.com/office/drawing/2012/chart"/>
            </c:strRef>
          </c:tx>
          <c:spPr>
            <a:ln>
              <a:solidFill>
                <a:srgbClr val="F39FC7"/>
              </a:solidFill>
            </a:ln>
          </c:spPr>
          <c:marker>
            <c:symbol val="circle"/>
            <c:size val="5"/>
            <c:spPr>
              <a:solidFill>
                <a:srgbClr val="F39FC7"/>
              </a:solidFill>
              <a:ln>
                <a:noFill/>
              </a:ln>
            </c:spPr>
          </c:marker>
          <c:xVal>
            <c:numRef>
              <c:f>Sheet1!$I$5:$I$9</c:f>
              <c:numCache>
                <c:formatCode>0</c:formatCode>
                <c:ptCount val="5"/>
                <c:pt idx="0">
                  <c:v>68.610200000000006</c:v>
                </c:pt>
                <c:pt idx="1">
                  <c:v>75.186400000000006</c:v>
                </c:pt>
                <c:pt idx="2">
                  <c:v>75.186400000000006</c:v>
                </c:pt>
                <c:pt idx="3">
                  <c:v>71.299329999999998</c:v>
                </c:pt>
                <c:pt idx="4">
                  <c:v>47.683669999999999</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8-601B-4083-A3FB-C6D13DF09013}"/>
            </c:ext>
          </c:extLst>
        </c:ser>
        <c:ser>
          <c:idx val="9"/>
          <c:order val="9"/>
          <c:tx>
            <c:strRef>
              <c:f>Sheet1!$J$4</c:f>
              <c:strCache>
                <c:ptCount val="1"/>
                <c:pt idx="0">
                  <c:v>Vihreä Liitto , n=56</c:v>
                </c:pt>
              </c:strCache>
              <c:extLst xmlns:c15="http://schemas.microsoft.com/office/drawing/2012/chart"/>
            </c:strRef>
          </c:tx>
          <c:spPr>
            <a:ln>
              <a:solidFill>
                <a:srgbClr val="70AC47"/>
              </a:solidFill>
            </a:ln>
          </c:spPr>
          <c:marker>
            <c:symbol val="circle"/>
            <c:size val="5"/>
            <c:spPr>
              <a:solidFill>
                <a:srgbClr val="70AC47"/>
              </a:solidFill>
              <a:ln>
                <a:noFill/>
              </a:ln>
            </c:spPr>
          </c:marker>
          <c:xVal>
            <c:numRef>
              <c:f>Sheet1!$J$5:$J$9</c:f>
              <c:numCache>
                <c:formatCode>0</c:formatCode>
                <c:ptCount val="5"/>
                <c:pt idx="0">
                  <c:v>73.118750000000006</c:v>
                </c:pt>
                <c:pt idx="1">
                  <c:v>49.816180000000003</c:v>
                </c:pt>
                <c:pt idx="2">
                  <c:v>46.376330000000003</c:v>
                </c:pt>
                <c:pt idx="3">
                  <c:v>56.834719999999997</c:v>
                </c:pt>
                <c:pt idx="4">
                  <c:v>54.448929999999997</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9-601B-4083-A3FB-C6D13DF09013}"/>
            </c:ext>
          </c:extLst>
        </c:ser>
        <c:ser>
          <c:idx val="10"/>
          <c:order val="10"/>
          <c:tx>
            <c:strRef>
              <c:f>Sheet1!$K$4</c:f>
              <c:strCache>
                <c:ptCount val="1"/>
                <c:pt idx="0">
                  <c:v>Liike NYT, n=14*</c:v>
                </c:pt>
              </c:strCache>
              <c:extLst xmlns:c15="http://schemas.microsoft.com/office/drawing/2012/chart"/>
            </c:strRef>
          </c:tx>
          <c:spPr>
            <a:ln>
              <a:solidFill>
                <a:srgbClr val="FFD966"/>
              </a:solidFill>
            </a:ln>
          </c:spPr>
          <c:marker>
            <c:symbol val="circle"/>
            <c:size val="5"/>
            <c:spPr>
              <a:solidFill>
                <a:srgbClr val="FFD966"/>
              </a:solidFill>
              <a:ln>
                <a:noFill/>
              </a:ln>
            </c:spPr>
          </c:marker>
          <c:xVal>
            <c:numRef>
              <c:f>Sheet1!$K$5:$K$9</c:f>
              <c:numCache>
                <c:formatCode>0</c:formatCode>
                <c:ptCount val="5"/>
                <c:pt idx="0">
                  <c:v>85.714290000000005</c:v>
                </c:pt>
                <c:pt idx="1">
                  <c:v>85.714290000000005</c:v>
                </c:pt>
                <c:pt idx="2">
                  <c:v>74.082120000000003</c:v>
                </c:pt>
                <c:pt idx="3">
                  <c:v>59.796399999999998</c:v>
                </c:pt>
                <c:pt idx="4">
                  <c:v>71.428569999999993</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A-601B-4083-A3FB-C6D13DF09013}"/>
            </c:ext>
          </c:extLst>
        </c:ser>
        <c:dLbls>
          <c:showLegendKey val="0"/>
          <c:showVal val="0"/>
          <c:showCatName val="0"/>
          <c:showSerName val="0"/>
          <c:showPercent val="0"/>
          <c:showBubbleSize val="0"/>
        </c:dLbls>
        <c:axId val="-1747508800"/>
        <c:axId val="-1640939168"/>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8742582417785083"/>
              <c:y val="0.95404982046538123"/>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2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81702137776256234"/>
          <c:y val="4.9164642504010557E-2"/>
          <c:w val="0.18123340560690784"/>
          <c:h val="0.82781814729107595"/>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54431511278482"/>
          <c:y val="0"/>
          <c:w val="0.48929642148686558"/>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Kuunnellut sinua ja näkemyksiä/tavoitteitasi</c:v>
                </c:pt>
                <c:pt idx="1">
                  <c:v>Hoitanut käytännön toiminnan metsänomistajan kanssa sovitun mukaisesti</c:v>
                </c:pt>
                <c:pt idx="2">
                  <c:v>Ottanut metsänomistajan näkemykset huomioon metsän käsittelyn suunnittelussa</c:v>
                </c:pt>
                <c:pt idx="3">
                  <c:v>Osannut tarjota ja perustella eri käsittelyvaihtoehtoja</c:v>
                </c:pt>
                <c:pt idx="4">
                  <c:v>Osannut yhteensovittaa metsän eri arvoja </c:v>
                </c:pt>
              </c:strCache>
            </c:strRef>
          </c:cat>
          <c:val>
            <c:numRef>
              <c:f>Sheet1!$M$5:$M$9</c:f>
              <c:numCache>
                <c:formatCode>General</c:formatCode>
                <c:ptCount val="5"/>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n=642</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Sheet1!$B$5:$B$9</c:f>
              <c:numCache>
                <c:formatCode>0</c:formatCode>
                <c:ptCount val="5"/>
                <c:pt idx="0">
                  <c:v>73.94417</c:v>
                </c:pt>
                <c:pt idx="1">
                  <c:v>67.825370000000007</c:v>
                </c:pt>
                <c:pt idx="2">
                  <c:v>66.620009999999994</c:v>
                </c:pt>
                <c:pt idx="3">
                  <c:v>65.196340000000006</c:v>
                </c:pt>
                <c:pt idx="4">
                  <c:v>61.2149</c:v>
                </c:pt>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OMISTAA ENITEN METSÄÄ</c:v>
                </c:pt>
              </c:strCache>
            </c:strRef>
          </c:tx>
          <c:spPr>
            <a:ln w="19050">
              <a:noFill/>
            </a:ln>
          </c:spPr>
          <c:marker>
            <c:symbol val="circle"/>
            <c:size val="5"/>
            <c:spPr>
              <a:noFill/>
              <a:ln>
                <a:noFill/>
              </a:ln>
            </c:spPr>
          </c:marker>
          <c:xVal>
            <c:numRef>
              <c:f>Sheet1!$C$5:$C$9</c:f>
              <c:numCache>
                <c:formatCode>General</c:formatCode>
                <c:ptCount val="5"/>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Yksityiset ihmiset ja perheet, n=358</c:v>
                </c:pt>
              </c:strCache>
            </c:strRef>
          </c:tx>
          <c:spPr>
            <a:ln w="19050">
              <a:solidFill>
                <a:srgbClr val="0070C0"/>
              </a:solidFill>
            </a:ln>
          </c:spPr>
          <c:marker>
            <c:symbol val="circle"/>
            <c:size val="5"/>
            <c:spPr>
              <a:solidFill>
                <a:srgbClr val="0070C0"/>
              </a:solidFill>
              <a:ln>
                <a:noFill/>
              </a:ln>
            </c:spPr>
          </c:marker>
          <c:xVal>
            <c:numRef>
              <c:f>Sheet1!$D$5:$D$9</c:f>
              <c:numCache>
                <c:formatCode>0</c:formatCode>
                <c:ptCount val="5"/>
                <c:pt idx="0">
                  <c:v>78.56071</c:v>
                </c:pt>
                <c:pt idx="1">
                  <c:v>72.118530000000007</c:v>
                </c:pt>
                <c:pt idx="2">
                  <c:v>68.429249999999996</c:v>
                </c:pt>
                <c:pt idx="3">
                  <c:v>67.903210000000001</c:v>
                </c:pt>
                <c:pt idx="4">
                  <c:v>66.832369999999997</c:v>
                </c:pt>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Valtio, n=201</c:v>
                </c:pt>
              </c:strCache>
              <c:extLst xmlns:c15="http://schemas.microsoft.com/office/drawing/2012/chart"/>
            </c:strRef>
          </c:tx>
          <c:spPr>
            <a:ln>
              <a:solidFill>
                <a:srgbClr val="FFC000"/>
              </a:solidFill>
            </a:ln>
          </c:spPr>
          <c:marker>
            <c:symbol val="circle"/>
            <c:size val="5"/>
            <c:spPr>
              <a:solidFill>
                <a:srgbClr val="FFC000"/>
              </a:solidFill>
              <a:ln>
                <a:noFill/>
              </a:ln>
            </c:spPr>
          </c:marker>
          <c:xVal>
            <c:numRef>
              <c:f>Sheet1!$E$5:$E$9</c:f>
              <c:numCache>
                <c:formatCode>0</c:formatCode>
                <c:ptCount val="5"/>
                <c:pt idx="0">
                  <c:v>70.250619999999998</c:v>
                </c:pt>
                <c:pt idx="1">
                  <c:v>67.637640000000005</c:v>
                </c:pt>
                <c:pt idx="2">
                  <c:v>67.968450000000004</c:v>
                </c:pt>
                <c:pt idx="3">
                  <c:v>66.204999999999998</c:v>
                </c:pt>
                <c:pt idx="4">
                  <c:v>55.517519999999998</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Kunnat ja seurakunnat, n=23</c:v>
                </c:pt>
              </c:strCache>
              <c:extLst xmlns:c15="http://schemas.microsoft.com/office/drawing/2012/chart"/>
            </c:strRef>
          </c:tx>
          <c:spPr>
            <a:ln>
              <a:solidFill>
                <a:srgbClr val="C10F70"/>
              </a:solidFill>
            </a:ln>
          </c:spPr>
          <c:marker>
            <c:symbol val="circle"/>
            <c:size val="5"/>
            <c:spPr>
              <a:solidFill>
                <a:srgbClr val="C10F70"/>
              </a:solidFill>
              <a:ln>
                <a:noFill/>
              </a:ln>
            </c:spPr>
          </c:marker>
          <c:xVal>
            <c:numRef>
              <c:f>Sheet1!$F$5:$F$9</c:f>
              <c:numCache>
                <c:formatCode>0</c:formatCode>
                <c:ptCount val="5"/>
                <c:pt idx="0">
                  <c:v>63.87077</c:v>
                </c:pt>
                <c:pt idx="1">
                  <c:v>48.445309999999999</c:v>
                </c:pt>
                <c:pt idx="2">
                  <c:v>50.204749999999997</c:v>
                </c:pt>
                <c:pt idx="3">
                  <c:v>59.676920000000003</c:v>
                </c:pt>
                <c:pt idx="4">
                  <c:v>41.407550000000001</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5-601B-4083-A3FB-C6D13DF09013}"/>
            </c:ext>
          </c:extLst>
        </c:ser>
        <c:ser>
          <c:idx val="6"/>
          <c:order val="6"/>
          <c:tx>
            <c:strRef>
              <c:f>Sheet1!$G$4</c:f>
              <c:strCache>
                <c:ptCount val="1"/>
                <c:pt idx="0">
                  <c:v>Metsäteollisuus, n=29</c:v>
                </c:pt>
              </c:strCache>
              <c:extLst xmlns:c15="http://schemas.microsoft.com/office/drawing/2012/chart"/>
            </c:strRef>
          </c:tx>
          <c:spPr>
            <a:ln>
              <a:solidFill>
                <a:srgbClr val="70AC47"/>
              </a:solidFill>
            </a:ln>
          </c:spPr>
          <c:marker>
            <c:symbol val="circle"/>
            <c:size val="5"/>
            <c:spPr>
              <a:solidFill>
                <a:srgbClr val="70AC47"/>
              </a:solidFill>
              <a:ln>
                <a:noFill/>
              </a:ln>
            </c:spPr>
          </c:marker>
          <c:xVal>
            <c:numRef>
              <c:f>Sheet1!$G$5:$G$9</c:f>
              <c:numCache>
                <c:formatCode>0</c:formatCode>
                <c:ptCount val="5"/>
                <c:pt idx="0">
                  <c:v>66.248720000000006</c:v>
                </c:pt>
                <c:pt idx="1">
                  <c:v>58.244610000000002</c:v>
                </c:pt>
                <c:pt idx="2">
                  <c:v>64.994870000000006</c:v>
                </c:pt>
                <c:pt idx="3">
                  <c:v>58.244610000000002</c:v>
                </c:pt>
                <c:pt idx="4">
                  <c:v>67.502570000000006</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6-601B-4083-A3FB-C6D13DF09013}"/>
            </c:ext>
          </c:extLst>
        </c:ser>
        <c:ser>
          <c:idx val="7"/>
          <c:order val="7"/>
          <c:tx>
            <c:strRef>
              <c:f>Sheet1!$H$4</c:f>
              <c:strCache>
                <c:ptCount val="1"/>
                <c:pt idx="0">
                  <c:v>En osaa sanoa, n=31</c:v>
                </c:pt>
              </c:strCache>
              <c:extLst xmlns:c15="http://schemas.microsoft.com/office/drawing/2012/chart"/>
            </c:strRef>
          </c:tx>
          <c:spPr>
            <a:ln>
              <a:solidFill>
                <a:srgbClr val="F39FC7"/>
              </a:solidFill>
              <a:prstDash val="solid"/>
            </a:ln>
          </c:spPr>
          <c:marker>
            <c:symbol val="circle"/>
            <c:size val="5"/>
            <c:spPr>
              <a:solidFill>
                <a:srgbClr val="F39FC7"/>
              </a:solidFill>
              <a:ln>
                <a:noFill/>
              </a:ln>
            </c:spPr>
          </c:marker>
          <c:xVal>
            <c:numRef>
              <c:f>Sheet1!$H$5:$H$9</c:f>
              <c:numCache>
                <c:formatCode>0</c:formatCode>
                <c:ptCount val="5"/>
                <c:pt idx="0">
                  <c:v>65.769099999999995</c:v>
                </c:pt>
                <c:pt idx="1">
                  <c:v>50.912979999999997</c:v>
                </c:pt>
                <c:pt idx="2">
                  <c:v>54.735349999999997</c:v>
                </c:pt>
                <c:pt idx="3">
                  <c:v>44.831270000000004</c:v>
                </c:pt>
                <c:pt idx="4">
                  <c:v>48.653649999999999</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7-601B-4083-A3FB-C6D13DF0901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8"/>
                <c:order val="8"/>
                <c:tx>
                  <c:strRef>
                    <c:extLst>
                      <c:ext uri="{02D57815-91ED-43cb-92C2-25804820EDAC}">
                        <c15:formulaRef>
                          <c15:sqref>Sheet1!$I$4</c15:sqref>
                        </c15:formulaRef>
                      </c:ext>
                    </c:extLst>
                    <c:strCache>
                      <c:ptCount val="1"/>
                      <c:pt idx="0">
                        <c:v>Kristillisdemokraatit, n=43</c:v>
                      </c:pt>
                    </c:strCache>
                  </c:strRef>
                </c:tx>
                <c:spPr>
                  <a:ln>
                    <a:solidFill>
                      <a:srgbClr val="F39FC7"/>
                    </a:solidFill>
                  </a:ln>
                </c:spPr>
                <c:marker>
                  <c:symbol val="circle"/>
                  <c:size val="5"/>
                  <c:spPr>
                    <a:solidFill>
                      <a:srgbClr val="F39FC7"/>
                    </a:solidFill>
                    <a:ln>
                      <a:noFill/>
                    </a:ln>
                  </c:spPr>
                </c:marker>
                <c:xVal>
                  <c:numRef>
                    <c:extLst>
                      <c:ext uri="{02D57815-91ED-43cb-92C2-25804820EDAC}">
                        <c15:formulaRef>
                          <c15:sqref>Sheet1!$I$5:$I$9</c15:sqref>
                        </c15:formulaRef>
                      </c:ext>
                    </c:extLst>
                    <c:numCache>
                      <c:formatCode>General</c:formatCode>
                      <c:ptCount val="5"/>
                    </c:numCache>
                  </c:numRef>
                </c:xVal>
                <c:yVal>
                  <c:numRef>
                    <c:extLst>
                      <c:ex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8-601B-4083-A3FB-C6D13DF0901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pt idx="0">
                        <c:v>Vihreä Liitto, n=169</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Sheet1!$J$5:$J$9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9-601B-4083-A3FB-C6D13DF0901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pt idx="0">
                        <c:v>Liike NYT, n=27</c:v>
                      </c:pt>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A-601B-4083-A3FB-C6D13DF09013}"/>
                  </c:ext>
                </c:extLst>
              </c15:ser>
            </c15:filteredScatterSeries>
          </c:ext>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88948251472603068"/>
              <c:y val="0.9292013199941519"/>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2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78305951106661953"/>
          <c:y val="8.3646877186797433E-2"/>
          <c:w val="0.21519527310792638"/>
          <c:h val="0.80032340858132545"/>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54431511278482"/>
          <c:y val="0"/>
          <c:w val="0.45650561796095052"/>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Kuunnellut sinua ja näkemyksiä/tavoitteitasi</c:v>
                </c:pt>
                <c:pt idx="1">
                  <c:v>Hoitanut käytännön toiminnan metsänomistajan kanssa sovitun mukaisesti</c:v>
                </c:pt>
                <c:pt idx="2">
                  <c:v>Ottanut metsänomistajan näkemykset huomioon metsän käsittelyn suunnittelussa</c:v>
                </c:pt>
                <c:pt idx="3">
                  <c:v>Osannut tarjota ja perustella eri käsittelyvaihtoehtoja</c:v>
                </c:pt>
                <c:pt idx="4">
                  <c:v>Osannut yhteensovittaa metsän eri arvoja </c:v>
                </c:pt>
              </c:strCache>
            </c:strRef>
          </c:cat>
          <c:val>
            <c:numRef>
              <c:f>Sheet1!$M$5:$M$9</c:f>
              <c:numCache>
                <c:formatCode>General</c:formatCode>
                <c:ptCount val="5"/>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n=642</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Sheet1!$B$5:$B$9</c:f>
              <c:numCache>
                <c:formatCode>0</c:formatCode>
                <c:ptCount val="5"/>
                <c:pt idx="0">
                  <c:v>73.94417</c:v>
                </c:pt>
                <c:pt idx="1">
                  <c:v>67.825370000000007</c:v>
                </c:pt>
                <c:pt idx="2">
                  <c:v>66.620009999999994</c:v>
                </c:pt>
                <c:pt idx="3">
                  <c:v>65.196340000000006</c:v>
                </c:pt>
                <c:pt idx="4">
                  <c:v>61.2149</c:v>
                </c:pt>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HAKATAANKO ENEMMÄN KUIN KASVAA</c:v>
                </c:pt>
              </c:strCache>
            </c:strRef>
          </c:tx>
          <c:spPr>
            <a:ln w="19050">
              <a:noFill/>
            </a:ln>
          </c:spPr>
          <c:marker>
            <c:symbol val="circle"/>
            <c:size val="5"/>
            <c:spPr>
              <a:noFill/>
              <a:ln>
                <a:noFill/>
              </a:ln>
            </c:spPr>
          </c:marker>
          <c:xVal>
            <c:numRef>
              <c:f>Sheet1!$C$5:$C$9</c:f>
              <c:numCache>
                <c:formatCode>General</c:formatCode>
                <c:ptCount val="5"/>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Ei hakata vaan Suomen metsävarat ovat kasvussa, n=384</c:v>
                </c:pt>
              </c:strCache>
            </c:strRef>
          </c:tx>
          <c:spPr>
            <a:ln w="19050">
              <a:solidFill>
                <a:srgbClr val="70AC47"/>
              </a:solidFill>
            </a:ln>
          </c:spPr>
          <c:marker>
            <c:symbol val="circle"/>
            <c:size val="5"/>
            <c:spPr>
              <a:solidFill>
                <a:srgbClr val="70AC47"/>
              </a:solidFill>
              <a:ln>
                <a:noFill/>
              </a:ln>
            </c:spPr>
          </c:marker>
          <c:xVal>
            <c:numRef>
              <c:f>Sheet1!$D$5:$D$9</c:f>
              <c:numCache>
                <c:formatCode>0</c:formatCode>
                <c:ptCount val="5"/>
                <c:pt idx="0">
                  <c:v>84.345920000000007</c:v>
                </c:pt>
                <c:pt idx="1">
                  <c:v>80.821420000000003</c:v>
                </c:pt>
                <c:pt idx="2">
                  <c:v>78.759460000000004</c:v>
                </c:pt>
                <c:pt idx="3">
                  <c:v>75.66574</c:v>
                </c:pt>
                <c:pt idx="4">
                  <c:v>73.987799999999993</c:v>
                </c:pt>
              </c:numCache>
            </c:numRef>
          </c:xVal>
          <c:yVal>
            <c:numRef>
              <c:f>Sheet1!$N$5:$N$9</c:f>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Kyllä hakataan ja Suomen metsävarat supistuvat, n=191</c:v>
                </c:pt>
              </c:strCache>
              <c:extLst xmlns:c15="http://schemas.microsoft.com/office/drawing/2012/chart"/>
            </c:strRef>
          </c:tx>
          <c:spPr>
            <a:ln>
              <a:solidFill>
                <a:srgbClr val="EB599E"/>
              </a:solidFill>
            </a:ln>
          </c:spPr>
          <c:marker>
            <c:symbol val="circle"/>
            <c:size val="5"/>
            <c:spPr>
              <a:solidFill>
                <a:srgbClr val="EB599E"/>
              </a:solidFill>
              <a:ln>
                <a:noFill/>
              </a:ln>
            </c:spPr>
          </c:marker>
          <c:xVal>
            <c:numRef>
              <c:f>Sheet1!$E$5:$E$9</c:f>
              <c:numCache>
                <c:formatCode>0</c:formatCode>
                <c:ptCount val="5"/>
                <c:pt idx="0">
                  <c:v>60.964260000000003</c:v>
                </c:pt>
                <c:pt idx="1">
                  <c:v>51.234250000000003</c:v>
                </c:pt>
                <c:pt idx="2">
                  <c:v>50.902529999999999</c:v>
                </c:pt>
                <c:pt idx="3">
                  <c:v>50.599119999999999</c:v>
                </c:pt>
                <c:pt idx="4">
                  <c:v>45.055300000000003</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En osaa sanoa, n=67</c:v>
                </c:pt>
              </c:strCache>
              <c:extLst xmlns:c15="http://schemas.microsoft.com/office/drawing/2012/chart"/>
            </c:strRef>
          </c:tx>
          <c:spPr>
            <a:ln>
              <a:solidFill>
                <a:srgbClr val="FFD000"/>
              </a:solidFill>
            </a:ln>
          </c:spPr>
          <c:marker>
            <c:symbol val="circle"/>
            <c:size val="5"/>
            <c:spPr>
              <a:solidFill>
                <a:srgbClr val="FFD000"/>
              </a:solidFill>
              <a:ln>
                <a:noFill/>
              </a:ln>
            </c:spPr>
          </c:marker>
          <c:xVal>
            <c:numRef>
              <c:f>Sheet1!$F$5:$F$9</c:f>
              <c:numCache>
                <c:formatCode>0</c:formatCode>
                <c:ptCount val="5"/>
                <c:pt idx="0">
                  <c:v>64.136359999999996</c:v>
                </c:pt>
                <c:pt idx="1">
                  <c:v>56.777769999999997</c:v>
                </c:pt>
                <c:pt idx="2">
                  <c:v>57.010100000000001</c:v>
                </c:pt>
                <c:pt idx="3">
                  <c:v>60.270429999999998</c:v>
                </c:pt>
                <c:pt idx="4">
                  <c:v>49.883839999999999</c:v>
                </c:pt>
              </c:numCache>
            </c:numRef>
          </c:xVal>
          <c:yVal>
            <c:numRef>
              <c:f>Sheet1!$N$5:$N$9</c:f>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5-601B-4083-A3FB-C6D13DF0901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6"/>
                <c:order val="6"/>
                <c:tx>
                  <c:strRef>
                    <c:extLst>
                      <c:ext uri="{02D57815-91ED-43cb-92C2-25804820EDAC}">
                        <c15:formulaRef>
                          <c15:sqref>Sheet1!$G$4</c15:sqref>
                        </c15:formulaRef>
                      </c:ext>
                    </c:extLst>
                    <c:strCache>
                      <c:ptCount val="1"/>
                      <c:pt idx="0">
                        <c:v>Metsäteollisuus, n=108</c:v>
                      </c:pt>
                    </c:strCache>
                  </c:strRef>
                </c:tx>
                <c:spPr>
                  <a:ln>
                    <a:solidFill>
                      <a:srgbClr val="70AC47"/>
                    </a:solidFill>
                  </a:ln>
                </c:spPr>
                <c:marker>
                  <c:symbol val="circle"/>
                  <c:size val="5"/>
                  <c:spPr>
                    <a:solidFill>
                      <a:srgbClr val="70AC47"/>
                    </a:solidFill>
                    <a:ln>
                      <a:noFill/>
                    </a:ln>
                  </c:spPr>
                </c:marker>
                <c:xVal>
                  <c:numRef>
                    <c:extLst>
                      <c:ext uri="{02D57815-91ED-43cb-92C2-25804820EDAC}">
                        <c15:formulaRef>
                          <c15:sqref>Sheet1!$G$5:$G$9</c15:sqref>
                        </c15:formulaRef>
                      </c:ext>
                    </c:extLst>
                    <c:numCache>
                      <c:formatCode>General</c:formatCode>
                      <c:ptCount val="5"/>
                    </c:numCache>
                  </c:numRef>
                </c:xVal>
                <c:yVal>
                  <c:numRef>
                    <c:extLst>
                      <c:ex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c:ext xmlns:c16="http://schemas.microsoft.com/office/drawing/2014/chart" uri="{C3380CC4-5D6E-409C-BE32-E72D297353CC}">
                    <c16:uniqueId val="{00000006-601B-4083-A3FB-C6D13DF09013}"/>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Sheet1!$H$4</c15:sqref>
                        </c15:formulaRef>
                      </c:ext>
                    </c:extLst>
                    <c:strCache>
                      <c:ptCount val="1"/>
                      <c:pt idx="0">
                        <c:v>En osaa sanoa, n=161</c:v>
                      </c:pt>
                    </c:strCache>
                  </c:strRef>
                </c:tx>
                <c:spPr>
                  <a:ln>
                    <a:solidFill>
                      <a:srgbClr val="F39FC7"/>
                    </a:solidFill>
                    <a:prstDash val="solid"/>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Sheet1!$H$5:$H$9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7-601B-4083-A3FB-C6D13DF09013}"/>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Sheet1!$I$4</c15:sqref>
                        </c15:formulaRef>
                      </c:ext>
                    </c:extLst>
                    <c:strCache>
                      <c:ptCount val="1"/>
                      <c:pt idx="0">
                        <c:v>Kristillisdemokraatit, n=43</c:v>
                      </c:pt>
                    </c:strCache>
                  </c:strRef>
                </c:tx>
                <c:spPr>
                  <a:ln>
                    <a:solidFill>
                      <a:srgbClr val="F39FC7"/>
                    </a:solidFill>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Sheet1!$I$5:$I$9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8-601B-4083-A3FB-C6D13DF0901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pt idx="0">
                        <c:v>Vihreä Liitto, n=169</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Sheet1!$J$5:$J$9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9-601B-4083-A3FB-C6D13DF0901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pt idx="0">
                        <c:v>Liike NYT, n=27</c:v>
                      </c:pt>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Sheet1!$K$5:$K$9</c15:sqref>
                        </c15:formulaRef>
                      </c:ext>
                    </c:extLst>
                    <c:numCache>
                      <c:formatCode>General</c:formatCode>
                      <c:ptCount val="5"/>
                    </c:numCache>
                  </c:numRef>
                </c:xVal>
                <c:yVal>
                  <c:numRef>
                    <c:extLst xmlns:c15="http://schemas.microsoft.com/office/drawing/2012/chart">
                      <c:ext xmlns:c15="http://schemas.microsoft.com/office/drawing/2012/chart" uri="{02D57815-91ED-43cb-92C2-25804820EDAC}">
                        <c15:formulaRef>
                          <c15:sqref>Sheet1!$N$5:$N$9</c15:sqref>
                        </c15:formulaRef>
                      </c:ext>
                    </c:extLst>
                    <c:numCache>
                      <c:formatCode>0.0</c:formatCode>
                      <c:ptCount val="5"/>
                      <c:pt idx="0">
                        <c:v>90</c:v>
                      </c:pt>
                      <c:pt idx="1">
                        <c:v>70</c:v>
                      </c:pt>
                      <c:pt idx="2">
                        <c:v>50</c:v>
                      </c:pt>
                      <c:pt idx="3">
                        <c:v>30</c:v>
                      </c:pt>
                      <c:pt idx="4">
                        <c:v>10</c:v>
                      </c:pt>
                    </c:numCache>
                  </c:numRef>
                </c:yVal>
                <c:smooth val="1"/>
                <c:extLst xmlns:c15="http://schemas.microsoft.com/office/drawing/2012/chart">
                  <c:ext xmlns:c16="http://schemas.microsoft.com/office/drawing/2014/chart" uri="{C3380CC4-5D6E-409C-BE32-E72D297353CC}">
                    <c16:uniqueId val="{0000000A-601B-4083-A3FB-C6D13DF09013}"/>
                  </c:ext>
                </c:extLst>
              </c15:ser>
            </c15:filteredScatterSeries>
          </c:ext>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87894264228221042"/>
              <c:y val="0.95506237766617297"/>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2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77134850980736414"/>
          <c:y val="0.32108745000589395"/>
          <c:w val="0.21519527310792638"/>
          <c:h val="0.60974674369005655"/>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15579677313199"/>
          <c:y val="0.11424874791958194"/>
          <c:w val="0.62262193755156736"/>
          <c:h val="0.78849453174605011"/>
        </c:manualLayout>
      </c:layout>
      <c:barChart>
        <c:barDir val="bar"/>
        <c:grouping val="stacked"/>
        <c:varyColors val="0"/>
        <c:ser>
          <c:idx val="0"/>
          <c:order val="0"/>
          <c:tx>
            <c:strRef>
              <c:f>Taul1!$B$1</c:f>
              <c:strCache>
                <c:ptCount val="1"/>
                <c:pt idx="0">
                  <c:v>4 Pitää erittäin 
hyvin paikkaansa</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Talouskäytön edistäjiä</c:v>
                </c:pt>
                <c:pt idx="1">
                  <c:v>Asiantuntijoita</c:v>
                </c:pt>
                <c:pt idx="2">
                  <c:v>Luotettavia</c:v>
                </c:pt>
                <c:pt idx="3">
                  <c:v>Ratkaisukeskeisiä</c:v>
                </c:pt>
                <c:pt idx="4">
                  <c:v>Neuvottelukykyisiä</c:v>
                </c:pt>
                <c:pt idx="5">
                  <c:v>Metsän eri arvojen yhteensovittajia</c:v>
                </c:pt>
                <c:pt idx="6">
                  <c:v>Monimuotoisuuden edistäjiä</c:v>
                </c:pt>
                <c:pt idx="7">
                  <c:v>Asiakaspalvelijoita</c:v>
                </c:pt>
                <c:pt idx="8">
                  <c:v>Luonnonsuojelun edistäjiä</c:v>
                </c:pt>
                <c:pt idx="9">
                  <c:v>Ulospäin suuntautuneita</c:v>
                </c:pt>
                <c:pt idx="10">
                  <c:v>Aktiivisia viestijöitä</c:v>
                </c:pt>
              </c:strCache>
            </c:strRef>
          </c:cat>
          <c:val>
            <c:numRef>
              <c:f>Taul1!$B$2:$B$12</c:f>
              <c:numCache>
                <c:formatCode>0.00000</c:formatCode>
                <c:ptCount val="11"/>
                <c:pt idx="0">
                  <c:v>31.949190000000002</c:v>
                </c:pt>
                <c:pt idx="1">
                  <c:v>24.841419999999999</c:v>
                </c:pt>
                <c:pt idx="2">
                  <c:v>11.757949999999999</c:v>
                </c:pt>
                <c:pt idx="3">
                  <c:v>9.3245000000000005</c:v>
                </c:pt>
                <c:pt idx="4">
                  <c:v>9.6521699999999999</c:v>
                </c:pt>
                <c:pt idx="5">
                  <c:v>8.9721700000000002</c:v>
                </c:pt>
                <c:pt idx="6">
                  <c:v>9.8088999999999995</c:v>
                </c:pt>
                <c:pt idx="7">
                  <c:v>8.1817399999999996</c:v>
                </c:pt>
                <c:pt idx="8">
                  <c:v>7.2124300000000003</c:v>
                </c:pt>
                <c:pt idx="9">
                  <c:v>7.8894099999999998</c:v>
                </c:pt>
                <c:pt idx="10">
                  <c:v>5.1959600000000004</c:v>
                </c:pt>
              </c:numCache>
            </c:numRef>
          </c:val>
          <c:extLst>
            <c:ext xmlns:c16="http://schemas.microsoft.com/office/drawing/2014/chart" uri="{C3380CC4-5D6E-409C-BE32-E72D297353CC}">
              <c16:uniqueId val="{00000000-87D9-44B2-A63D-1679E467DA33}"/>
            </c:ext>
          </c:extLst>
        </c:ser>
        <c:ser>
          <c:idx val="1"/>
          <c:order val="1"/>
          <c:tx>
            <c:strRef>
              <c:f>Taul1!$C$1</c:f>
              <c:strCache>
                <c:ptCount val="1"/>
                <c:pt idx="0">
                  <c:v>3 Pitää melko 
hyvin paikkaansa</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Talouskäytön edistäjiä</c:v>
                </c:pt>
                <c:pt idx="1">
                  <c:v>Asiantuntijoita</c:v>
                </c:pt>
                <c:pt idx="2">
                  <c:v>Luotettavia</c:v>
                </c:pt>
                <c:pt idx="3">
                  <c:v>Ratkaisukeskeisiä</c:v>
                </c:pt>
                <c:pt idx="4">
                  <c:v>Neuvottelukykyisiä</c:v>
                </c:pt>
                <c:pt idx="5">
                  <c:v>Metsän eri arvojen yhteensovittajia</c:v>
                </c:pt>
                <c:pt idx="6">
                  <c:v>Monimuotoisuuden edistäjiä</c:v>
                </c:pt>
                <c:pt idx="7">
                  <c:v>Asiakaspalvelijoita</c:v>
                </c:pt>
                <c:pt idx="8">
                  <c:v>Luonnonsuojelun edistäjiä</c:v>
                </c:pt>
                <c:pt idx="9">
                  <c:v>Ulospäin suuntautuneita</c:v>
                </c:pt>
                <c:pt idx="10">
                  <c:v>Aktiivisia viestijöitä</c:v>
                </c:pt>
              </c:strCache>
            </c:strRef>
          </c:cat>
          <c:val>
            <c:numRef>
              <c:f>Taul1!$C$2:$C$12</c:f>
              <c:numCache>
                <c:formatCode>0.00000</c:formatCode>
                <c:ptCount val="11"/>
                <c:pt idx="0">
                  <c:v>48.219569999999997</c:v>
                </c:pt>
                <c:pt idx="1">
                  <c:v>53.293889999999998</c:v>
                </c:pt>
                <c:pt idx="2">
                  <c:v>40.13205</c:v>
                </c:pt>
                <c:pt idx="3">
                  <c:v>37.43282</c:v>
                </c:pt>
                <c:pt idx="4">
                  <c:v>33.781260000000003</c:v>
                </c:pt>
                <c:pt idx="5">
                  <c:v>34.273330000000001</c:v>
                </c:pt>
                <c:pt idx="6">
                  <c:v>33.23057</c:v>
                </c:pt>
                <c:pt idx="7">
                  <c:v>32.263159999999999</c:v>
                </c:pt>
                <c:pt idx="8">
                  <c:v>32.787550000000003</c:v>
                </c:pt>
                <c:pt idx="9">
                  <c:v>26.748840000000001</c:v>
                </c:pt>
                <c:pt idx="10">
                  <c:v>22.48357</c:v>
                </c:pt>
              </c:numCache>
            </c:numRef>
          </c:val>
          <c:extLst>
            <c:ext xmlns:c16="http://schemas.microsoft.com/office/drawing/2014/chart" uri="{C3380CC4-5D6E-409C-BE32-E72D297353CC}">
              <c16:uniqueId val="{00000001-87D9-44B2-A63D-1679E467DA33}"/>
            </c:ext>
          </c:extLst>
        </c:ser>
        <c:ser>
          <c:idx val="2"/>
          <c:order val="2"/>
          <c:tx>
            <c:strRef>
              <c:f>Taul1!$D$1</c:f>
              <c:strCache>
                <c:ptCount val="1"/>
                <c:pt idx="0">
                  <c:v>Eos</c:v>
                </c:pt>
              </c:strCache>
            </c:strRef>
          </c:tx>
          <c:spPr>
            <a:solidFill>
              <a:srgbClr val="E1E1E1"/>
            </a:solidFill>
            <a:ln>
              <a:noFill/>
            </a:ln>
          </c:spPr>
          <c:invertIfNegative val="0"/>
          <c:dPt>
            <c:idx val="5"/>
            <c:invertIfNegative val="0"/>
            <c:bubble3D val="0"/>
            <c:extLst>
              <c:ext xmlns:c16="http://schemas.microsoft.com/office/drawing/2014/chart" uri="{C3380CC4-5D6E-409C-BE32-E72D297353CC}">
                <c16:uniqueId val="{00000002-87D9-44B2-A63D-1679E467DA33}"/>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Talouskäytön edistäjiä</c:v>
                </c:pt>
                <c:pt idx="1">
                  <c:v>Asiantuntijoita</c:v>
                </c:pt>
                <c:pt idx="2">
                  <c:v>Luotettavia</c:v>
                </c:pt>
                <c:pt idx="3">
                  <c:v>Ratkaisukeskeisiä</c:v>
                </c:pt>
                <c:pt idx="4">
                  <c:v>Neuvottelukykyisiä</c:v>
                </c:pt>
                <c:pt idx="5">
                  <c:v>Metsän eri arvojen yhteensovittajia</c:v>
                </c:pt>
                <c:pt idx="6">
                  <c:v>Monimuotoisuuden edistäjiä</c:v>
                </c:pt>
                <c:pt idx="7">
                  <c:v>Asiakaspalvelijoita</c:v>
                </c:pt>
                <c:pt idx="8">
                  <c:v>Luonnonsuojelun edistäjiä</c:v>
                </c:pt>
                <c:pt idx="9">
                  <c:v>Ulospäin suuntautuneita</c:v>
                </c:pt>
                <c:pt idx="10">
                  <c:v>Aktiivisia viestijöitä</c:v>
                </c:pt>
              </c:strCache>
            </c:strRef>
          </c:cat>
          <c:val>
            <c:numRef>
              <c:f>Taul1!$D$2:$D$12</c:f>
              <c:numCache>
                <c:formatCode>0.00000</c:formatCode>
                <c:ptCount val="11"/>
                <c:pt idx="0">
                  <c:v>13.615539999999999</c:v>
                </c:pt>
                <c:pt idx="1">
                  <c:v>11.762090000000001</c:v>
                </c:pt>
                <c:pt idx="2">
                  <c:v>26.063669999999998</c:v>
                </c:pt>
                <c:pt idx="3">
                  <c:v>29.352209999999999</c:v>
                </c:pt>
                <c:pt idx="4">
                  <c:v>27.514099999999999</c:v>
                </c:pt>
                <c:pt idx="5">
                  <c:v>19.583570000000002</c:v>
                </c:pt>
                <c:pt idx="6">
                  <c:v>16.78107</c:v>
                </c:pt>
                <c:pt idx="7">
                  <c:v>31.539370000000002</c:v>
                </c:pt>
                <c:pt idx="8">
                  <c:v>17.882449999999999</c:v>
                </c:pt>
                <c:pt idx="9">
                  <c:v>33.642130000000002</c:v>
                </c:pt>
                <c:pt idx="10">
                  <c:v>29.69988</c:v>
                </c:pt>
              </c:numCache>
            </c:numRef>
          </c:val>
          <c:extLst>
            <c:ext xmlns:c16="http://schemas.microsoft.com/office/drawing/2014/chart" uri="{C3380CC4-5D6E-409C-BE32-E72D297353CC}">
              <c16:uniqueId val="{00000003-87D9-44B2-A63D-1679E467DA33}"/>
            </c:ext>
          </c:extLst>
        </c:ser>
        <c:ser>
          <c:idx val="3"/>
          <c:order val="3"/>
          <c:tx>
            <c:strRef>
              <c:f>Taul1!$E$1</c:f>
              <c:strCache>
                <c:ptCount val="1"/>
                <c:pt idx="0">
                  <c:v>2 Pitää melko 
huonosti paikkaansa</c:v>
                </c:pt>
              </c:strCache>
            </c:strRef>
          </c:tx>
          <c:spPr>
            <a:solidFill>
              <a:srgbClr val="F39FC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Talouskäytön edistäjiä</c:v>
                </c:pt>
                <c:pt idx="1">
                  <c:v>Asiantuntijoita</c:v>
                </c:pt>
                <c:pt idx="2">
                  <c:v>Luotettavia</c:v>
                </c:pt>
                <c:pt idx="3">
                  <c:v>Ratkaisukeskeisiä</c:v>
                </c:pt>
                <c:pt idx="4">
                  <c:v>Neuvottelukykyisiä</c:v>
                </c:pt>
                <c:pt idx="5">
                  <c:v>Metsän eri arvojen yhteensovittajia</c:v>
                </c:pt>
                <c:pt idx="6">
                  <c:v>Monimuotoisuuden edistäjiä</c:v>
                </c:pt>
                <c:pt idx="7">
                  <c:v>Asiakaspalvelijoita</c:v>
                </c:pt>
                <c:pt idx="8">
                  <c:v>Luonnonsuojelun edistäjiä</c:v>
                </c:pt>
                <c:pt idx="9">
                  <c:v>Ulospäin suuntautuneita</c:v>
                </c:pt>
                <c:pt idx="10">
                  <c:v>Aktiivisia viestijöitä</c:v>
                </c:pt>
              </c:strCache>
            </c:strRef>
          </c:cat>
          <c:val>
            <c:numRef>
              <c:f>Taul1!$E$2:$E$12</c:f>
              <c:numCache>
                <c:formatCode>0.00</c:formatCode>
                <c:ptCount val="11"/>
                <c:pt idx="0">
                  <c:v>5.3266499999999999</c:v>
                </c:pt>
                <c:pt idx="1">
                  <c:v>8.7828599999999994</c:v>
                </c:pt>
                <c:pt idx="2">
                  <c:v>17.891760000000001</c:v>
                </c:pt>
                <c:pt idx="3">
                  <c:v>18.81615</c:v>
                </c:pt>
                <c:pt idx="4">
                  <c:v>24.141159999999999</c:v>
                </c:pt>
                <c:pt idx="5">
                  <c:v>30.616859999999999</c:v>
                </c:pt>
                <c:pt idx="6">
                  <c:v>31.098240000000001</c:v>
                </c:pt>
                <c:pt idx="7">
                  <c:v>22.40306</c:v>
                </c:pt>
                <c:pt idx="8">
                  <c:v>32.014969999999998</c:v>
                </c:pt>
                <c:pt idx="9">
                  <c:v>25.580909999999999</c:v>
                </c:pt>
                <c:pt idx="10">
                  <c:v>33.930059999999997</c:v>
                </c:pt>
              </c:numCache>
            </c:numRef>
          </c:val>
          <c:extLst>
            <c:ext xmlns:c16="http://schemas.microsoft.com/office/drawing/2014/chart" uri="{C3380CC4-5D6E-409C-BE32-E72D297353CC}">
              <c16:uniqueId val="{00000004-87D9-44B2-A63D-1679E467DA33}"/>
            </c:ext>
          </c:extLst>
        </c:ser>
        <c:ser>
          <c:idx val="4"/>
          <c:order val="4"/>
          <c:tx>
            <c:strRef>
              <c:f>Taul1!$F$1</c:f>
              <c:strCache>
                <c:ptCount val="1"/>
                <c:pt idx="0">
                  <c:v>1 Ei pidä lainkaan 
paikkaansa</c:v>
                </c:pt>
              </c:strCache>
            </c:strRef>
          </c:tx>
          <c:spPr>
            <a:solidFill>
              <a:srgbClr val="C10F70"/>
            </a:solidFill>
          </c:spPr>
          <c:invertIfNegative val="0"/>
          <c:dLbls>
            <c:numFmt formatCode="#,##0" sourceLinked="0"/>
            <c:spPr>
              <a:noFill/>
              <a:ln>
                <a:noFill/>
              </a:ln>
              <a:effectLst/>
            </c:spPr>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Taul1!$A$2:$A$12</c:f>
              <c:strCache>
                <c:ptCount val="11"/>
                <c:pt idx="0">
                  <c:v>Talouskäytön edistäjiä</c:v>
                </c:pt>
                <c:pt idx="1">
                  <c:v>Asiantuntijoita</c:v>
                </c:pt>
                <c:pt idx="2">
                  <c:v>Luotettavia</c:v>
                </c:pt>
                <c:pt idx="3">
                  <c:v>Ratkaisukeskeisiä</c:v>
                </c:pt>
                <c:pt idx="4">
                  <c:v>Neuvottelukykyisiä</c:v>
                </c:pt>
                <c:pt idx="5">
                  <c:v>Metsän eri arvojen yhteensovittajia</c:v>
                </c:pt>
                <c:pt idx="6">
                  <c:v>Monimuotoisuuden edistäjiä</c:v>
                </c:pt>
                <c:pt idx="7">
                  <c:v>Asiakaspalvelijoita</c:v>
                </c:pt>
                <c:pt idx="8">
                  <c:v>Luonnonsuojelun edistäjiä</c:v>
                </c:pt>
                <c:pt idx="9">
                  <c:v>Ulospäin suuntautuneita</c:v>
                </c:pt>
                <c:pt idx="10">
                  <c:v>Aktiivisia viestijöitä</c:v>
                </c:pt>
              </c:strCache>
            </c:strRef>
          </c:cat>
          <c:val>
            <c:numRef>
              <c:f>Taul1!$F$2:$F$12</c:f>
              <c:numCache>
                <c:formatCode>0.00000</c:formatCode>
                <c:ptCount val="11"/>
                <c:pt idx="0">
                  <c:v>0.88905000000000001</c:v>
                </c:pt>
                <c:pt idx="1">
                  <c:v>1.3197399999999999</c:v>
                </c:pt>
                <c:pt idx="2">
                  <c:v>4.1545800000000002</c:v>
                </c:pt>
                <c:pt idx="3">
                  <c:v>5.0743200000000002</c:v>
                </c:pt>
                <c:pt idx="4">
                  <c:v>4.9112999999999998</c:v>
                </c:pt>
                <c:pt idx="5">
                  <c:v>6.5540599999999998</c:v>
                </c:pt>
                <c:pt idx="6">
                  <c:v>9.0812200000000001</c:v>
                </c:pt>
                <c:pt idx="7">
                  <c:v>5.6126800000000001</c:v>
                </c:pt>
                <c:pt idx="8">
                  <c:v>10.102600000000001</c:v>
                </c:pt>
                <c:pt idx="9">
                  <c:v>6.1387200000000002</c:v>
                </c:pt>
                <c:pt idx="10">
                  <c:v>8.6905300000000008</c:v>
                </c:pt>
              </c:numCache>
            </c:numRef>
          </c:val>
          <c:extLst>
            <c:ext xmlns:c16="http://schemas.microsoft.com/office/drawing/2014/chart" uri="{C3380CC4-5D6E-409C-BE32-E72D297353CC}">
              <c16:uniqueId val="{00000005-87D9-44B2-A63D-1679E467DA33}"/>
            </c:ext>
          </c:extLst>
        </c:ser>
        <c:ser>
          <c:idx val="5"/>
          <c:order val="5"/>
          <c:tx>
            <c:strRef>
              <c:f>Taul1!$G$1</c:f>
              <c:strCache>
                <c:ptCount val="1"/>
                <c:pt idx="0">
                  <c:v>TOP2</c:v>
                </c:pt>
              </c:strCache>
            </c:strRef>
          </c:tx>
          <c:spPr>
            <a:no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Talouskäytön edistäjiä</c:v>
                </c:pt>
                <c:pt idx="1">
                  <c:v>Asiantuntijoita</c:v>
                </c:pt>
                <c:pt idx="2">
                  <c:v>Luotettavia</c:v>
                </c:pt>
                <c:pt idx="3">
                  <c:v>Ratkaisukeskeisiä</c:v>
                </c:pt>
                <c:pt idx="4">
                  <c:v>Neuvottelukykyisiä</c:v>
                </c:pt>
                <c:pt idx="5">
                  <c:v>Metsän eri arvojen yhteensovittajia</c:v>
                </c:pt>
                <c:pt idx="6">
                  <c:v>Monimuotoisuuden edistäjiä</c:v>
                </c:pt>
                <c:pt idx="7">
                  <c:v>Asiakaspalvelijoita</c:v>
                </c:pt>
                <c:pt idx="8">
                  <c:v>Luonnonsuojelun edistäjiä</c:v>
                </c:pt>
                <c:pt idx="9">
                  <c:v>Ulospäin suuntautuneita</c:v>
                </c:pt>
                <c:pt idx="10">
                  <c:v>Aktiivisia viestijöitä</c:v>
                </c:pt>
              </c:strCache>
            </c:strRef>
          </c:cat>
          <c:val>
            <c:numRef>
              <c:f>Taul1!$G$2:$G$12</c:f>
              <c:numCache>
                <c:formatCode>General</c:formatCode>
                <c:ptCount val="11"/>
                <c:pt idx="0">
                  <c:v>80.168760000000006</c:v>
                </c:pt>
                <c:pt idx="1">
                  <c:v>78.135310000000004</c:v>
                </c:pt>
                <c:pt idx="2">
                  <c:v>51.89</c:v>
                </c:pt>
                <c:pt idx="3">
                  <c:v>46.75732</c:v>
                </c:pt>
                <c:pt idx="4">
                  <c:v>43.433430000000001</c:v>
                </c:pt>
                <c:pt idx="5">
                  <c:v>43.2455</c:v>
                </c:pt>
                <c:pt idx="6">
                  <c:v>43.039470000000001</c:v>
                </c:pt>
                <c:pt idx="7">
                  <c:v>40.444890000000001</c:v>
                </c:pt>
                <c:pt idx="8">
                  <c:v>39.999980000000001</c:v>
                </c:pt>
                <c:pt idx="9">
                  <c:v>34.638240000000003</c:v>
                </c:pt>
                <c:pt idx="10">
                  <c:v>27.67953</c:v>
                </c:pt>
              </c:numCache>
            </c:numRef>
          </c:val>
          <c:extLst>
            <c:ext xmlns:c16="http://schemas.microsoft.com/office/drawing/2014/chart" uri="{C3380CC4-5D6E-409C-BE32-E72D297353CC}">
              <c16:uniqueId val="{00000006-87D9-44B2-A63D-1679E467DA33}"/>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627198023626814"/>
              <c:y val="0.9211070619709916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29551395718176054"/>
          <c:y val="1.4904447236692011E-2"/>
          <c:w val="0.69637919275838556"/>
          <c:h val="9.895956011387123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37491001128347"/>
          <c:y val="0"/>
          <c:w val="0.59146587235938552"/>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Sheet1!$A$5:$A$15</c:f>
              <c:strCache>
                <c:ptCount val="11"/>
                <c:pt idx="0">
                  <c:v>Talouskäytön edistäjiä</c:v>
                </c:pt>
                <c:pt idx="1">
                  <c:v>Asiantuntijoita</c:v>
                </c:pt>
                <c:pt idx="2">
                  <c:v>Luotettavia</c:v>
                </c:pt>
                <c:pt idx="3">
                  <c:v>Ratkaisukeskeisiä</c:v>
                </c:pt>
                <c:pt idx="4">
                  <c:v>Neuvottelukykyisiä</c:v>
                </c:pt>
                <c:pt idx="5">
                  <c:v>Metsän eri arvojen yhteensovittajia</c:v>
                </c:pt>
                <c:pt idx="6">
                  <c:v>Monimuotoisuuden edistäjiä</c:v>
                </c:pt>
                <c:pt idx="7">
                  <c:v>Asiakaspalvelijoita</c:v>
                </c:pt>
                <c:pt idx="8">
                  <c:v>Luonnonsuojelun edistäjiä</c:v>
                </c:pt>
                <c:pt idx="9">
                  <c:v>Ulospäin suuntautuneita</c:v>
                </c:pt>
                <c:pt idx="10">
                  <c:v>Aktiivisia viestijöitä</c:v>
                </c:pt>
              </c:strCache>
            </c:strRef>
          </c:cat>
          <c:val>
            <c:numRef>
              <c:f>Sheet1!$M$5:$M$15</c:f>
              <c:numCache>
                <c:formatCode>General</c:formatCode>
                <c:ptCount val="11"/>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n=1569</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Sheet1!$B$5:$B$15</c:f>
              <c:numCache>
                <c:formatCode>0</c:formatCode>
                <c:ptCount val="11"/>
                <c:pt idx="0">
                  <c:v>80.168760000000006</c:v>
                </c:pt>
                <c:pt idx="1">
                  <c:v>78.135310000000004</c:v>
                </c:pt>
                <c:pt idx="2">
                  <c:v>51.89</c:v>
                </c:pt>
                <c:pt idx="3">
                  <c:v>46.75732</c:v>
                </c:pt>
                <c:pt idx="4">
                  <c:v>43.433430000000001</c:v>
                </c:pt>
                <c:pt idx="5">
                  <c:v>43.2455</c:v>
                </c:pt>
                <c:pt idx="6">
                  <c:v>43.039470000000001</c:v>
                </c:pt>
                <c:pt idx="7">
                  <c:v>40.444890000000001</c:v>
                </c:pt>
                <c:pt idx="8">
                  <c:v>39.999980000000001</c:v>
                </c:pt>
                <c:pt idx="9">
                  <c:v>34.638240000000003</c:v>
                </c:pt>
                <c:pt idx="10">
                  <c:v>27.67953</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OMISTAAKO METSÄÄ</c:v>
                </c:pt>
              </c:strCache>
            </c:strRef>
          </c:tx>
          <c:spPr>
            <a:ln w="19050">
              <a:noFill/>
            </a:ln>
          </c:spPr>
          <c:marker>
            <c:symbol val="circle"/>
            <c:size val="5"/>
            <c:spPr>
              <a:noFill/>
              <a:ln>
                <a:noFill/>
              </a:ln>
            </c:spPr>
          </c:marker>
          <c:xVal>
            <c:numRef>
              <c:f>Sheet1!$C$5:$C$15</c:f>
              <c:numCache>
                <c:formatCode>General</c:formatCode>
                <c:ptCount val="11"/>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Kyllä, n=555</c:v>
                </c:pt>
              </c:strCache>
            </c:strRef>
          </c:tx>
          <c:spPr>
            <a:ln w="19050">
              <a:solidFill>
                <a:srgbClr val="70AC47"/>
              </a:solidFill>
            </a:ln>
          </c:spPr>
          <c:marker>
            <c:symbol val="circle"/>
            <c:size val="5"/>
            <c:spPr>
              <a:solidFill>
                <a:srgbClr val="70AC47"/>
              </a:solidFill>
              <a:ln>
                <a:noFill/>
              </a:ln>
            </c:spPr>
          </c:marker>
          <c:xVal>
            <c:numRef>
              <c:f>Sheet1!$D$5:$D$15</c:f>
              <c:numCache>
                <c:formatCode>0</c:formatCode>
                <c:ptCount val="11"/>
                <c:pt idx="0">
                  <c:v>87.207210000000003</c:v>
                </c:pt>
                <c:pt idx="1">
                  <c:v>84.68468</c:v>
                </c:pt>
                <c:pt idx="2">
                  <c:v>67.027029999999996</c:v>
                </c:pt>
                <c:pt idx="3">
                  <c:v>67.387389999999996</c:v>
                </c:pt>
                <c:pt idx="4">
                  <c:v>66.666669999999996</c:v>
                </c:pt>
                <c:pt idx="5">
                  <c:v>55.4955</c:v>
                </c:pt>
                <c:pt idx="6">
                  <c:v>58.37838</c:v>
                </c:pt>
                <c:pt idx="7">
                  <c:v>67.387389999999996</c:v>
                </c:pt>
                <c:pt idx="8">
                  <c:v>51.531529999999997</c:v>
                </c:pt>
                <c:pt idx="9">
                  <c:v>56.93694</c:v>
                </c:pt>
                <c:pt idx="10">
                  <c:v>45.585590000000003</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Ei, n=1014</c:v>
                </c:pt>
              </c:strCache>
              <c:extLst xmlns:c15="http://schemas.microsoft.com/office/drawing/2012/chart"/>
            </c:strRef>
          </c:tx>
          <c:spPr>
            <a:ln>
              <a:solidFill>
                <a:srgbClr val="EB599E"/>
              </a:solidFill>
            </a:ln>
          </c:spPr>
          <c:marker>
            <c:symbol val="circle"/>
            <c:size val="5"/>
            <c:spPr>
              <a:solidFill>
                <a:srgbClr val="EB599E"/>
              </a:solidFill>
              <a:ln>
                <a:noFill/>
              </a:ln>
            </c:spPr>
          </c:marker>
          <c:xVal>
            <c:numRef>
              <c:f>Sheet1!$E$5:$E$15</c:f>
              <c:numCache>
                <c:formatCode>0</c:formatCode>
                <c:ptCount val="11"/>
                <c:pt idx="0">
                  <c:v>79.289940000000001</c:v>
                </c:pt>
                <c:pt idx="1">
                  <c:v>77.317549999999997</c:v>
                </c:pt>
                <c:pt idx="2">
                  <c:v>50</c:v>
                </c:pt>
                <c:pt idx="3">
                  <c:v>44.181460000000001</c:v>
                </c:pt>
                <c:pt idx="4">
                  <c:v>40.532539999999997</c:v>
                </c:pt>
                <c:pt idx="5">
                  <c:v>41.715980000000002</c:v>
                </c:pt>
                <c:pt idx="6">
                  <c:v>41.12426</c:v>
                </c:pt>
                <c:pt idx="7">
                  <c:v>37.080869999999997</c:v>
                </c:pt>
                <c:pt idx="8">
                  <c:v>38.560160000000003</c:v>
                </c:pt>
                <c:pt idx="9">
                  <c:v>31.854040000000001</c:v>
                </c:pt>
                <c:pt idx="10">
                  <c:v>25.44379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4-601B-4083-A3FB-C6D13DF0901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5"/>
                <c:order val="5"/>
                <c:tx>
                  <c:strRef>
                    <c:extLst>
                      <c:ext uri="{02D57815-91ED-43cb-92C2-25804820EDAC}">
                        <c15:formulaRef>
                          <c15:sqref>Sheet1!$F$4</c15:sqref>
                        </c15:formulaRef>
                      </c:ext>
                    </c:extLst>
                    <c:strCache>
                      <c:ptCount val="1"/>
                      <c:pt idx="0">
                        <c:v>Länsi-Suomi, n=408</c:v>
                      </c:pt>
                    </c:strCache>
                  </c:strRef>
                </c:tx>
                <c:spPr>
                  <a:ln>
                    <a:solidFill>
                      <a:srgbClr val="FFC000"/>
                    </a:solidFill>
                  </a:ln>
                </c:spPr>
                <c:marker>
                  <c:symbol val="circle"/>
                  <c:size val="5"/>
                  <c:spPr>
                    <a:solidFill>
                      <a:srgbClr val="FFC000"/>
                    </a:solidFill>
                    <a:ln>
                      <a:noFill/>
                    </a:ln>
                  </c:spPr>
                </c:marker>
                <c:xVal>
                  <c:numRef>
                    <c:extLst>
                      <c:ext uri="{02D57815-91ED-43cb-92C2-25804820EDAC}">
                        <c15:formulaRef>
                          <c15:sqref>Sheet1!$F$5:$F$15</c15:sqref>
                        </c15:formulaRef>
                      </c:ext>
                    </c:extLst>
                    <c:numCache>
                      <c:formatCode>General</c:formatCode>
                      <c:ptCount val="11"/>
                    </c:numCache>
                  </c:numRef>
                </c:xVal>
                <c:yVal>
                  <c:numRef>
                    <c:extLst>
                      <c:ex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5-601B-4083-A3FB-C6D13DF09013}"/>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Sheet1!$G$4</c15:sqref>
                        </c15:formulaRef>
                      </c:ext>
                    </c:extLst>
                    <c:strCache>
                      <c:ptCount val="1"/>
                      <c:pt idx="0">
                        <c:v>Pohjois- ja Itä-Suomi, n=403</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Sheet1!$G$5:$G$15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6-601B-4083-A3FB-C6D13DF09013}"/>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Sheet1!$H$4</c15:sqref>
                        </c15:formulaRef>
                      </c:ext>
                    </c:extLst>
                    <c:strCache>
                      <c:ptCount val="1"/>
                      <c:pt idx="0">
                        <c:v>65–79 vuotta, n=427</c:v>
                      </c:pt>
                    </c:strCache>
                  </c:strRef>
                </c:tx>
                <c:spPr>
                  <a:ln>
                    <a:solidFill>
                      <a:srgbClr val="4A7040"/>
                    </a:solidFill>
                    <a:prstDash val="solid"/>
                  </a:ln>
                </c:spPr>
                <c:marker>
                  <c:symbol val="circle"/>
                  <c:size val="5"/>
                  <c:spPr>
                    <a:solidFill>
                      <a:srgbClr val="4A7040"/>
                    </a:solidFill>
                    <a:ln>
                      <a:noFill/>
                    </a:ln>
                  </c:spPr>
                </c:marker>
                <c:xVal>
                  <c:numRef>
                    <c:extLst xmlns:c15="http://schemas.microsoft.com/office/drawing/2012/chart">
                      <c:ext xmlns:c15="http://schemas.microsoft.com/office/drawing/2012/chart" uri="{02D57815-91ED-43cb-92C2-25804820EDAC}">
                        <c15:formulaRef>
                          <c15:sqref>Sheet1!$H$5:$H$15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7-601B-4083-A3FB-C6D13DF09013}"/>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Sheet1!$I$4</c15:sqref>
                        </c15:formulaRef>
                      </c:ext>
                    </c:extLst>
                    <c:strCache>
                      <c:ptCount val="1"/>
                      <c:pt idx="0">
                        <c:v>Kristillisdemokraatit, n=43</c:v>
                      </c:pt>
                    </c:strCache>
                  </c:strRef>
                </c:tx>
                <c:spPr>
                  <a:ln>
                    <a:solidFill>
                      <a:srgbClr val="F39FC7"/>
                    </a:solidFill>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Sheet1!$I$5:$I$15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8-601B-4083-A3FB-C6D13DF0901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pt idx="0">
                        <c:v>Vihreä Liitto, n=169</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Sheet1!$J$5:$J$15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9-601B-4083-A3FB-C6D13DF0901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pt idx="0">
                        <c:v>Liike NYT, n=27</c:v>
                      </c:pt>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A-601B-4083-A3FB-C6D13DF09013}"/>
                  </c:ext>
                </c:extLst>
              </c15:ser>
            </c15:filteredScatterSeries>
          </c:ext>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9117502057621657"/>
              <c:y val="0.93972308172193986"/>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2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81702137776256234"/>
          <c:y val="0.15360539974182019"/>
          <c:w val="0.18123340560690784"/>
          <c:h val="0.53255113259485909"/>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39149556204766"/>
          <c:y val="0"/>
          <c:w val="0.57144923381948531"/>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Sheet1!$A$5:$A$15</c:f>
              <c:strCache>
                <c:ptCount val="11"/>
                <c:pt idx="0">
                  <c:v>Talouskäytön edistäjiä</c:v>
                </c:pt>
                <c:pt idx="1">
                  <c:v>Asiantuntijoita</c:v>
                </c:pt>
                <c:pt idx="2">
                  <c:v>Luotettavia</c:v>
                </c:pt>
                <c:pt idx="3">
                  <c:v>Ratkaisukeskeisiä</c:v>
                </c:pt>
                <c:pt idx="4">
                  <c:v>Neuvottelukykyisiä</c:v>
                </c:pt>
                <c:pt idx="5">
                  <c:v>Metsän eri arvojen yhteensovittajia</c:v>
                </c:pt>
                <c:pt idx="6">
                  <c:v>Monimuotoisuuden edistäjiä</c:v>
                </c:pt>
                <c:pt idx="7">
                  <c:v>Asiakaspalvelijoita</c:v>
                </c:pt>
                <c:pt idx="8">
                  <c:v>Luonnonsuojelun edistäjiä</c:v>
                </c:pt>
                <c:pt idx="9">
                  <c:v>Ulospäin suuntautuneita</c:v>
                </c:pt>
                <c:pt idx="10">
                  <c:v>Aktiivisia viestijöitä</c:v>
                </c:pt>
              </c:strCache>
            </c:strRef>
          </c:cat>
          <c:val>
            <c:numRef>
              <c:f>Sheet1!$M$5:$M$15</c:f>
              <c:numCache>
                <c:formatCode>General</c:formatCode>
                <c:ptCount val="11"/>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n=1569</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Sheet1!$B$5:$B$15</c:f>
              <c:numCache>
                <c:formatCode>0</c:formatCode>
                <c:ptCount val="11"/>
                <c:pt idx="0">
                  <c:v>80.168760000000006</c:v>
                </c:pt>
                <c:pt idx="1">
                  <c:v>78.135310000000004</c:v>
                </c:pt>
                <c:pt idx="2">
                  <c:v>51.89</c:v>
                </c:pt>
                <c:pt idx="3">
                  <c:v>46.75732</c:v>
                </c:pt>
                <c:pt idx="4">
                  <c:v>43.433430000000001</c:v>
                </c:pt>
                <c:pt idx="5">
                  <c:v>43.2455</c:v>
                </c:pt>
                <c:pt idx="6">
                  <c:v>43.039470000000001</c:v>
                </c:pt>
                <c:pt idx="7">
                  <c:v>40.444890000000001</c:v>
                </c:pt>
                <c:pt idx="8">
                  <c:v>39.999980000000001</c:v>
                </c:pt>
                <c:pt idx="9">
                  <c:v>34.638240000000003</c:v>
                </c:pt>
                <c:pt idx="10">
                  <c:v>27.67953</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SDP, n=246</c:v>
                </c:pt>
              </c:strCache>
            </c:strRef>
          </c:tx>
          <c:spPr>
            <a:ln w="19050">
              <a:solidFill>
                <a:srgbClr val="EB599E"/>
              </a:solidFill>
            </a:ln>
          </c:spPr>
          <c:marker>
            <c:symbol val="circle"/>
            <c:size val="5"/>
            <c:spPr>
              <a:solidFill>
                <a:srgbClr val="EB599E"/>
              </a:solidFill>
              <a:ln>
                <a:noFill/>
              </a:ln>
            </c:spPr>
          </c:marker>
          <c:xVal>
            <c:numRef>
              <c:f>Sheet1!$C$5:$C$15</c:f>
              <c:numCache>
                <c:formatCode>0</c:formatCode>
                <c:ptCount val="11"/>
                <c:pt idx="0">
                  <c:v>83.801140000000004</c:v>
                </c:pt>
                <c:pt idx="1">
                  <c:v>79.3489</c:v>
                </c:pt>
                <c:pt idx="2">
                  <c:v>53.615929999999999</c:v>
                </c:pt>
                <c:pt idx="3">
                  <c:v>42.849789999999999</c:v>
                </c:pt>
                <c:pt idx="4">
                  <c:v>37.840009999999999</c:v>
                </c:pt>
                <c:pt idx="5">
                  <c:v>43.335250000000002</c:v>
                </c:pt>
                <c:pt idx="6">
                  <c:v>44.990220000000001</c:v>
                </c:pt>
                <c:pt idx="7">
                  <c:v>41.707500000000003</c:v>
                </c:pt>
                <c:pt idx="8">
                  <c:v>42.867440000000002</c:v>
                </c:pt>
                <c:pt idx="9">
                  <c:v>30.86927</c:v>
                </c:pt>
                <c:pt idx="10">
                  <c:v>26.857620000000001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Kokoomus, n=241</c:v>
                </c:pt>
              </c:strCache>
            </c:strRef>
          </c:tx>
          <c:spPr>
            <a:ln w="19050">
              <a:solidFill>
                <a:srgbClr val="0070C0"/>
              </a:solidFill>
            </a:ln>
          </c:spPr>
          <c:marker>
            <c:symbol val="circle"/>
            <c:size val="5"/>
            <c:spPr>
              <a:solidFill>
                <a:srgbClr val="0070C0"/>
              </a:solidFill>
              <a:ln>
                <a:noFill/>
              </a:ln>
            </c:spPr>
          </c:marker>
          <c:xVal>
            <c:numRef>
              <c:f>Sheet1!$D$5:$D$15</c:f>
              <c:numCache>
                <c:formatCode>0</c:formatCode>
                <c:ptCount val="11"/>
                <c:pt idx="0">
                  <c:v>86.062029999999993</c:v>
                </c:pt>
                <c:pt idx="1">
                  <c:v>87.441699999999997</c:v>
                </c:pt>
                <c:pt idx="2">
                  <c:v>68.354619999999997</c:v>
                </c:pt>
                <c:pt idx="3">
                  <c:v>56.926360000000003</c:v>
                </c:pt>
                <c:pt idx="4">
                  <c:v>55.264180000000003</c:v>
                </c:pt>
                <c:pt idx="5">
                  <c:v>55.85051</c:v>
                </c:pt>
                <c:pt idx="6">
                  <c:v>55.37256</c:v>
                </c:pt>
                <c:pt idx="7">
                  <c:v>49.745489999999997</c:v>
                </c:pt>
                <c:pt idx="8">
                  <c:v>49.006340000000002</c:v>
                </c:pt>
                <c:pt idx="9">
                  <c:v>42.336300000000001</c:v>
                </c:pt>
                <c:pt idx="10">
                  <c:v>30.733910000000002</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Keskusta, n=129</c:v>
                </c:pt>
              </c:strCache>
              <c:extLst xmlns:c15="http://schemas.microsoft.com/office/drawing/2012/chart"/>
            </c:strRef>
          </c:tx>
          <c:spPr>
            <a:ln>
              <a:solidFill>
                <a:srgbClr val="4A7040"/>
              </a:solidFill>
            </a:ln>
          </c:spPr>
          <c:marker>
            <c:symbol val="circle"/>
            <c:size val="5"/>
            <c:spPr>
              <a:solidFill>
                <a:srgbClr val="4A7040"/>
              </a:solidFill>
              <a:ln>
                <a:noFill/>
              </a:ln>
            </c:spPr>
          </c:marker>
          <c:xVal>
            <c:numRef>
              <c:f>Sheet1!$E$5:$E$15</c:f>
              <c:numCache>
                <c:formatCode>0</c:formatCode>
                <c:ptCount val="11"/>
                <c:pt idx="0">
                  <c:v>91.242170000000002</c:v>
                </c:pt>
                <c:pt idx="1">
                  <c:v>92.755350000000007</c:v>
                </c:pt>
                <c:pt idx="2">
                  <c:v>74.047740000000005</c:v>
                </c:pt>
                <c:pt idx="3">
                  <c:v>73.524320000000003</c:v>
                </c:pt>
                <c:pt idx="4">
                  <c:v>69.072850000000003</c:v>
                </c:pt>
                <c:pt idx="5">
                  <c:v>62.729900000000001</c:v>
                </c:pt>
                <c:pt idx="6">
                  <c:v>56.475009999999997</c:v>
                </c:pt>
                <c:pt idx="7">
                  <c:v>62.672820000000002</c:v>
                </c:pt>
                <c:pt idx="8">
                  <c:v>60.315019999999997</c:v>
                </c:pt>
                <c:pt idx="9">
                  <c:v>57.60989</c:v>
                </c:pt>
                <c:pt idx="10">
                  <c:v>42.742289999999997</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Vasemmistoliitto, n=163</c:v>
                </c:pt>
              </c:strCache>
              <c:extLst xmlns:c15="http://schemas.microsoft.com/office/drawing/2012/chart"/>
            </c:strRef>
          </c:tx>
          <c:spPr>
            <a:ln>
              <a:solidFill>
                <a:srgbClr val="C10F70"/>
              </a:solidFill>
            </a:ln>
          </c:spPr>
          <c:marker>
            <c:symbol val="circle"/>
            <c:size val="5"/>
            <c:spPr>
              <a:solidFill>
                <a:srgbClr val="C10F70"/>
              </a:solidFill>
              <a:ln>
                <a:noFill/>
              </a:ln>
            </c:spPr>
          </c:marker>
          <c:xVal>
            <c:numRef>
              <c:f>Sheet1!$F$5:$F$15</c:f>
              <c:numCache>
                <c:formatCode>0</c:formatCode>
                <c:ptCount val="11"/>
                <c:pt idx="0">
                  <c:v>80.474239999999995</c:v>
                </c:pt>
                <c:pt idx="1">
                  <c:v>68.833479999999994</c:v>
                </c:pt>
                <c:pt idx="2">
                  <c:v>33.237769999999998</c:v>
                </c:pt>
                <c:pt idx="3">
                  <c:v>31.977679999999999</c:v>
                </c:pt>
                <c:pt idx="4">
                  <c:v>29.133040000000001</c:v>
                </c:pt>
                <c:pt idx="5">
                  <c:v>24.217169999999999</c:v>
                </c:pt>
                <c:pt idx="6">
                  <c:v>23.668240000000001</c:v>
                </c:pt>
                <c:pt idx="7">
                  <c:v>21.859220000000001</c:v>
                </c:pt>
                <c:pt idx="8">
                  <c:v>21.69699</c:v>
                </c:pt>
                <c:pt idx="9">
                  <c:v>26.350639999999999</c:v>
                </c:pt>
                <c:pt idx="10">
                  <c:v>21.859220000000001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5-601B-4083-A3FB-C6D13DF09013}"/>
            </c:ext>
          </c:extLst>
        </c:ser>
        <c:ser>
          <c:idx val="6"/>
          <c:order val="6"/>
          <c:tx>
            <c:strRef>
              <c:f>Sheet1!$G$4</c:f>
              <c:strCache>
                <c:ptCount val="1"/>
                <c:pt idx="0">
                  <c:v>RKP, n=31</c:v>
                </c:pt>
              </c:strCache>
              <c:extLst xmlns:c15="http://schemas.microsoft.com/office/drawing/2012/chart"/>
            </c:strRef>
          </c:tx>
          <c:spPr>
            <a:ln>
              <a:solidFill>
                <a:srgbClr val="FFC000"/>
              </a:solidFill>
            </a:ln>
          </c:spPr>
          <c:marker>
            <c:symbol val="circle"/>
            <c:size val="5"/>
            <c:spPr>
              <a:solidFill>
                <a:srgbClr val="FFC000"/>
              </a:solidFill>
              <a:ln>
                <a:noFill/>
              </a:ln>
            </c:spPr>
          </c:marker>
          <c:xVal>
            <c:numRef>
              <c:f>Sheet1!$G$5:$G$15</c:f>
              <c:numCache>
                <c:formatCode>0</c:formatCode>
                <c:ptCount val="11"/>
                <c:pt idx="0">
                  <c:v>85.15437</c:v>
                </c:pt>
                <c:pt idx="1">
                  <c:v>100</c:v>
                </c:pt>
                <c:pt idx="2">
                  <c:v>69.932839999999999</c:v>
                </c:pt>
                <c:pt idx="3">
                  <c:v>71.288589999999999</c:v>
                </c:pt>
                <c:pt idx="4">
                  <c:v>57.422809999999998</c:v>
                </c:pt>
                <c:pt idx="5">
                  <c:v>56.442959999999999</c:v>
                </c:pt>
                <c:pt idx="6">
                  <c:v>57.422809999999998</c:v>
                </c:pt>
                <c:pt idx="7">
                  <c:v>45.516739999999999</c:v>
                </c:pt>
                <c:pt idx="8">
                  <c:v>59.38252</c:v>
                </c:pt>
                <c:pt idx="9">
                  <c:v>45.89264</c:v>
                </c:pt>
                <c:pt idx="10">
                  <c:v>29.69126</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6-601B-4083-A3FB-C6D13DF09013}"/>
            </c:ext>
          </c:extLst>
        </c:ser>
        <c:ser>
          <c:idx val="7"/>
          <c:order val="7"/>
          <c:tx>
            <c:strRef>
              <c:f>Sheet1!$H$4</c:f>
              <c:strCache>
                <c:ptCount val="1"/>
                <c:pt idx="0">
                  <c:v>Perussuomalaiset, n=193</c:v>
                </c:pt>
              </c:strCache>
              <c:extLst xmlns:c15="http://schemas.microsoft.com/office/drawing/2012/chart"/>
            </c:strRef>
          </c:tx>
          <c:spPr>
            <a:ln>
              <a:solidFill>
                <a:srgbClr val="3BB0E1"/>
              </a:solidFill>
              <a:prstDash val="solid"/>
            </a:ln>
          </c:spPr>
          <c:marker>
            <c:symbol val="circle"/>
            <c:size val="5"/>
            <c:spPr>
              <a:solidFill>
                <a:srgbClr val="3BB0E1"/>
              </a:solidFill>
              <a:ln>
                <a:noFill/>
              </a:ln>
            </c:spPr>
          </c:marker>
          <c:xVal>
            <c:numRef>
              <c:f>Sheet1!$H$5:$H$15</c:f>
              <c:numCache>
                <c:formatCode>0</c:formatCode>
                <c:ptCount val="11"/>
                <c:pt idx="0">
                  <c:v>76.82687</c:v>
                </c:pt>
                <c:pt idx="1">
                  <c:v>78.55498</c:v>
                </c:pt>
                <c:pt idx="2">
                  <c:v>65.573570000000004</c:v>
                </c:pt>
                <c:pt idx="3">
                  <c:v>56.86515</c:v>
                </c:pt>
                <c:pt idx="4">
                  <c:v>61.872549999999997</c:v>
                </c:pt>
                <c:pt idx="5">
                  <c:v>59.150739999999999</c:v>
                </c:pt>
                <c:pt idx="6">
                  <c:v>60.389240000000001</c:v>
                </c:pt>
                <c:pt idx="7">
                  <c:v>53.16413</c:v>
                </c:pt>
                <c:pt idx="8">
                  <c:v>54.075470000000003</c:v>
                </c:pt>
                <c:pt idx="9">
                  <c:v>47.802869999999999</c:v>
                </c:pt>
                <c:pt idx="10">
                  <c:v>33.692019999999999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7-601B-4083-A3FB-C6D13DF09013}"/>
            </c:ext>
          </c:extLst>
        </c:ser>
        <c:ser>
          <c:idx val="8"/>
          <c:order val="8"/>
          <c:tx>
            <c:strRef>
              <c:f>Sheet1!$I$4</c:f>
              <c:strCache>
                <c:ptCount val="1"/>
                <c:pt idx="0">
                  <c:v>Kristillisdemokraatit, n=43</c:v>
                </c:pt>
              </c:strCache>
              <c:extLst xmlns:c15="http://schemas.microsoft.com/office/drawing/2012/chart"/>
            </c:strRef>
          </c:tx>
          <c:spPr>
            <a:ln>
              <a:solidFill>
                <a:srgbClr val="F39FC7"/>
              </a:solidFill>
            </a:ln>
          </c:spPr>
          <c:marker>
            <c:symbol val="circle"/>
            <c:size val="5"/>
            <c:spPr>
              <a:solidFill>
                <a:srgbClr val="F39FC7"/>
              </a:solidFill>
              <a:ln>
                <a:noFill/>
              </a:ln>
            </c:spPr>
          </c:marker>
          <c:xVal>
            <c:numRef>
              <c:f>Sheet1!$I$5:$I$15</c:f>
              <c:numCache>
                <c:formatCode>0</c:formatCode>
                <c:ptCount val="11"/>
                <c:pt idx="0">
                  <c:v>78.638859999999994</c:v>
                </c:pt>
                <c:pt idx="1">
                  <c:v>80.860550000000003</c:v>
                </c:pt>
                <c:pt idx="2">
                  <c:v>62.078659999999999</c:v>
                </c:pt>
                <c:pt idx="3">
                  <c:v>63.942790000000002</c:v>
                </c:pt>
                <c:pt idx="4">
                  <c:v>70.250299999999996</c:v>
                </c:pt>
                <c:pt idx="5">
                  <c:v>61.146599999999999</c:v>
                </c:pt>
                <c:pt idx="6">
                  <c:v>65.232420000000005</c:v>
                </c:pt>
                <c:pt idx="7">
                  <c:v>67.096540000000005</c:v>
                </c:pt>
                <c:pt idx="8">
                  <c:v>67.45411</c:v>
                </c:pt>
                <c:pt idx="9">
                  <c:v>50.753279999999997</c:v>
                </c:pt>
                <c:pt idx="10">
                  <c:v>54.264600000000002</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8-601B-4083-A3FB-C6D13DF09013}"/>
            </c:ext>
          </c:extLst>
        </c:ser>
        <c:ser>
          <c:idx val="9"/>
          <c:order val="9"/>
          <c:tx>
            <c:strRef>
              <c:f>Sheet1!$J$4</c:f>
              <c:strCache>
                <c:ptCount val="1"/>
                <c:pt idx="0">
                  <c:v>Vihreä Liitto, n=169</c:v>
                </c:pt>
              </c:strCache>
              <c:extLst xmlns:c15="http://schemas.microsoft.com/office/drawing/2012/chart"/>
            </c:strRef>
          </c:tx>
          <c:spPr>
            <a:ln>
              <a:solidFill>
                <a:srgbClr val="70AC47"/>
              </a:solidFill>
            </a:ln>
          </c:spPr>
          <c:marker>
            <c:symbol val="circle"/>
            <c:size val="5"/>
            <c:spPr>
              <a:solidFill>
                <a:srgbClr val="70AC47"/>
              </a:solidFill>
              <a:ln>
                <a:noFill/>
              </a:ln>
            </c:spPr>
          </c:marker>
          <c:xVal>
            <c:numRef>
              <c:f>Sheet1!$J$5:$J$15</c:f>
              <c:numCache>
                <c:formatCode>0</c:formatCode>
                <c:ptCount val="11"/>
                <c:pt idx="0">
                  <c:v>84.388140000000007</c:v>
                </c:pt>
                <c:pt idx="1">
                  <c:v>70.897930000000002</c:v>
                </c:pt>
                <c:pt idx="2">
                  <c:v>29.88503</c:v>
                </c:pt>
                <c:pt idx="3">
                  <c:v>35.025979999999997</c:v>
                </c:pt>
                <c:pt idx="4">
                  <c:v>23.670870000000001</c:v>
                </c:pt>
                <c:pt idx="5">
                  <c:v>22.192730000000001</c:v>
                </c:pt>
                <c:pt idx="6">
                  <c:v>16.76153</c:v>
                </c:pt>
                <c:pt idx="7">
                  <c:v>27.434899999999999</c:v>
                </c:pt>
                <c:pt idx="8">
                  <c:v>14.336180000000001</c:v>
                </c:pt>
                <c:pt idx="9">
                  <c:v>22.129719999999999</c:v>
                </c:pt>
                <c:pt idx="10">
                  <c:v>20.689800000000002</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9-601B-4083-A3FB-C6D13DF09013}"/>
            </c:ext>
          </c:extLst>
        </c:ser>
        <c:ser>
          <c:idx val="10"/>
          <c:order val="10"/>
          <c:tx>
            <c:strRef>
              <c:f>Sheet1!$K$4</c:f>
              <c:strCache>
                <c:ptCount val="1"/>
                <c:pt idx="0">
                  <c:v>Liike NYT, n=27</c:v>
                </c:pt>
              </c:strCache>
              <c:extLst xmlns:c15="http://schemas.microsoft.com/office/drawing/2012/chart"/>
            </c:strRef>
          </c:tx>
          <c:spPr>
            <a:ln>
              <a:solidFill>
                <a:srgbClr val="FFD966"/>
              </a:solidFill>
            </a:ln>
          </c:spPr>
          <c:marker>
            <c:symbol val="circle"/>
            <c:size val="5"/>
            <c:spPr>
              <a:solidFill>
                <a:srgbClr val="FFD966"/>
              </a:solidFill>
              <a:ln>
                <a:noFill/>
              </a:ln>
            </c:spPr>
          </c:marker>
          <c:xVal>
            <c:numRef>
              <c:f>Sheet1!$K$5:$K$15</c:f>
              <c:numCache>
                <c:formatCode>0</c:formatCode>
                <c:ptCount val="11"/>
                <c:pt idx="0">
                  <c:v>65.291089999999997</c:v>
                </c:pt>
                <c:pt idx="1">
                  <c:v>79.696870000000004</c:v>
                </c:pt>
                <c:pt idx="2">
                  <c:v>65.291089999999997</c:v>
                </c:pt>
                <c:pt idx="3">
                  <c:v>55.68723</c:v>
                </c:pt>
                <c:pt idx="4">
                  <c:v>55.68723</c:v>
                </c:pt>
                <c:pt idx="5">
                  <c:v>49.789879999999997</c:v>
                </c:pt>
                <c:pt idx="6">
                  <c:v>65.291089999999997</c:v>
                </c:pt>
                <c:pt idx="7">
                  <c:v>54.591810000000002</c:v>
                </c:pt>
                <c:pt idx="8">
                  <c:v>60.489159999999998</c:v>
                </c:pt>
                <c:pt idx="9">
                  <c:v>50.885300000000001</c:v>
                </c:pt>
                <c:pt idx="10">
                  <c:v>39.090600000000002</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A-601B-4083-A3FB-C6D13DF09013}"/>
            </c:ext>
          </c:extLst>
        </c:ser>
        <c:dLbls>
          <c:showLegendKey val="0"/>
          <c:showVal val="0"/>
          <c:showCatName val="0"/>
          <c:showSerName val="0"/>
          <c:showPercent val="0"/>
          <c:showBubbleSize val="0"/>
        </c:dLbls>
        <c:axId val="-1747508800"/>
        <c:axId val="-1640939168"/>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90873704940249178"/>
              <c:y val="0.95015445774391261"/>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2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81702137776256234"/>
          <c:y val="0.13671885981474574"/>
          <c:w val="0.18123340560690784"/>
          <c:h val="0.79067395719442579"/>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82118252737652"/>
          <c:y val="3.8597805547598771E-2"/>
          <c:w val="0.56301955145731675"/>
          <c:h val="0.90001667759511361"/>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Sheet1!$A$5:$A$15</c:f>
              <c:strCache>
                <c:ptCount val="11"/>
                <c:pt idx="0">
                  <c:v>Talouskäytön edistäjiä</c:v>
                </c:pt>
                <c:pt idx="1">
                  <c:v>Asiantuntijoita</c:v>
                </c:pt>
                <c:pt idx="2">
                  <c:v>Luotettavia</c:v>
                </c:pt>
                <c:pt idx="3">
                  <c:v>Ratkaisukeskeisiä</c:v>
                </c:pt>
                <c:pt idx="4">
                  <c:v>Neuvottelukykyisiä</c:v>
                </c:pt>
                <c:pt idx="5">
                  <c:v>Metsän eri arvojen yhteensovittajia</c:v>
                </c:pt>
                <c:pt idx="6">
                  <c:v>Monimuotoisuuden edistäjiä</c:v>
                </c:pt>
                <c:pt idx="7">
                  <c:v>Asiakaspalvelijoita</c:v>
                </c:pt>
                <c:pt idx="8">
                  <c:v>Luonnonsuojelun edistäjiä</c:v>
                </c:pt>
                <c:pt idx="9">
                  <c:v>Ulospäin suuntautuneita</c:v>
                </c:pt>
                <c:pt idx="10">
                  <c:v>Aktiivisia viestijöitä</c:v>
                </c:pt>
              </c:strCache>
            </c:strRef>
          </c:cat>
          <c:val>
            <c:numRef>
              <c:f>Sheet1!$M$5:$M$15</c:f>
              <c:numCache>
                <c:formatCode>General</c:formatCode>
                <c:ptCount val="11"/>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n=1569</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Sheet1!$B$5:$B$15</c:f>
              <c:numCache>
                <c:formatCode>0</c:formatCode>
                <c:ptCount val="11"/>
                <c:pt idx="0">
                  <c:v>80.168760000000006</c:v>
                </c:pt>
                <c:pt idx="1">
                  <c:v>78.135310000000004</c:v>
                </c:pt>
                <c:pt idx="2">
                  <c:v>51.89</c:v>
                </c:pt>
                <c:pt idx="3">
                  <c:v>46.75732</c:v>
                </c:pt>
                <c:pt idx="4">
                  <c:v>43.433430000000001</c:v>
                </c:pt>
                <c:pt idx="5">
                  <c:v>43.2455</c:v>
                </c:pt>
                <c:pt idx="6">
                  <c:v>43.039470000000001</c:v>
                </c:pt>
                <c:pt idx="7">
                  <c:v>40.444890000000001</c:v>
                </c:pt>
                <c:pt idx="8">
                  <c:v>39.999980000000001</c:v>
                </c:pt>
                <c:pt idx="9">
                  <c:v>34.638240000000003</c:v>
                </c:pt>
                <c:pt idx="10">
                  <c:v>27.67953</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OMISTAA ENITEN METSÄÄ</c:v>
                </c:pt>
              </c:strCache>
            </c:strRef>
          </c:tx>
          <c:spPr>
            <a:ln w="19050">
              <a:noFill/>
            </a:ln>
          </c:spPr>
          <c:marker>
            <c:symbol val="circle"/>
            <c:size val="5"/>
            <c:spPr>
              <a:noFill/>
              <a:ln>
                <a:noFill/>
              </a:ln>
            </c:spPr>
          </c:marker>
          <c:xVal>
            <c:numRef>
              <c:f>Sheet1!$C$5:$C$15</c:f>
              <c:numCache>
                <c:formatCode>General</c:formatCode>
                <c:ptCount val="11"/>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Yksityiset ihmiset ja perheet, n=691</c:v>
                </c:pt>
              </c:strCache>
            </c:strRef>
          </c:tx>
          <c:spPr>
            <a:ln w="19050">
              <a:solidFill>
                <a:srgbClr val="0070C0"/>
              </a:solidFill>
            </a:ln>
          </c:spPr>
          <c:marker>
            <c:symbol val="circle"/>
            <c:size val="5"/>
            <c:spPr>
              <a:solidFill>
                <a:srgbClr val="0070C0"/>
              </a:solidFill>
              <a:ln>
                <a:noFill/>
              </a:ln>
            </c:spPr>
          </c:marker>
          <c:xVal>
            <c:numRef>
              <c:f>Sheet1!$D$5:$D$15</c:f>
              <c:numCache>
                <c:formatCode>0</c:formatCode>
                <c:ptCount val="11"/>
                <c:pt idx="0">
                  <c:v>87.800160000000005</c:v>
                </c:pt>
                <c:pt idx="1">
                  <c:v>84.125460000000004</c:v>
                </c:pt>
                <c:pt idx="2">
                  <c:v>59.287390000000002</c:v>
                </c:pt>
                <c:pt idx="3">
                  <c:v>54.42953</c:v>
                </c:pt>
                <c:pt idx="4">
                  <c:v>51.352130000000002</c:v>
                </c:pt>
                <c:pt idx="5">
                  <c:v>46.085549999999998</c:v>
                </c:pt>
                <c:pt idx="6">
                  <c:v>46.989229999999999</c:v>
                </c:pt>
                <c:pt idx="7">
                  <c:v>48.002670000000002</c:v>
                </c:pt>
                <c:pt idx="8">
                  <c:v>43.605449999999998</c:v>
                </c:pt>
                <c:pt idx="9">
                  <c:v>40.936770000000003</c:v>
                </c:pt>
                <c:pt idx="10">
                  <c:v>33.023769999999999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Valtio, n=551</c:v>
                </c:pt>
              </c:strCache>
              <c:extLst xmlns:c15="http://schemas.microsoft.com/office/drawing/2012/chart"/>
            </c:strRef>
          </c:tx>
          <c:spPr>
            <a:ln>
              <a:solidFill>
                <a:srgbClr val="FFC000"/>
              </a:solidFill>
            </a:ln>
          </c:spPr>
          <c:marker>
            <c:symbol val="circle"/>
            <c:size val="5"/>
            <c:spPr>
              <a:solidFill>
                <a:srgbClr val="FFC000"/>
              </a:solidFill>
              <a:ln>
                <a:noFill/>
              </a:ln>
            </c:spPr>
          </c:marker>
          <c:xVal>
            <c:numRef>
              <c:f>Sheet1!$E$5:$E$15</c:f>
              <c:numCache>
                <c:formatCode>0</c:formatCode>
                <c:ptCount val="11"/>
                <c:pt idx="0">
                  <c:v>79.303740000000005</c:v>
                </c:pt>
                <c:pt idx="1">
                  <c:v>78.641120000000001</c:v>
                </c:pt>
                <c:pt idx="2">
                  <c:v>50.357520000000001</c:v>
                </c:pt>
                <c:pt idx="3">
                  <c:v>44.658520000000003</c:v>
                </c:pt>
                <c:pt idx="4">
                  <c:v>41.215809999999998</c:v>
                </c:pt>
                <c:pt idx="5">
                  <c:v>44.744929999999997</c:v>
                </c:pt>
                <c:pt idx="6">
                  <c:v>42.80489</c:v>
                </c:pt>
                <c:pt idx="7">
                  <c:v>38.825290000000003</c:v>
                </c:pt>
                <c:pt idx="8">
                  <c:v>39.357570000000003</c:v>
                </c:pt>
                <c:pt idx="9">
                  <c:v>32.424349999999997</c:v>
                </c:pt>
                <c:pt idx="10">
                  <c:v>26.924379999999999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Kunnat ja seurakunnat, n=57</c:v>
                </c:pt>
              </c:strCache>
              <c:extLst xmlns:c15="http://schemas.microsoft.com/office/drawing/2012/chart"/>
            </c:strRef>
          </c:tx>
          <c:spPr>
            <a:ln>
              <a:solidFill>
                <a:srgbClr val="C10F70"/>
              </a:solidFill>
            </a:ln>
          </c:spPr>
          <c:marker>
            <c:symbol val="circle"/>
            <c:size val="5"/>
            <c:spPr>
              <a:solidFill>
                <a:srgbClr val="C10F70"/>
              </a:solidFill>
              <a:ln>
                <a:noFill/>
              </a:ln>
            </c:spPr>
          </c:marker>
          <c:xVal>
            <c:numRef>
              <c:f>Sheet1!$F$5:$F$15</c:f>
              <c:numCache>
                <c:formatCode>0</c:formatCode>
                <c:ptCount val="11"/>
                <c:pt idx="0">
                  <c:v>73.95241</c:v>
                </c:pt>
                <c:pt idx="1">
                  <c:v>70.57414</c:v>
                </c:pt>
                <c:pt idx="2">
                  <c:v>46.846409999999999</c:v>
                </c:pt>
                <c:pt idx="3">
                  <c:v>43.468139999999998</c:v>
                </c:pt>
                <c:pt idx="4">
                  <c:v>37.037790000000001</c:v>
                </c:pt>
                <c:pt idx="5">
                  <c:v>44.729579999999999</c:v>
                </c:pt>
                <c:pt idx="6">
                  <c:v>37.770020000000002</c:v>
                </c:pt>
                <c:pt idx="7">
                  <c:v>43.997349999999997</c:v>
                </c:pt>
                <c:pt idx="8">
                  <c:v>47.57864</c:v>
                </c:pt>
                <c:pt idx="9">
                  <c:v>33.130310000000001</c:v>
                </c:pt>
                <c:pt idx="10">
                  <c:v>19.943429999999999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5-601B-4083-A3FB-C6D13DF09013}"/>
            </c:ext>
          </c:extLst>
        </c:ser>
        <c:ser>
          <c:idx val="6"/>
          <c:order val="6"/>
          <c:tx>
            <c:strRef>
              <c:f>Sheet1!$G$4</c:f>
              <c:strCache>
                <c:ptCount val="1"/>
                <c:pt idx="0">
                  <c:v>Metsäteollisuus, n=108</c:v>
                </c:pt>
              </c:strCache>
              <c:extLst xmlns:c15="http://schemas.microsoft.com/office/drawing/2012/chart"/>
            </c:strRef>
          </c:tx>
          <c:spPr>
            <a:ln>
              <a:solidFill>
                <a:srgbClr val="70AC47"/>
              </a:solidFill>
            </a:ln>
          </c:spPr>
          <c:marker>
            <c:symbol val="circle"/>
            <c:size val="5"/>
            <c:spPr>
              <a:solidFill>
                <a:srgbClr val="70AC47"/>
              </a:solidFill>
              <a:ln>
                <a:noFill/>
              </a:ln>
            </c:spPr>
          </c:marker>
          <c:xVal>
            <c:numRef>
              <c:f>Sheet1!$G$5:$G$15</c:f>
              <c:numCache>
                <c:formatCode>0</c:formatCode>
                <c:ptCount val="11"/>
                <c:pt idx="0">
                  <c:v>75.286820000000006</c:v>
                </c:pt>
                <c:pt idx="1">
                  <c:v>76.376260000000002</c:v>
                </c:pt>
                <c:pt idx="2">
                  <c:v>44.285539999999997</c:v>
                </c:pt>
                <c:pt idx="3">
                  <c:v>44.380879999999998</c:v>
                </c:pt>
                <c:pt idx="4">
                  <c:v>48.738630000000001</c:v>
                </c:pt>
                <c:pt idx="5">
                  <c:v>43.788490000000003</c:v>
                </c:pt>
                <c:pt idx="6">
                  <c:v>45.71884</c:v>
                </c:pt>
                <c:pt idx="7">
                  <c:v>33.735039999999998</c:v>
                </c:pt>
                <c:pt idx="8">
                  <c:v>43.788490000000003</c:v>
                </c:pt>
                <c:pt idx="9">
                  <c:v>30.810590000000001</c:v>
                </c:pt>
                <c:pt idx="10">
                  <c:v>27.293759999999999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6-601B-4083-A3FB-C6D13DF09013}"/>
            </c:ext>
          </c:extLst>
        </c:ser>
        <c:ser>
          <c:idx val="7"/>
          <c:order val="7"/>
          <c:tx>
            <c:strRef>
              <c:f>Sheet1!$H$4</c:f>
              <c:strCache>
                <c:ptCount val="1"/>
                <c:pt idx="0">
                  <c:v>En osaa sanoa, n=161</c:v>
                </c:pt>
              </c:strCache>
              <c:extLst xmlns:c15="http://schemas.microsoft.com/office/drawing/2012/chart"/>
            </c:strRef>
          </c:tx>
          <c:spPr>
            <a:ln>
              <a:solidFill>
                <a:srgbClr val="F39FC7"/>
              </a:solidFill>
              <a:prstDash val="solid"/>
            </a:ln>
          </c:spPr>
          <c:marker>
            <c:symbol val="circle"/>
            <c:size val="5"/>
            <c:spPr>
              <a:solidFill>
                <a:srgbClr val="F39FC7"/>
              </a:solidFill>
              <a:ln>
                <a:noFill/>
              </a:ln>
            </c:spPr>
          </c:marker>
          <c:xVal>
            <c:numRef>
              <c:f>Sheet1!$H$5:$H$15</c:f>
              <c:numCache>
                <c:formatCode>0</c:formatCode>
                <c:ptCount val="11"/>
                <c:pt idx="0">
                  <c:v>62.498550000000002</c:v>
                </c:pt>
                <c:pt idx="1">
                  <c:v>60.284979999999997</c:v>
                </c:pt>
                <c:pt idx="2">
                  <c:v>38.278480000000002</c:v>
                </c:pt>
                <c:pt idx="3">
                  <c:v>29.760870000000001</c:v>
                </c:pt>
                <c:pt idx="4">
                  <c:v>21.709029999999998</c:v>
                </c:pt>
                <c:pt idx="5">
                  <c:v>28.518049999999999</c:v>
                </c:pt>
                <c:pt idx="6">
                  <c:v>30.394970000000001</c:v>
                </c:pt>
                <c:pt idx="7">
                  <c:v>23.120170000000002</c:v>
                </c:pt>
                <c:pt idx="8">
                  <c:v>24.893350000000002</c:v>
                </c:pt>
                <c:pt idx="9">
                  <c:v>23.01642</c:v>
                </c:pt>
                <c:pt idx="10">
                  <c:v>14.56338</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7-601B-4083-A3FB-C6D13DF0901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8"/>
                <c:order val="8"/>
                <c:tx>
                  <c:strRef>
                    <c:extLst>
                      <c:ext uri="{02D57815-91ED-43cb-92C2-25804820EDAC}">
                        <c15:formulaRef>
                          <c15:sqref>Sheet1!$I$4</c15:sqref>
                        </c15:formulaRef>
                      </c:ext>
                    </c:extLst>
                    <c:strCache>
                      <c:ptCount val="1"/>
                      <c:pt idx="0">
                        <c:v>Kristillisdemokraatit, n=43</c:v>
                      </c:pt>
                    </c:strCache>
                  </c:strRef>
                </c:tx>
                <c:spPr>
                  <a:ln>
                    <a:solidFill>
                      <a:srgbClr val="F39FC7"/>
                    </a:solidFill>
                  </a:ln>
                </c:spPr>
                <c:marker>
                  <c:symbol val="circle"/>
                  <c:size val="5"/>
                  <c:spPr>
                    <a:solidFill>
                      <a:srgbClr val="F39FC7"/>
                    </a:solidFill>
                    <a:ln>
                      <a:noFill/>
                    </a:ln>
                  </c:spPr>
                </c:marker>
                <c:xVal>
                  <c:numRef>
                    <c:extLst>
                      <c:ext uri="{02D57815-91ED-43cb-92C2-25804820EDAC}">
                        <c15:formulaRef>
                          <c15:sqref>Sheet1!$I$5:$I$15</c15:sqref>
                        </c15:formulaRef>
                      </c:ext>
                    </c:extLst>
                    <c:numCache>
                      <c:formatCode>General</c:formatCode>
                      <c:ptCount val="11"/>
                    </c:numCache>
                  </c:numRef>
                </c:xVal>
                <c:yVal>
                  <c:numRef>
                    <c:extLst>
                      <c:ex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8-601B-4083-A3FB-C6D13DF0901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pt idx="0">
                        <c:v>Vihreä Liitto, n=169</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Sheet1!$J$5:$J$15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9-601B-4083-A3FB-C6D13DF0901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pt idx="0">
                        <c:v>Liike NYT, n=27</c:v>
                      </c:pt>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A-601B-4083-A3FB-C6D13DF09013}"/>
                  </c:ext>
                </c:extLst>
              </c15:ser>
            </c15:filteredScatterSeries>
          </c:ext>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88948251472603068"/>
              <c:y val="0.9292013199941519"/>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2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75569976201045008"/>
          <c:y val="0.21726169680261456"/>
          <c:w val="0.24255504284150434"/>
          <c:h val="0.66670861772711532"/>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91542190963951"/>
          <c:y val="0"/>
          <c:w val="0.57392534414850704"/>
          <c:h val="0.93861441325920936"/>
        </c:manualLayout>
      </c:layout>
      <c:barChart>
        <c:barDir val="bar"/>
        <c:grouping val="clustered"/>
        <c:varyColors val="0"/>
        <c:ser>
          <c:idx val="0"/>
          <c:order val="0"/>
          <c:tx>
            <c:strRef>
              <c:f>Sheet1!$M$4</c:f>
              <c:strCache>
                <c:ptCount val="1"/>
              </c:strCache>
            </c:strRef>
          </c:tx>
          <c:spPr>
            <a:noFill/>
            <a:ln w="6350" cap="rnd">
              <a:noFill/>
              <a:round/>
            </a:ln>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Sheet1!$A$5:$A$15</c:f>
              <c:strCache>
                <c:ptCount val="11"/>
                <c:pt idx="0">
                  <c:v>Talouskäytön edistäjiä</c:v>
                </c:pt>
                <c:pt idx="1">
                  <c:v>Asiantuntijoita</c:v>
                </c:pt>
                <c:pt idx="2">
                  <c:v>Luotettavia</c:v>
                </c:pt>
                <c:pt idx="3">
                  <c:v>Ratkaisukeskeisiä</c:v>
                </c:pt>
                <c:pt idx="4">
                  <c:v>Neuvottelukykyisiä</c:v>
                </c:pt>
                <c:pt idx="5">
                  <c:v>Metsän eri arvojen yhteensovittajia</c:v>
                </c:pt>
                <c:pt idx="6">
                  <c:v>Monimuotoisuuden edistäjiä</c:v>
                </c:pt>
                <c:pt idx="7">
                  <c:v>Asiakaspalvelijoita</c:v>
                </c:pt>
                <c:pt idx="8">
                  <c:v>Luonnonsuojelun edistäjiä</c:v>
                </c:pt>
                <c:pt idx="9">
                  <c:v>Ulospäin suuntautuneita</c:v>
                </c:pt>
                <c:pt idx="10">
                  <c:v>Aktiivisia viestijöitä</c:v>
                </c:pt>
              </c:strCache>
            </c:strRef>
          </c:cat>
          <c:val>
            <c:numRef>
              <c:f>Sheet1!$M$5:$M$15</c:f>
              <c:numCache>
                <c:formatCode>General</c:formatCode>
                <c:ptCount val="11"/>
              </c:numCache>
            </c:numRef>
          </c:val>
          <c:extLst>
            <c:ext xmlns:c16="http://schemas.microsoft.com/office/drawing/2014/chart" uri="{C3380CC4-5D6E-409C-BE32-E72D297353CC}">
              <c16:uniqueId val="{00000000-601B-4083-A3FB-C6D13DF09013}"/>
            </c:ext>
          </c:extLst>
        </c:ser>
        <c:dLbls>
          <c:showLegendKey val="0"/>
          <c:showVal val="0"/>
          <c:showCatName val="0"/>
          <c:showSerName val="0"/>
          <c:showPercent val="0"/>
          <c:showBubbleSize val="0"/>
        </c:dLbls>
        <c:gapWidth val="45"/>
        <c:overlap val="-1"/>
        <c:axId val="-1640942432"/>
        <c:axId val="-1640942976"/>
      </c:barChart>
      <c:scatterChart>
        <c:scatterStyle val="lineMarker"/>
        <c:varyColors val="0"/>
        <c:ser>
          <c:idx val="1"/>
          <c:order val="1"/>
          <c:tx>
            <c:strRef>
              <c:f>Sheet1!$B$4</c:f>
              <c:strCache>
                <c:ptCount val="1"/>
                <c:pt idx="0">
                  <c:v>Kaikki vastaajat, n=1569</c:v>
                </c:pt>
              </c:strCache>
            </c:strRef>
          </c:tx>
          <c:spPr>
            <a:ln w="19050" cap="rnd">
              <a:solidFill>
                <a:srgbClr val="262626"/>
              </a:solidFill>
              <a:prstDash val="sysDash"/>
              <a:round/>
            </a:ln>
            <a:effectLst/>
          </c:spPr>
          <c:marker>
            <c:symbol val="circle"/>
            <c:size val="5"/>
            <c:spPr>
              <a:solidFill>
                <a:srgbClr val="262626"/>
              </a:solidFill>
              <a:ln>
                <a:noFill/>
              </a:ln>
            </c:spPr>
          </c:marker>
          <c:xVal>
            <c:numRef>
              <c:f>Sheet1!$B$5:$B$15</c:f>
              <c:numCache>
                <c:formatCode>0</c:formatCode>
                <c:ptCount val="11"/>
                <c:pt idx="0">
                  <c:v>80.168760000000006</c:v>
                </c:pt>
                <c:pt idx="1">
                  <c:v>78.135310000000004</c:v>
                </c:pt>
                <c:pt idx="2">
                  <c:v>51.89</c:v>
                </c:pt>
                <c:pt idx="3">
                  <c:v>46.75732</c:v>
                </c:pt>
                <c:pt idx="4">
                  <c:v>43.433430000000001</c:v>
                </c:pt>
                <c:pt idx="5">
                  <c:v>43.2455</c:v>
                </c:pt>
                <c:pt idx="6">
                  <c:v>43.039470000000001</c:v>
                </c:pt>
                <c:pt idx="7">
                  <c:v>40.444890000000001</c:v>
                </c:pt>
                <c:pt idx="8">
                  <c:v>39.999980000000001</c:v>
                </c:pt>
                <c:pt idx="9">
                  <c:v>34.638240000000003</c:v>
                </c:pt>
                <c:pt idx="10">
                  <c:v>27.67953</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1-601B-4083-A3FB-C6D13DF09013}"/>
            </c:ext>
          </c:extLst>
        </c:ser>
        <c:ser>
          <c:idx val="2"/>
          <c:order val="2"/>
          <c:tx>
            <c:strRef>
              <c:f>Sheet1!$C$4</c:f>
              <c:strCache>
                <c:ptCount val="1"/>
                <c:pt idx="0">
                  <c:v>HAKATAANKO ENEMMÄN KUIN KASVAA</c:v>
                </c:pt>
              </c:strCache>
            </c:strRef>
          </c:tx>
          <c:spPr>
            <a:ln w="19050">
              <a:noFill/>
            </a:ln>
          </c:spPr>
          <c:marker>
            <c:symbol val="circle"/>
            <c:size val="5"/>
            <c:spPr>
              <a:noFill/>
              <a:ln>
                <a:noFill/>
              </a:ln>
            </c:spPr>
          </c:marker>
          <c:xVal>
            <c:numRef>
              <c:f>Sheet1!$C$5:$C$15</c:f>
              <c:numCache>
                <c:formatCode>General</c:formatCode>
                <c:ptCount val="11"/>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2-601B-4083-A3FB-C6D13DF09013}"/>
            </c:ext>
          </c:extLst>
        </c:ser>
        <c:ser>
          <c:idx val="3"/>
          <c:order val="3"/>
          <c:tx>
            <c:strRef>
              <c:f>Sheet1!$D$4</c:f>
              <c:strCache>
                <c:ptCount val="1"/>
                <c:pt idx="0">
                  <c:v>Ei hakata vaan Suomen metsävarat ovat kasvussa, n=694</c:v>
                </c:pt>
              </c:strCache>
            </c:strRef>
          </c:tx>
          <c:spPr>
            <a:ln w="19050">
              <a:solidFill>
                <a:srgbClr val="70AC47"/>
              </a:solidFill>
            </a:ln>
          </c:spPr>
          <c:marker>
            <c:symbol val="circle"/>
            <c:size val="5"/>
            <c:spPr>
              <a:solidFill>
                <a:srgbClr val="70AC47"/>
              </a:solidFill>
              <a:ln>
                <a:noFill/>
              </a:ln>
            </c:spPr>
          </c:marker>
          <c:xVal>
            <c:numRef>
              <c:f>Sheet1!$D$5:$D$15</c:f>
              <c:numCache>
                <c:formatCode>0</c:formatCode>
                <c:ptCount val="11"/>
                <c:pt idx="0">
                  <c:v>85.829830000000001</c:v>
                </c:pt>
                <c:pt idx="1">
                  <c:v>90.387010000000004</c:v>
                </c:pt>
                <c:pt idx="2">
                  <c:v>73.184209999999993</c:v>
                </c:pt>
                <c:pt idx="3">
                  <c:v>65.003330000000005</c:v>
                </c:pt>
                <c:pt idx="4">
                  <c:v>64.210970000000003</c:v>
                </c:pt>
                <c:pt idx="5">
                  <c:v>63.414319999999996</c:v>
                </c:pt>
                <c:pt idx="6">
                  <c:v>64.061959999999999</c:v>
                </c:pt>
                <c:pt idx="7">
                  <c:v>59.448880000000003</c:v>
                </c:pt>
                <c:pt idx="8">
                  <c:v>58.575589999999998</c:v>
                </c:pt>
                <c:pt idx="9">
                  <c:v>49.626690000000004</c:v>
                </c:pt>
                <c:pt idx="10">
                  <c:v>38.215490000000003</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3-601B-4083-A3FB-C6D13DF09013}"/>
            </c:ext>
          </c:extLst>
        </c:ser>
        <c:ser>
          <c:idx val="4"/>
          <c:order val="4"/>
          <c:tx>
            <c:strRef>
              <c:f>Sheet1!$E$4</c:f>
              <c:strCache>
                <c:ptCount val="1"/>
                <c:pt idx="0">
                  <c:v>Kyllä hakataan ja Suomen metsävarat supistuvat, n=616</c:v>
                </c:pt>
              </c:strCache>
              <c:extLst xmlns:c15="http://schemas.microsoft.com/office/drawing/2012/chart"/>
            </c:strRef>
          </c:tx>
          <c:spPr>
            <a:ln>
              <a:solidFill>
                <a:srgbClr val="EB599E"/>
              </a:solidFill>
            </a:ln>
          </c:spPr>
          <c:marker>
            <c:symbol val="circle"/>
            <c:size val="5"/>
            <c:spPr>
              <a:solidFill>
                <a:srgbClr val="EB599E"/>
              </a:solidFill>
              <a:ln>
                <a:noFill/>
              </a:ln>
            </c:spPr>
          </c:marker>
          <c:xVal>
            <c:numRef>
              <c:f>Sheet1!$E$5:$E$15</c:f>
              <c:numCache>
                <c:formatCode>0</c:formatCode>
                <c:ptCount val="11"/>
                <c:pt idx="0">
                  <c:v>80.123509999999996</c:v>
                </c:pt>
                <c:pt idx="1">
                  <c:v>70.824520000000007</c:v>
                </c:pt>
                <c:pt idx="2">
                  <c:v>36.455379999999998</c:v>
                </c:pt>
                <c:pt idx="3">
                  <c:v>34.119320000000002</c:v>
                </c:pt>
                <c:pt idx="4">
                  <c:v>28.449919999999999</c:v>
                </c:pt>
                <c:pt idx="5">
                  <c:v>28.417929999999998</c:v>
                </c:pt>
                <c:pt idx="6">
                  <c:v>26.730219999999999</c:v>
                </c:pt>
                <c:pt idx="7">
                  <c:v>28.2315</c:v>
                </c:pt>
                <c:pt idx="8">
                  <c:v>24.75694</c:v>
                </c:pt>
                <c:pt idx="9">
                  <c:v>25.04251</c:v>
                </c:pt>
                <c:pt idx="10">
                  <c:v>22.065020000000001</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4-601B-4083-A3FB-C6D13DF09013}"/>
            </c:ext>
          </c:extLst>
        </c:ser>
        <c:ser>
          <c:idx val="5"/>
          <c:order val="5"/>
          <c:tx>
            <c:strRef>
              <c:f>Sheet1!$F$4</c:f>
              <c:strCache>
                <c:ptCount val="1"/>
                <c:pt idx="0">
                  <c:v>En osaa sanoa, n=259</c:v>
                </c:pt>
              </c:strCache>
              <c:extLst xmlns:c15="http://schemas.microsoft.com/office/drawing/2012/chart"/>
            </c:strRef>
          </c:tx>
          <c:spPr>
            <a:ln>
              <a:solidFill>
                <a:srgbClr val="FFD000"/>
              </a:solidFill>
            </a:ln>
          </c:spPr>
          <c:marker>
            <c:symbol val="circle"/>
            <c:size val="5"/>
            <c:spPr>
              <a:solidFill>
                <a:srgbClr val="FFD000"/>
              </a:solidFill>
              <a:ln>
                <a:noFill/>
              </a:ln>
            </c:spPr>
          </c:marker>
          <c:xVal>
            <c:numRef>
              <c:f>Sheet1!$F$5:$F$15</c:f>
              <c:numCache>
                <c:formatCode>0</c:formatCode>
                <c:ptCount val="11"/>
                <c:pt idx="0">
                  <c:v>68.320610000000002</c:v>
                </c:pt>
                <c:pt idx="1">
                  <c:v>69.883769999999998</c:v>
                </c:pt>
                <c:pt idx="2">
                  <c:v>44.125639999999997</c:v>
                </c:pt>
                <c:pt idx="3">
                  <c:v>38.68862</c:v>
                </c:pt>
                <c:pt idx="4">
                  <c:v>35.672759999999997</c:v>
                </c:pt>
                <c:pt idx="5">
                  <c:v>36.394579999999998</c:v>
                </c:pt>
                <c:pt idx="6">
                  <c:v>37.957749999999997</c:v>
                </c:pt>
                <c:pt idx="7">
                  <c:v>29.7515</c:v>
                </c:pt>
                <c:pt idx="8">
                  <c:v>37.515889999999999</c:v>
                </c:pt>
                <c:pt idx="9">
                  <c:v>26.11523</c:v>
                </c:pt>
                <c:pt idx="10">
                  <c:v>18.962209999999999</c:v>
                </c:pt>
              </c:numCache>
            </c:numRef>
          </c:xVal>
          <c:yVal>
            <c:numRef>
              <c:f>Sheet1!$N$5:$N$15</c:f>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5-601B-4083-A3FB-C6D13DF09013}"/>
            </c:ext>
          </c:extLst>
        </c:ser>
        <c:dLbls>
          <c:showLegendKey val="0"/>
          <c:showVal val="0"/>
          <c:showCatName val="0"/>
          <c:showSerName val="0"/>
          <c:showPercent val="0"/>
          <c:showBubbleSize val="0"/>
        </c:dLbls>
        <c:axId val="-1747508800"/>
        <c:axId val="-1640939168"/>
        <c:extLst>
          <c:ext xmlns:c15="http://schemas.microsoft.com/office/drawing/2012/chart" uri="{02D57815-91ED-43cb-92C2-25804820EDAC}">
            <c15:filteredScatterSeries>
              <c15:ser>
                <c:idx val="6"/>
                <c:order val="6"/>
                <c:tx>
                  <c:strRef>
                    <c:extLst>
                      <c:ext uri="{02D57815-91ED-43cb-92C2-25804820EDAC}">
                        <c15:formulaRef>
                          <c15:sqref>Sheet1!$G$4</c15:sqref>
                        </c15:formulaRef>
                      </c:ext>
                    </c:extLst>
                    <c:strCache>
                      <c:ptCount val="1"/>
                      <c:pt idx="0">
                        <c:v>Metsäteollisuus, n=108</c:v>
                      </c:pt>
                    </c:strCache>
                  </c:strRef>
                </c:tx>
                <c:spPr>
                  <a:ln>
                    <a:solidFill>
                      <a:srgbClr val="70AC47"/>
                    </a:solidFill>
                  </a:ln>
                </c:spPr>
                <c:marker>
                  <c:symbol val="circle"/>
                  <c:size val="5"/>
                  <c:spPr>
                    <a:solidFill>
                      <a:srgbClr val="70AC47"/>
                    </a:solidFill>
                    <a:ln>
                      <a:noFill/>
                    </a:ln>
                  </c:spPr>
                </c:marker>
                <c:xVal>
                  <c:numRef>
                    <c:extLst>
                      <c:ext uri="{02D57815-91ED-43cb-92C2-25804820EDAC}">
                        <c15:formulaRef>
                          <c15:sqref>Sheet1!$G$5:$G$15</c15:sqref>
                        </c15:formulaRef>
                      </c:ext>
                    </c:extLst>
                    <c:numCache>
                      <c:formatCode>General</c:formatCode>
                      <c:ptCount val="11"/>
                    </c:numCache>
                  </c:numRef>
                </c:xVal>
                <c:yVal>
                  <c:numRef>
                    <c:extLst>
                      <c:ex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c:ext xmlns:c16="http://schemas.microsoft.com/office/drawing/2014/chart" uri="{C3380CC4-5D6E-409C-BE32-E72D297353CC}">
                    <c16:uniqueId val="{00000006-601B-4083-A3FB-C6D13DF09013}"/>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Sheet1!$H$4</c15:sqref>
                        </c15:formulaRef>
                      </c:ext>
                    </c:extLst>
                    <c:strCache>
                      <c:ptCount val="1"/>
                      <c:pt idx="0">
                        <c:v>En osaa sanoa, n=161</c:v>
                      </c:pt>
                    </c:strCache>
                  </c:strRef>
                </c:tx>
                <c:spPr>
                  <a:ln>
                    <a:solidFill>
                      <a:srgbClr val="F39FC7"/>
                    </a:solidFill>
                    <a:prstDash val="solid"/>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Sheet1!$H$5:$H$15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7-601B-4083-A3FB-C6D13DF09013}"/>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Sheet1!$I$4</c15:sqref>
                        </c15:formulaRef>
                      </c:ext>
                    </c:extLst>
                    <c:strCache>
                      <c:ptCount val="1"/>
                      <c:pt idx="0">
                        <c:v>Kristillisdemokraatit, n=43</c:v>
                      </c:pt>
                    </c:strCache>
                  </c:strRef>
                </c:tx>
                <c:spPr>
                  <a:ln>
                    <a:solidFill>
                      <a:srgbClr val="F39FC7"/>
                    </a:solidFill>
                  </a:ln>
                </c:spPr>
                <c:marker>
                  <c:symbol val="circle"/>
                  <c:size val="5"/>
                  <c:spPr>
                    <a:solidFill>
                      <a:srgbClr val="F39FC7"/>
                    </a:solidFill>
                    <a:ln>
                      <a:noFill/>
                    </a:ln>
                  </c:spPr>
                </c:marker>
                <c:xVal>
                  <c:numRef>
                    <c:extLst xmlns:c15="http://schemas.microsoft.com/office/drawing/2012/chart">
                      <c:ext xmlns:c15="http://schemas.microsoft.com/office/drawing/2012/chart" uri="{02D57815-91ED-43cb-92C2-25804820EDAC}">
                        <c15:formulaRef>
                          <c15:sqref>Sheet1!$I$5:$I$15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8-601B-4083-A3FB-C6D13DF0901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Sheet1!$J$4</c15:sqref>
                        </c15:formulaRef>
                      </c:ext>
                    </c:extLst>
                    <c:strCache>
                      <c:ptCount val="1"/>
                      <c:pt idx="0">
                        <c:v>Vihreä Liitto, n=169</c:v>
                      </c:pt>
                    </c:strCache>
                  </c:strRef>
                </c:tx>
                <c:spPr>
                  <a:ln>
                    <a:solidFill>
                      <a:srgbClr val="70AC47"/>
                    </a:solidFill>
                  </a:ln>
                </c:spPr>
                <c:marker>
                  <c:symbol val="circle"/>
                  <c:size val="5"/>
                  <c:spPr>
                    <a:solidFill>
                      <a:srgbClr val="70AC47"/>
                    </a:solidFill>
                    <a:ln>
                      <a:noFill/>
                    </a:ln>
                  </c:spPr>
                </c:marker>
                <c:xVal>
                  <c:numRef>
                    <c:extLst xmlns:c15="http://schemas.microsoft.com/office/drawing/2012/chart">
                      <c:ext xmlns:c15="http://schemas.microsoft.com/office/drawing/2012/chart" uri="{02D57815-91ED-43cb-92C2-25804820EDAC}">
                        <c15:formulaRef>
                          <c15:sqref>Sheet1!$J$5:$J$15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9-601B-4083-A3FB-C6D13DF0901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Sheet1!$K$4</c15:sqref>
                        </c15:formulaRef>
                      </c:ext>
                    </c:extLst>
                    <c:strCache>
                      <c:ptCount val="1"/>
                      <c:pt idx="0">
                        <c:v>Liike NYT, n=27</c:v>
                      </c:pt>
                    </c:strCache>
                  </c:strRef>
                </c:tx>
                <c:spPr>
                  <a:ln>
                    <a:solidFill>
                      <a:srgbClr val="FFD966"/>
                    </a:solidFill>
                  </a:ln>
                </c:spPr>
                <c:marker>
                  <c:symbol val="circle"/>
                  <c:size val="5"/>
                  <c:spPr>
                    <a:solidFill>
                      <a:srgbClr val="FFD966"/>
                    </a:solidFill>
                    <a:ln>
                      <a:noFill/>
                    </a:ln>
                  </c:spPr>
                </c:marker>
                <c:xVal>
                  <c:numRef>
                    <c:extLst xmlns:c15="http://schemas.microsoft.com/office/drawing/2012/chart">
                      <c:ext xmlns:c15="http://schemas.microsoft.com/office/drawing/2012/chart" uri="{02D57815-91ED-43cb-92C2-25804820EDAC}">
                        <c15:formulaRef>
                          <c15:sqref>Sheet1!$K$5:$K$15</c15:sqref>
                        </c15:formulaRef>
                      </c:ext>
                    </c:extLst>
                    <c:numCache>
                      <c:formatCode>General</c:formatCode>
                      <c:ptCount val="11"/>
                    </c:numCache>
                  </c:numRef>
                </c:xVal>
                <c:yVal>
                  <c:numRef>
                    <c:extLst xmlns:c15="http://schemas.microsoft.com/office/drawing/2012/chart">
                      <c:ext xmlns:c15="http://schemas.microsoft.com/office/drawing/2012/chart" uri="{02D57815-91ED-43cb-92C2-25804820EDAC}">
                        <c15:formulaRef>
                          <c15:sqref>Sheet1!$N$5:$N$15</c15:sqref>
                        </c15:formulaRef>
                      </c:ext>
                    </c:extLst>
                    <c:numCache>
                      <c:formatCode>0.0</c:formatCode>
                      <c:ptCount val="11"/>
                      <c:pt idx="0">
                        <c:v>95.454545454545453</c:v>
                      </c:pt>
                      <c:pt idx="1">
                        <c:v>86.36363636363636</c:v>
                      </c:pt>
                      <c:pt idx="2">
                        <c:v>77.272727272727266</c:v>
                      </c:pt>
                      <c:pt idx="3">
                        <c:v>68.181818181818173</c:v>
                      </c:pt>
                      <c:pt idx="4">
                        <c:v>59.090909090909079</c:v>
                      </c:pt>
                      <c:pt idx="5">
                        <c:v>49.999999999999986</c:v>
                      </c:pt>
                      <c:pt idx="6">
                        <c:v>40.909090909090892</c:v>
                      </c:pt>
                      <c:pt idx="7">
                        <c:v>31.818181818181799</c:v>
                      </c:pt>
                      <c:pt idx="8">
                        <c:v>22.727272727272705</c:v>
                      </c:pt>
                      <c:pt idx="9">
                        <c:v>13.636363636363614</c:v>
                      </c:pt>
                      <c:pt idx="10">
                        <c:v>4.5454545454545219</c:v>
                      </c:pt>
                    </c:numCache>
                  </c:numRef>
                </c:yVal>
                <c:smooth val="1"/>
                <c:extLst xmlns:c15="http://schemas.microsoft.com/office/drawing/2012/chart">
                  <c:ext xmlns:c16="http://schemas.microsoft.com/office/drawing/2014/chart" uri="{C3380CC4-5D6E-409C-BE32-E72D297353CC}">
                    <c16:uniqueId val="{0000000A-601B-4083-A3FB-C6D13DF09013}"/>
                  </c:ext>
                </c:extLst>
              </c15:ser>
            </c15:filteredScatterSeries>
          </c:ext>
        </c:extLst>
      </c:scatterChart>
      <c:valAx>
        <c:axId val="-1747508800"/>
        <c:scaling>
          <c:orientation val="minMax"/>
          <c:max val="100"/>
          <c:min val="0"/>
        </c:scaling>
        <c:delete val="0"/>
        <c:axPos val="b"/>
        <c:majorGridlines>
          <c:spPr>
            <a:ln w="9525" cap="flat" cmpd="sng" algn="ctr">
              <a:solidFill>
                <a:srgbClr val="A0A0A0"/>
              </a:solidFill>
              <a:prstDash val="dash"/>
              <a:round/>
            </a:ln>
            <a:effectLst/>
          </c:spPr>
        </c:majorGridlines>
        <c:title>
          <c:tx>
            <c:rich>
              <a:bodyPr/>
              <a:lstStyle/>
              <a:p>
                <a:pPr>
                  <a:defRPr sz="1000" b="0">
                    <a:solidFill>
                      <a:srgbClr val="A0A0A0"/>
                    </a:solidFill>
                  </a:defRPr>
                </a:pPr>
                <a:r>
                  <a:rPr lang="fi-FI" sz="1000" b="0" i="0" baseline="0">
                    <a:effectLst/>
                  </a:rPr>
                  <a:t>%</a:t>
                </a:r>
                <a:endParaRPr lang="fi-FI" sz="1000" dirty="0">
                  <a:effectLst/>
                </a:endParaRPr>
              </a:p>
            </c:rich>
          </c:tx>
          <c:layout>
            <c:manualLayout>
              <c:xMode val="edge"/>
              <c:yMode val="edge"/>
              <c:x val="0.91196209941313688"/>
              <c:y val="0.93734334179244028"/>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solidFill>
                  <a:srgbClr val="A0A0A0"/>
                </a:solidFill>
              </a:defRPr>
            </a:pPr>
            <a:endParaRPr lang="fi-FI"/>
          </a:p>
        </c:txPr>
        <c:crossAx val="-1640939168"/>
        <c:crosses val="autoZero"/>
        <c:crossBetween val="midCat"/>
      </c:valAx>
      <c:valAx>
        <c:axId val="-1640939168"/>
        <c:scaling>
          <c:orientation val="minMax"/>
          <c:max val="100"/>
          <c:min val="0"/>
        </c:scaling>
        <c:delete val="0"/>
        <c:axPos val="l"/>
        <c:numFmt formatCode="0.0" sourceLinked="1"/>
        <c:majorTickMark val="none"/>
        <c:minorTickMark val="none"/>
        <c:tickLblPos val="none"/>
        <c:spPr>
          <a:ln>
            <a:noFill/>
          </a:ln>
        </c:spPr>
        <c:crossAx val="-1747508800"/>
        <c:crossesAt val="0"/>
        <c:crossBetween val="midCat"/>
      </c:valAx>
      <c:valAx>
        <c:axId val="-1640942976"/>
        <c:scaling>
          <c:orientation val="minMax"/>
          <c:max val="10"/>
          <c:min val="4"/>
        </c:scaling>
        <c:delete val="0"/>
        <c:axPos val="t"/>
        <c:numFmt formatCode="General" sourceLinked="1"/>
        <c:majorTickMark val="out"/>
        <c:minorTickMark val="out"/>
        <c:tickLblPos val="none"/>
        <c:spPr>
          <a:ln>
            <a:noFill/>
          </a:ln>
        </c:spPr>
        <c:crossAx val="-1640942432"/>
        <c:crossesAt val="16"/>
        <c:crossBetween val="between"/>
      </c:valAx>
      <c:catAx>
        <c:axId val="-1640942432"/>
        <c:scaling>
          <c:orientation val="maxMin"/>
        </c:scaling>
        <c:delete val="0"/>
        <c:axPos val="l"/>
        <c:numFmt formatCode="General" sourceLinked="1"/>
        <c:majorTickMark val="none"/>
        <c:minorTickMark val="none"/>
        <c:tickLblPos val="nextTo"/>
        <c:txPr>
          <a:bodyPr/>
          <a:lstStyle/>
          <a:p>
            <a:pPr>
              <a:defRPr sz="1200">
                <a:solidFill>
                  <a:srgbClr val="262626"/>
                </a:solidFill>
              </a:defRPr>
            </a:pPr>
            <a:endParaRPr lang="fi-FI"/>
          </a:p>
        </c:txPr>
        <c:crossAx val="-1640942976"/>
        <c:crosses val="autoZero"/>
        <c:auto val="1"/>
        <c:lblAlgn val="ctr"/>
        <c:lblOffset val="100"/>
        <c:tickLblSkip val="1"/>
        <c:noMultiLvlLbl val="0"/>
      </c:catAx>
      <c:spPr>
        <a:noFill/>
        <a:ln w="25400">
          <a:noFill/>
        </a:ln>
        <a:effectLst/>
      </c:spPr>
    </c:plotArea>
    <c:legend>
      <c:legendPos val="r"/>
      <c:layout>
        <c:manualLayout>
          <c:xMode val="edge"/>
          <c:yMode val="edge"/>
          <c:x val="0.71396460363701286"/>
          <c:y val="0.32970788755273955"/>
          <c:w val="0.27753094348313734"/>
          <c:h val="0.60974674369005655"/>
        </c:manualLayout>
      </c:layout>
      <c:overlay val="1"/>
      <c:txPr>
        <a:bodyPr/>
        <a:lstStyle/>
        <a:p>
          <a:pPr>
            <a:defRPr sz="1000">
              <a:solidFill>
                <a:srgbClr val="262626"/>
              </a:solidFill>
            </a:defRPr>
          </a:pPr>
          <a:endParaRPr lang="fi-FI"/>
        </a:p>
      </c:txPr>
    </c:legend>
    <c:plotVisOnly val="1"/>
    <c:dispBlanksAs val="gap"/>
    <c:showDLblsOverMax val="0"/>
  </c:chart>
  <c:spPr>
    <a:noFill/>
    <a:ln>
      <a:noFill/>
    </a:ln>
    <a:effectLst/>
  </c:spPr>
  <c:txPr>
    <a:bodyPr/>
    <a:lstStyle/>
    <a:p>
      <a:pPr>
        <a:defRPr sz="1100">
          <a:solidFill>
            <a:srgbClr val="323232"/>
          </a:solidFill>
          <a:latin typeface="Calibri" panose="020F0502020204030204" pitchFamily="34" charset="0"/>
        </a:defRPr>
      </a:pPr>
      <a:endParaRPr lang="fi-FI"/>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85839054613198"/>
          <c:y val="0.1264984641769068"/>
          <c:w val="0.65591934594949275"/>
          <c:h val="0.80794874643558123"/>
        </c:manualLayout>
      </c:layout>
      <c:barChart>
        <c:barDir val="bar"/>
        <c:grouping val="stacked"/>
        <c:varyColors val="0"/>
        <c:ser>
          <c:idx val="0"/>
          <c:order val="0"/>
          <c:tx>
            <c:strRef>
              <c:f>Taul1!$B$1</c:f>
              <c:strCache>
                <c:ptCount val="1"/>
                <c:pt idx="0">
                  <c:v>5 Täysin 
samaa mieltä</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Taul1!$A$2:$A$3</c:f>
              <c:strCache>
                <c:ptCount val="2"/>
                <c:pt idx="0">
                  <c:v>Metsäammattilaiset huomioivat monipuolisesti metsänomistajan tavoitteet ja metsän eri arvot metsien käytössä</c:v>
                </c:pt>
                <c:pt idx="1">
                  <c:v>Metsäammattilaiset ovat mielestäsi riittävästi mukana julkisessa metsäkeskustelussa</c:v>
                </c:pt>
              </c:strCache>
            </c:strRef>
          </c:cat>
          <c:val>
            <c:numRef>
              <c:f>Taul1!$B$2:$B$3</c:f>
              <c:numCache>
                <c:formatCode>0.00000</c:formatCode>
                <c:ptCount val="2"/>
                <c:pt idx="0">
                  <c:v>10.759589999999999</c:v>
                </c:pt>
                <c:pt idx="1">
                  <c:v>5.2389700000000001</c:v>
                </c:pt>
              </c:numCache>
            </c:numRef>
          </c:val>
          <c:extLst>
            <c:ext xmlns:c16="http://schemas.microsoft.com/office/drawing/2014/chart" uri="{C3380CC4-5D6E-409C-BE32-E72D297353CC}">
              <c16:uniqueId val="{00000000-F0A5-4582-A849-4F784BAFF852}"/>
            </c:ext>
          </c:extLst>
        </c:ser>
        <c:ser>
          <c:idx val="1"/>
          <c:order val="1"/>
          <c:tx>
            <c:strRef>
              <c:f>Taul1!$C$1</c:f>
              <c:strCache>
                <c:ptCount val="1"/>
                <c:pt idx="0">
                  <c:v>4 Jokseenkin 
samaa mieltä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Taul1!$A$2:$A$3</c:f>
              <c:strCache>
                <c:ptCount val="2"/>
                <c:pt idx="0">
                  <c:v>Metsäammattilaiset huomioivat monipuolisesti metsänomistajan tavoitteet ja metsän eri arvot metsien käytössä</c:v>
                </c:pt>
                <c:pt idx="1">
                  <c:v>Metsäammattilaiset ovat mielestäsi riittävästi mukana julkisessa metsäkeskustelussa</c:v>
                </c:pt>
              </c:strCache>
            </c:strRef>
          </c:cat>
          <c:val>
            <c:numRef>
              <c:f>Taul1!$C$2:$C$3</c:f>
              <c:numCache>
                <c:formatCode>0.00000</c:formatCode>
                <c:ptCount val="2"/>
                <c:pt idx="0">
                  <c:v>32.419879999999999</c:v>
                </c:pt>
                <c:pt idx="1">
                  <c:v>21.215900000000001</c:v>
                </c:pt>
              </c:numCache>
            </c:numRef>
          </c:val>
          <c:extLst>
            <c:ext xmlns:c16="http://schemas.microsoft.com/office/drawing/2014/chart" uri="{C3380CC4-5D6E-409C-BE32-E72D297353CC}">
              <c16:uniqueId val="{00000001-F0A5-4582-A849-4F784BAFF852}"/>
            </c:ext>
          </c:extLst>
        </c:ser>
        <c:ser>
          <c:idx val="2"/>
          <c:order val="2"/>
          <c:tx>
            <c:strRef>
              <c:f>Taul1!$D$1</c:f>
              <c:strCache>
                <c:ptCount val="1"/>
                <c:pt idx="0">
                  <c:v>3 Ei samaa 
eikä eri mieltä</c:v>
                </c:pt>
              </c:strCache>
            </c:strRef>
          </c:tx>
          <c:spPr>
            <a:solidFill>
              <a:srgbClr val="B9E6FD"/>
            </a:solidFill>
            <a:ln>
              <a:noFill/>
            </a:ln>
          </c:spPr>
          <c:invertIfNegative val="0"/>
          <c:dPt>
            <c:idx val="5"/>
            <c:invertIfNegative val="0"/>
            <c:bubble3D val="0"/>
            <c:extLst>
              <c:ext xmlns:c16="http://schemas.microsoft.com/office/drawing/2014/chart" uri="{C3380CC4-5D6E-409C-BE32-E72D297353CC}">
                <c16:uniqueId val="{00000002-F0A5-4582-A849-4F784BAFF852}"/>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Taul1!$A$2:$A$3</c:f>
              <c:strCache>
                <c:ptCount val="2"/>
                <c:pt idx="0">
                  <c:v>Metsäammattilaiset huomioivat monipuolisesti metsänomistajan tavoitteet ja metsän eri arvot metsien käytössä</c:v>
                </c:pt>
                <c:pt idx="1">
                  <c:v>Metsäammattilaiset ovat mielestäsi riittävästi mukana julkisessa metsäkeskustelussa</c:v>
                </c:pt>
              </c:strCache>
            </c:strRef>
          </c:cat>
          <c:val>
            <c:numRef>
              <c:f>Taul1!$D$2:$D$3</c:f>
              <c:numCache>
                <c:formatCode>0.00000</c:formatCode>
                <c:ptCount val="2"/>
                <c:pt idx="0">
                  <c:v>21.435639999999999</c:v>
                </c:pt>
                <c:pt idx="1">
                  <c:v>22.77702</c:v>
                </c:pt>
              </c:numCache>
            </c:numRef>
          </c:val>
          <c:extLst>
            <c:ext xmlns:c16="http://schemas.microsoft.com/office/drawing/2014/chart" uri="{C3380CC4-5D6E-409C-BE32-E72D297353CC}">
              <c16:uniqueId val="{00000003-F0A5-4582-A849-4F784BAFF852}"/>
            </c:ext>
          </c:extLst>
        </c:ser>
        <c:ser>
          <c:idx val="3"/>
          <c:order val="3"/>
          <c:tx>
            <c:strRef>
              <c:f>Taul1!$E$1</c:f>
              <c:strCache>
                <c:ptCount val="1"/>
                <c:pt idx="0">
                  <c:v>2 Jokseenkin 
eri mieltä</c:v>
                </c:pt>
              </c:strCache>
            </c:strRef>
          </c:tx>
          <c:spPr>
            <a:solidFill>
              <a:srgbClr val="F39FC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Taul1!$A$2:$A$3</c:f>
              <c:strCache>
                <c:ptCount val="2"/>
                <c:pt idx="0">
                  <c:v>Metsäammattilaiset huomioivat monipuolisesti metsänomistajan tavoitteet ja metsän eri arvot metsien käytössä</c:v>
                </c:pt>
                <c:pt idx="1">
                  <c:v>Metsäammattilaiset ovat mielestäsi riittävästi mukana julkisessa metsäkeskustelussa</c:v>
                </c:pt>
              </c:strCache>
            </c:strRef>
          </c:cat>
          <c:val>
            <c:numRef>
              <c:f>Taul1!$E$2:$E$3</c:f>
              <c:numCache>
                <c:formatCode>0.00000</c:formatCode>
                <c:ptCount val="2"/>
                <c:pt idx="0">
                  <c:v>11.43304</c:v>
                </c:pt>
                <c:pt idx="1">
                  <c:v>28.457380000000001</c:v>
                </c:pt>
              </c:numCache>
            </c:numRef>
          </c:val>
          <c:extLst>
            <c:ext xmlns:c16="http://schemas.microsoft.com/office/drawing/2014/chart" uri="{C3380CC4-5D6E-409C-BE32-E72D297353CC}">
              <c16:uniqueId val="{00000004-F0A5-4582-A849-4F784BAFF852}"/>
            </c:ext>
          </c:extLst>
        </c:ser>
        <c:ser>
          <c:idx val="4"/>
          <c:order val="4"/>
          <c:tx>
            <c:strRef>
              <c:f>Taul1!$F$1</c:f>
              <c:strCache>
                <c:ptCount val="1"/>
                <c:pt idx="0">
                  <c:v>1 Täysin 
eri mieltä</c:v>
                </c:pt>
              </c:strCache>
            </c:strRef>
          </c:tx>
          <c:spPr>
            <a:solidFill>
              <a:srgbClr val="C10F70"/>
            </a:solidFill>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Taul1!$A$2:$A$3</c:f>
              <c:strCache>
                <c:ptCount val="2"/>
                <c:pt idx="0">
                  <c:v>Metsäammattilaiset huomioivat monipuolisesti metsänomistajan tavoitteet ja metsän eri arvot metsien käytössä</c:v>
                </c:pt>
                <c:pt idx="1">
                  <c:v>Metsäammattilaiset ovat mielestäsi riittävästi mukana julkisessa metsäkeskustelussa</c:v>
                </c:pt>
              </c:strCache>
            </c:strRef>
          </c:cat>
          <c:val>
            <c:numRef>
              <c:f>Taul1!$F$2:$F$3</c:f>
              <c:numCache>
                <c:formatCode>0.00000</c:formatCode>
                <c:ptCount val="2"/>
                <c:pt idx="0">
                  <c:v>3.0501800000000001</c:v>
                </c:pt>
                <c:pt idx="1">
                  <c:v>5.1313000000000004</c:v>
                </c:pt>
              </c:numCache>
            </c:numRef>
          </c:val>
          <c:extLst>
            <c:ext xmlns:c16="http://schemas.microsoft.com/office/drawing/2014/chart" uri="{C3380CC4-5D6E-409C-BE32-E72D297353CC}">
              <c16:uniqueId val="{00000005-F0A5-4582-A849-4F784BAFF852}"/>
            </c:ext>
          </c:extLst>
        </c:ser>
        <c:ser>
          <c:idx val="5"/>
          <c:order val="5"/>
          <c:tx>
            <c:strRef>
              <c:f>Taul1!$G$1</c:f>
              <c:strCache>
                <c:ptCount val="1"/>
                <c:pt idx="0">
                  <c:v>Eos</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Taul1!$A$2:$A$3</c:f>
              <c:strCache>
                <c:ptCount val="2"/>
                <c:pt idx="0">
                  <c:v>Metsäammattilaiset huomioivat monipuolisesti metsänomistajan tavoitteet ja metsän eri arvot metsien käytössä</c:v>
                </c:pt>
                <c:pt idx="1">
                  <c:v>Metsäammattilaiset ovat mielestäsi riittävästi mukana julkisessa metsäkeskustelussa</c:v>
                </c:pt>
              </c:strCache>
            </c:strRef>
          </c:cat>
          <c:val>
            <c:numRef>
              <c:f>Taul1!$G$2:$G$3</c:f>
              <c:numCache>
                <c:formatCode>0.00000</c:formatCode>
                <c:ptCount val="2"/>
                <c:pt idx="0">
                  <c:v>20.901679999999999</c:v>
                </c:pt>
                <c:pt idx="1">
                  <c:v>17.17943</c:v>
                </c:pt>
              </c:numCache>
            </c:numRef>
          </c:val>
          <c:extLst>
            <c:ext xmlns:c16="http://schemas.microsoft.com/office/drawing/2014/chart" uri="{C3380CC4-5D6E-409C-BE32-E72D297353CC}">
              <c16:uniqueId val="{00000006-F0A5-4582-A849-4F784BAFF852}"/>
            </c:ext>
          </c:extLst>
        </c:ser>
        <c:ser>
          <c:idx val="6"/>
          <c:order val="6"/>
          <c:tx>
            <c:strRef>
              <c:f>Taul1!$H$1</c:f>
              <c:strCache>
                <c:ptCount val="1"/>
                <c:pt idx="0">
                  <c:v>TOP2</c:v>
                </c:pt>
              </c:strCache>
            </c:strRef>
          </c:tx>
          <c:spPr>
            <a:no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Taul1!$A$2:$A$3</c:f>
              <c:strCache>
                <c:ptCount val="2"/>
                <c:pt idx="0">
                  <c:v>Metsäammattilaiset huomioivat monipuolisesti metsänomistajan tavoitteet ja metsän eri arvot metsien käytössä</c:v>
                </c:pt>
                <c:pt idx="1">
                  <c:v>Metsäammattilaiset ovat mielestäsi riittävästi mukana julkisessa metsäkeskustelussa</c:v>
                </c:pt>
              </c:strCache>
            </c:strRef>
          </c:cat>
          <c:val>
            <c:numRef>
              <c:f>Taul1!$H$2:$H$3</c:f>
              <c:numCache>
                <c:formatCode>0.00000</c:formatCode>
                <c:ptCount val="2"/>
                <c:pt idx="0">
                  <c:v>43.179470000000002</c:v>
                </c:pt>
                <c:pt idx="1">
                  <c:v>26.45487</c:v>
                </c:pt>
              </c:numCache>
            </c:numRef>
          </c:val>
          <c:extLst>
            <c:ext xmlns:c16="http://schemas.microsoft.com/office/drawing/2014/chart" uri="{C3380CC4-5D6E-409C-BE32-E72D297353CC}">
              <c16:uniqueId val="{00000007-F0A5-4582-A849-4F784BAFF852}"/>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22653237171973467"/>
          <c:y val="0"/>
          <c:w val="0.75835547526786828"/>
          <c:h val="0.12043624335597419"/>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8182587522162"/>
          <c:y val="4.364874805874179E-2"/>
          <c:w val="0.62589998655145385"/>
          <c:h val="0.92180133653745511"/>
        </c:manualLayout>
      </c:layout>
      <c:barChart>
        <c:barDir val="bar"/>
        <c:grouping val="clustered"/>
        <c:varyColors val="0"/>
        <c:ser>
          <c:idx val="0"/>
          <c:order val="0"/>
          <c:tx>
            <c:strRef>
              <c:f>Taul1!$B$1</c:f>
              <c:strCache>
                <c:ptCount val="1"/>
                <c:pt idx="0">
                  <c:v>Kaikki</c:v>
                </c:pt>
              </c:strCache>
            </c:strRef>
          </c:tx>
          <c:spPr>
            <a:solidFill>
              <a:srgbClr val="70AC47"/>
            </a:solidFill>
          </c:spPr>
          <c:invertIfNegative val="0"/>
          <c:dPt>
            <c:idx val="0"/>
            <c:invertIfNegative val="0"/>
            <c:bubble3D val="0"/>
            <c:extLst>
              <c:ext xmlns:c16="http://schemas.microsoft.com/office/drawing/2014/chart" uri="{C3380CC4-5D6E-409C-BE32-E72D297353CC}">
                <c16:uniqueId val="{00000000-0AD3-492E-9E0F-7FBEC7BFD3AA}"/>
              </c:ext>
            </c:extLst>
          </c:dPt>
          <c:dPt>
            <c:idx val="1"/>
            <c:invertIfNegative val="0"/>
            <c:bubble3D val="0"/>
            <c:extLst>
              <c:ext xmlns:c16="http://schemas.microsoft.com/office/drawing/2014/chart" uri="{C3380CC4-5D6E-409C-BE32-E72D297353CC}">
                <c16:uniqueId val="{00000001-0AD3-492E-9E0F-7FBEC7BFD3AA}"/>
              </c:ext>
            </c:extLst>
          </c:dPt>
          <c:dPt>
            <c:idx val="2"/>
            <c:invertIfNegative val="0"/>
            <c:bubble3D val="0"/>
            <c:extLst>
              <c:ext xmlns:c16="http://schemas.microsoft.com/office/drawing/2014/chart" uri="{C3380CC4-5D6E-409C-BE32-E72D297353CC}">
                <c16:uniqueId val="{00000002-0AD3-492E-9E0F-7FBEC7BFD3AA}"/>
              </c:ext>
            </c:extLst>
          </c:dPt>
          <c:dPt>
            <c:idx val="3"/>
            <c:invertIfNegative val="0"/>
            <c:bubble3D val="0"/>
            <c:extLst>
              <c:ext xmlns:c16="http://schemas.microsoft.com/office/drawing/2014/chart" uri="{C3380CC4-5D6E-409C-BE32-E72D297353CC}">
                <c16:uniqueId val="{00000003-0AD3-492E-9E0F-7FBEC7BFD3AA}"/>
              </c:ext>
            </c:extLst>
          </c:dPt>
          <c:dLbls>
            <c:numFmt formatCode="0%" sourceLinked="0"/>
            <c:spPr>
              <a:noFill/>
              <a:ln>
                <a:noFill/>
              </a:ln>
              <a:effectLst/>
            </c:spPr>
            <c:txPr>
              <a:bodyPr wrap="square" lIns="38100" tIns="19050" rIns="38100" bIns="19050" anchor="ctr">
                <a:spAutoFit/>
              </a:bodyPr>
              <a:lstStyle/>
              <a:p>
                <a:pPr>
                  <a:defRPr sz="1000" b="1">
                    <a:solidFill>
                      <a:srgbClr val="142E20"/>
                    </a:solidFil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Taul1!$A$2:$A$5</c:f>
              <c:strCache>
                <c:ptCount val="4"/>
                <c:pt idx="0">
                  <c:v>Helsinki-Uusimaa</c:v>
                </c:pt>
                <c:pt idx="1">
                  <c:v>Etelä-Suomi</c:v>
                </c:pt>
                <c:pt idx="2">
                  <c:v>Länsi-Suomi</c:v>
                </c:pt>
                <c:pt idx="3">
                  <c:v>Pohjois- ja Itä-Suomi</c:v>
                </c:pt>
              </c:strCache>
            </c:strRef>
          </c:cat>
          <c:val>
            <c:numRef>
              <c:f>Taul1!$B$2:$B$5</c:f>
              <c:numCache>
                <c:formatCode>0%</c:formatCode>
                <c:ptCount val="4"/>
                <c:pt idx="0">
                  <c:v>0.32</c:v>
                </c:pt>
                <c:pt idx="1">
                  <c:v>0.21</c:v>
                </c:pt>
                <c:pt idx="2">
                  <c:v>0.26</c:v>
                </c:pt>
                <c:pt idx="3">
                  <c:v>0.21</c:v>
                </c:pt>
              </c:numCache>
            </c:numRef>
          </c:val>
          <c:extLst>
            <c:ext xmlns:c16="http://schemas.microsoft.com/office/drawing/2014/chart" uri="{C3380CC4-5D6E-409C-BE32-E72D297353CC}">
              <c16:uniqueId val="{00000004-0AD3-492E-9E0F-7FBEC7BFD3AA}"/>
            </c:ext>
          </c:extLst>
        </c:ser>
        <c:dLbls>
          <c:dLblPos val="outEnd"/>
          <c:showLegendKey val="0"/>
          <c:showVal val="1"/>
          <c:showCatName val="0"/>
          <c:showSerName val="0"/>
          <c:showPercent val="0"/>
          <c:showBubbleSize val="0"/>
        </c:dLbls>
        <c:gapWidth val="75"/>
        <c:axId val="-366548736"/>
        <c:axId val="-366537312"/>
      </c:barChart>
      <c:catAx>
        <c:axId val="-366548736"/>
        <c:scaling>
          <c:orientation val="maxMin"/>
        </c:scaling>
        <c:delete val="0"/>
        <c:axPos val="l"/>
        <c:numFmt formatCode="General" sourceLinked="0"/>
        <c:majorTickMark val="out"/>
        <c:minorTickMark val="none"/>
        <c:tickLblPos val="nextTo"/>
        <c:spPr>
          <a:ln>
            <a:noFill/>
          </a:ln>
        </c:spPr>
        <c:txPr>
          <a:bodyPr/>
          <a:lstStyle/>
          <a:p>
            <a:pPr marL="0" algn="ctr" defTabSz="914400" rtl="0" eaLnBrk="1" latinLnBrk="0" hangingPunct="1">
              <a:defRPr lang="fi-FI" sz="900" b="0" i="0" u="none" strike="noStrike" kern="1200" baseline="0">
                <a:solidFill>
                  <a:srgbClr val="222A35"/>
                </a:solidFill>
                <a:latin typeface="Calibri" panose="020F0502020204030204" pitchFamily="34" charset="0"/>
                <a:ea typeface="+mn-ea"/>
                <a:cs typeface="Calibri" panose="020F0502020204030204" pitchFamily="34" charset="0"/>
              </a:defRPr>
            </a:pPr>
            <a:endParaRPr lang="fi-FI"/>
          </a:p>
        </c:txPr>
        <c:crossAx val="-366537312"/>
        <c:crosses val="autoZero"/>
        <c:auto val="1"/>
        <c:lblAlgn val="ctr"/>
        <c:lblOffset val="100"/>
        <c:tickLblSkip val="1"/>
        <c:noMultiLvlLbl val="0"/>
      </c:catAx>
      <c:valAx>
        <c:axId val="-366537312"/>
        <c:scaling>
          <c:orientation val="minMax"/>
          <c:max val="0.4"/>
          <c:min val="0"/>
        </c:scaling>
        <c:delete val="1"/>
        <c:axPos val="t"/>
        <c:numFmt formatCode="0%" sourceLinked="0"/>
        <c:majorTickMark val="out"/>
        <c:minorTickMark val="none"/>
        <c:tickLblPos val="nextTo"/>
        <c:crossAx val="-366548736"/>
        <c:crosses val="autoZero"/>
        <c:crossBetween val="between"/>
        <c:majorUnit val="0.1"/>
        <c:minorUnit val="0.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34058349572859"/>
          <c:y val="0.12736446615635302"/>
          <c:w val="0.5287338828863325"/>
          <c:h val="0.78602769685732699"/>
        </c:manualLayout>
      </c:layout>
      <c:pieChart>
        <c:varyColors val="1"/>
        <c:ser>
          <c:idx val="0"/>
          <c:order val="0"/>
          <c:tx>
            <c:strRef>
              <c:f>Taul1!$B$1</c:f>
              <c:strCache>
                <c:ptCount val="1"/>
                <c:pt idx="0">
                  <c:v>Kaikki</c:v>
                </c:pt>
              </c:strCache>
            </c:strRef>
          </c:tx>
          <c:dPt>
            <c:idx val="0"/>
            <c:bubble3D val="0"/>
            <c:spPr>
              <a:solidFill>
                <a:srgbClr val="70AC47"/>
              </a:solidFill>
              <a:ln w="19050">
                <a:solidFill>
                  <a:schemeClr val="lt1"/>
                </a:solidFill>
              </a:ln>
              <a:effectLst/>
            </c:spPr>
            <c:extLst>
              <c:ext xmlns:c16="http://schemas.microsoft.com/office/drawing/2014/chart" uri="{C3380CC4-5D6E-409C-BE32-E72D297353CC}">
                <c16:uniqueId val="{00000001-833C-401C-8129-B84459E73868}"/>
              </c:ext>
            </c:extLst>
          </c:dPt>
          <c:dPt>
            <c:idx val="1"/>
            <c:bubble3D val="0"/>
            <c:spPr>
              <a:solidFill>
                <a:srgbClr val="FFD000"/>
              </a:solidFill>
              <a:ln w="19050">
                <a:solidFill>
                  <a:schemeClr val="lt1"/>
                </a:solidFill>
              </a:ln>
              <a:effectLst/>
            </c:spPr>
            <c:extLst>
              <c:ext xmlns:c16="http://schemas.microsoft.com/office/drawing/2014/chart" uri="{C3380CC4-5D6E-409C-BE32-E72D297353CC}">
                <c16:uniqueId val="{00000003-833C-401C-8129-B84459E73868}"/>
              </c:ext>
            </c:extLst>
          </c:dPt>
          <c:dPt>
            <c:idx val="2"/>
            <c:bubble3D val="0"/>
            <c:spPr>
              <a:solidFill>
                <a:srgbClr val="FFD000"/>
              </a:solidFill>
              <a:ln w="19050">
                <a:solidFill>
                  <a:schemeClr val="lt1"/>
                </a:solidFill>
              </a:ln>
              <a:effectLst/>
            </c:spPr>
            <c:extLst>
              <c:ext xmlns:c16="http://schemas.microsoft.com/office/drawing/2014/chart" uri="{C3380CC4-5D6E-409C-BE32-E72D297353CC}">
                <c16:uniqueId val="{00000005-833C-401C-8129-B84459E73868}"/>
              </c:ext>
            </c:extLst>
          </c:dPt>
          <c:dLbls>
            <c:dLbl>
              <c:idx val="0"/>
              <c:layout>
                <c:manualLayout>
                  <c:x val="-9.0016266650922563E-2"/>
                  <c:y val="0.1856963173160144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i-FI"/>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3C-401C-8129-B84459E73868}"/>
                </c:ext>
              </c:extLst>
            </c:dLbl>
            <c:dLbl>
              <c:idx val="1"/>
              <c:layout>
                <c:manualLayout>
                  <c:x val="0.1338795104473896"/>
                  <c:y val="-0.2867434277899271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3C-401C-8129-B84459E73868}"/>
                </c:ext>
              </c:extLst>
            </c:dLbl>
            <c:dLbl>
              <c:idx val="2"/>
              <c:layout>
                <c:manualLayout>
                  <c:x val="0.10930628852477806"/>
                  <c:y val="0.1961126576579779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3C-401C-8129-B84459E73868}"/>
                </c:ext>
              </c:extLst>
            </c:dLbl>
            <c:dLbl>
              <c:idx val="3"/>
              <c:layout>
                <c:manualLayout>
                  <c:x val="5.7059399582326933E-2"/>
                  <c:y val="0.1821341106851041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3C-401C-8129-B84459E738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i-FI"/>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Kyllä</c:v>
                </c:pt>
                <c:pt idx="1">
                  <c:v>Ei</c:v>
                </c:pt>
              </c:strCache>
            </c:strRef>
          </c:cat>
          <c:val>
            <c:numRef>
              <c:f>Taul1!$B$2:$B$3</c:f>
              <c:numCache>
                <c:formatCode>0%</c:formatCode>
                <c:ptCount val="2"/>
                <c:pt idx="0">
                  <c:v>0.11</c:v>
                </c:pt>
                <c:pt idx="1">
                  <c:v>0.89</c:v>
                </c:pt>
              </c:numCache>
            </c:numRef>
          </c:val>
          <c:extLst>
            <c:ext xmlns:c16="http://schemas.microsoft.com/office/drawing/2014/chart" uri="{C3380CC4-5D6E-409C-BE32-E72D297353CC}">
              <c16:uniqueId val="{00000007-833C-401C-8129-B84459E7386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8812631997667228"/>
          <c:y val="0.21603402901503047"/>
          <c:w val="0.16631175131091697"/>
          <c:h val="0.234468053216285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6939044751319"/>
          <c:y val="5.6440271284991857E-2"/>
          <c:w val="0.57831260729170175"/>
          <c:h val="0.90594801512252099"/>
        </c:manualLayout>
      </c:layout>
      <c:barChart>
        <c:barDir val="bar"/>
        <c:grouping val="clustered"/>
        <c:varyColors val="0"/>
        <c:ser>
          <c:idx val="0"/>
          <c:order val="0"/>
          <c:tx>
            <c:strRef>
              <c:f>Taul1!$B$1</c:f>
              <c:strCache>
                <c:ptCount val="1"/>
                <c:pt idx="0">
                  <c:v>X</c:v>
                </c:pt>
              </c:strCache>
            </c:strRef>
          </c:tx>
          <c:spPr>
            <a:solidFill>
              <a:srgbClr val="70AC47"/>
            </a:solidFill>
          </c:spPr>
          <c:invertIfNegative val="0"/>
          <c:dLbls>
            <c:numFmt formatCode="#,##0\ [$%]" sourceLinked="0"/>
            <c:spPr>
              <a:noFill/>
              <a:ln>
                <a:noFill/>
              </a:ln>
              <a:effectLst/>
            </c:spPr>
            <c:txPr>
              <a:bodyPr anchorCtr="0"/>
              <a:lstStyle/>
              <a:p>
                <a:pPr algn="ctr">
                  <a:defRPr lang="fi-FI" sz="1400" b="0" i="0" u="none" strike="noStrike" kern="1200" baseline="0">
                    <a:solidFill>
                      <a:srgbClr val="2F4D2D"/>
                    </a:solidFill>
                    <a:latin typeface="Calibri" panose="020F0502020204030204" pitchFamily="34" charset="0"/>
                    <a:ea typeface="+mn-ea"/>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Alle 5 ha</c:v>
                </c:pt>
                <c:pt idx="1">
                  <c:v>5–9,9 ha</c:v>
                </c:pt>
                <c:pt idx="2">
                  <c:v>10–19,9 ha</c:v>
                </c:pt>
                <c:pt idx="3">
                  <c:v>20–49,9 ha</c:v>
                </c:pt>
                <c:pt idx="4">
                  <c:v>50–99,9 ha</c:v>
                </c:pt>
                <c:pt idx="5">
                  <c:v>yli 100 ha</c:v>
                </c:pt>
              </c:strCache>
            </c:strRef>
          </c:cat>
          <c:val>
            <c:numRef>
              <c:f>Taul1!$B$2:$B$7</c:f>
              <c:numCache>
                <c:formatCode>0.00000</c:formatCode>
                <c:ptCount val="6"/>
                <c:pt idx="0">
                  <c:v>25.76577</c:v>
                </c:pt>
                <c:pt idx="1">
                  <c:v>11.89189</c:v>
                </c:pt>
                <c:pt idx="2">
                  <c:v>16.57658</c:v>
                </c:pt>
                <c:pt idx="3">
                  <c:v>18.1982</c:v>
                </c:pt>
                <c:pt idx="4">
                  <c:v>11.89189</c:v>
                </c:pt>
                <c:pt idx="5">
                  <c:v>8.6486499999999999</c:v>
                </c:pt>
              </c:numCache>
            </c:numRef>
          </c:val>
          <c:extLst>
            <c:ext xmlns:c16="http://schemas.microsoft.com/office/drawing/2014/chart" uri="{C3380CC4-5D6E-409C-BE32-E72D297353CC}">
              <c16:uniqueId val="{00000000-A622-4BAC-B69F-DC3692701D03}"/>
            </c:ext>
          </c:extLst>
        </c:ser>
        <c:dLbls>
          <c:showLegendKey val="0"/>
          <c:showVal val="0"/>
          <c:showCatName val="0"/>
          <c:showSerName val="0"/>
          <c:showPercent val="0"/>
          <c:showBubbleSize val="0"/>
        </c:dLbls>
        <c:gapWidth val="45"/>
        <c:axId val="-207496160"/>
        <c:axId val="-207502688"/>
      </c:barChart>
      <c:catAx>
        <c:axId val="-207496160"/>
        <c:scaling>
          <c:orientation val="maxMin"/>
        </c:scaling>
        <c:delete val="0"/>
        <c:axPos val="l"/>
        <c:numFmt formatCode="General" sourceLinked="0"/>
        <c:majorTickMark val="none"/>
        <c:minorTickMark val="none"/>
        <c:tickLblPos val="low"/>
        <c:spPr>
          <a:ln>
            <a:noFill/>
          </a:ln>
        </c:spPr>
        <c:txPr>
          <a:bodyPr/>
          <a:lstStyle/>
          <a:p>
            <a:pPr marL="0" algn="ctr" defTabSz="914400" rtl="0" eaLnBrk="1" latinLnBrk="0" hangingPunct="1">
              <a:defRPr lang="fi-FI" sz="1200" b="0" i="0" u="none" strike="noStrike" kern="1200" baseline="0">
                <a:solidFill>
                  <a:srgbClr val="142E20"/>
                </a:solidFill>
                <a:latin typeface="Calibri" panose="020F0502020204030204" pitchFamily="34" charset="0"/>
                <a:ea typeface="+mn-ea"/>
                <a:cs typeface="Calibri" panose="020F0502020204030204" pitchFamily="34" charset="0"/>
              </a:defRPr>
            </a:pPr>
            <a:endParaRPr lang="fi-FI"/>
          </a:p>
        </c:txPr>
        <c:crossAx val="-207502688"/>
        <c:crosses val="autoZero"/>
        <c:auto val="1"/>
        <c:lblAlgn val="ctr"/>
        <c:lblOffset val="100"/>
        <c:tickLblSkip val="1"/>
        <c:noMultiLvlLbl val="0"/>
      </c:catAx>
      <c:valAx>
        <c:axId val="-207502688"/>
        <c:scaling>
          <c:orientation val="minMax"/>
          <c:min val="0"/>
        </c:scaling>
        <c:delete val="1"/>
        <c:axPos val="t"/>
        <c:numFmt formatCode="General" sourceLinked="0"/>
        <c:majorTickMark val="none"/>
        <c:minorTickMark val="none"/>
        <c:tickLblPos val="high"/>
        <c:crossAx val="-207496160"/>
        <c:crosses val="autoZero"/>
        <c:crossBetween val="between"/>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34058349572859"/>
          <c:y val="0.12736446615635302"/>
          <c:w val="0.5287338828863325"/>
          <c:h val="0.78602769685732699"/>
        </c:manualLayout>
      </c:layout>
      <c:pieChart>
        <c:varyColors val="1"/>
        <c:ser>
          <c:idx val="0"/>
          <c:order val="0"/>
          <c:tx>
            <c:strRef>
              <c:f>Taul1!$B$1</c:f>
              <c:strCache>
                <c:ptCount val="1"/>
                <c:pt idx="0">
                  <c:v>Kaikki</c:v>
                </c:pt>
              </c:strCache>
            </c:strRef>
          </c:tx>
          <c:dPt>
            <c:idx val="0"/>
            <c:bubble3D val="0"/>
            <c:spPr>
              <a:solidFill>
                <a:srgbClr val="70AC47"/>
              </a:solidFill>
              <a:ln w="19050">
                <a:solidFill>
                  <a:schemeClr val="lt1"/>
                </a:solidFill>
              </a:ln>
              <a:effectLst/>
            </c:spPr>
            <c:extLst>
              <c:ext xmlns:c16="http://schemas.microsoft.com/office/drawing/2014/chart" uri="{C3380CC4-5D6E-409C-BE32-E72D297353CC}">
                <c16:uniqueId val="{00000001-88BA-4DFB-A676-1D9E74642E14}"/>
              </c:ext>
            </c:extLst>
          </c:dPt>
          <c:dPt>
            <c:idx val="1"/>
            <c:bubble3D val="0"/>
            <c:spPr>
              <a:solidFill>
                <a:srgbClr val="FFD000"/>
              </a:solidFill>
              <a:ln w="19050">
                <a:solidFill>
                  <a:schemeClr val="lt1"/>
                </a:solidFill>
              </a:ln>
              <a:effectLst/>
            </c:spPr>
            <c:extLst>
              <c:ext xmlns:c16="http://schemas.microsoft.com/office/drawing/2014/chart" uri="{C3380CC4-5D6E-409C-BE32-E72D297353CC}">
                <c16:uniqueId val="{00000003-88BA-4DFB-A676-1D9E74642E14}"/>
              </c:ext>
            </c:extLst>
          </c:dPt>
          <c:dPt>
            <c:idx val="2"/>
            <c:bubble3D val="0"/>
            <c:spPr>
              <a:solidFill>
                <a:srgbClr val="FFD000"/>
              </a:solidFill>
              <a:ln w="19050">
                <a:solidFill>
                  <a:schemeClr val="lt1"/>
                </a:solidFill>
              </a:ln>
              <a:effectLst/>
            </c:spPr>
            <c:extLst>
              <c:ext xmlns:c16="http://schemas.microsoft.com/office/drawing/2014/chart" uri="{C3380CC4-5D6E-409C-BE32-E72D297353CC}">
                <c16:uniqueId val="{00000005-88BA-4DFB-A676-1D9E74642E14}"/>
              </c:ext>
            </c:extLst>
          </c:dPt>
          <c:dLbls>
            <c:dLbl>
              <c:idx val="1"/>
              <c:layout>
                <c:manualLayout>
                  <c:x val="0.22252737744534182"/>
                  <c:y val="-3.50206795853511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BA-4DFB-A676-1D9E74642E14}"/>
                </c:ext>
              </c:extLst>
            </c:dLbl>
            <c:dLbl>
              <c:idx val="2"/>
              <c:layout>
                <c:manualLayout>
                  <c:x val="0.10930628852477806"/>
                  <c:y val="0.1961126576579779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BA-4DFB-A676-1D9E74642E14}"/>
                </c:ext>
              </c:extLst>
            </c:dLbl>
            <c:dLbl>
              <c:idx val="3"/>
              <c:layout>
                <c:manualLayout>
                  <c:x val="5.7059399582326933E-2"/>
                  <c:y val="0.1821341106851041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BA-4DFB-A676-1D9E74642E1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i-FI"/>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Kyllä</c:v>
                </c:pt>
                <c:pt idx="1">
                  <c:v>Ei</c:v>
                </c:pt>
              </c:strCache>
            </c:strRef>
          </c:cat>
          <c:val>
            <c:numRef>
              <c:f>Taul1!$B$2:$B$3</c:f>
              <c:numCache>
                <c:formatCode>0%</c:formatCode>
                <c:ptCount val="2"/>
                <c:pt idx="0">
                  <c:v>0.4</c:v>
                </c:pt>
                <c:pt idx="1">
                  <c:v>0.6</c:v>
                </c:pt>
              </c:numCache>
            </c:numRef>
          </c:val>
          <c:extLst>
            <c:ext xmlns:c16="http://schemas.microsoft.com/office/drawing/2014/chart" uri="{C3380CC4-5D6E-409C-BE32-E72D297353CC}">
              <c16:uniqueId val="{00000007-88BA-4DFB-A676-1D9E74642E1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8812631997667228"/>
          <c:y val="0.21603402901503047"/>
          <c:w val="0.16631175131091697"/>
          <c:h val="0.234468053216285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34058349572859"/>
          <c:y val="0.12736446615635302"/>
          <c:w val="0.5287338828863325"/>
          <c:h val="0.78602769685732699"/>
        </c:manualLayout>
      </c:layout>
      <c:pieChart>
        <c:varyColors val="1"/>
        <c:ser>
          <c:idx val="0"/>
          <c:order val="0"/>
          <c:tx>
            <c:strRef>
              <c:f>Taul1!$B$1</c:f>
              <c:strCache>
                <c:ptCount val="1"/>
                <c:pt idx="0">
                  <c:v>Kaikki</c:v>
                </c:pt>
              </c:strCache>
            </c:strRef>
          </c:tx>
          <c:dPt>
            <c:idx val="0"/>
            <c:bubble3D val="0"/>
            <c:spPr>
              <a:solidFill>
                <a:srgbClr val="70AC47"/>
              </a:solidFill>
              <a:ln w="19050">
                <a:solidFill>
                  <a:schemeClr val="lt1"/>
                </a:solidFill>
              </a:ln>
              <a:effectLst/>
            </c:spPr>
            <c:extLst>
              <c:ext xmlns:c16="http://schemas.microsoft.com/office/drawing/2014/chart" uri="{C3380CC4-5D6E-409C-BE32-E72D297353CC}">
                <c16:uniqueId val="{00000001-F8EC-479D-802E-9A8635C415B6}"/>
              </c:ext>
            </c:extLst>
          </c:dPt>
          <c:dPt>
            <c:idx val="1"/>
            <c:bubble3D val="0"/>
            <c:spPr>
              <a:solidFill>
                <a:srgbClr val="FFD000"/>
              </a:solidFill>
              <a:ln w="19050">
                <a:solidFill>
                  <a:schemeClr val="lt1"/>
                </a:solidFill>
              </a:ln>
              <a:effectLst/>
            </c:spPr>
            <c:extLst>
              <c:ext xmlns:c16="http://schemas.microsoft.com/office/drawing/2014/chart" uri="{C3380CC4-5D6E-409C-BE32-E72D297353CC}">
                <c16:uniqueId val="{00000003-F8EC-479D-802E-9A8635C415B6}"/>
              </c:ext>
            </c:extLst>
          </c:dPt>
          <c:dPt>
            <c:idx val="2"/>
            <c:bubble3D val="0"/>
            <c:spPr>
              <a:solidFill>
                <a:srgbClr val="FFD000"/>
              </a:solidFill>
              <a:ln w="19050">
                <a:solidFill>
                  <a:schemeClr val="lt1"/>
                </a:solidFill>
              </a:ln>
              <a:effectLst/>
            </c:spPr>
            <c:extLst>
              <c:ext xmlns:c16="http://schemas.microsoft.com/office/drawing/2014/chart" uri="{C3380CC4-5D6E-409C-BE32-E72D297353CC}">
                <c16:uniqueId val="{00000005-F8EC-479D-802E-9A8635C415B6}"/>
              </c:ext>
            </c:extLst>
          </c:dPt>
          <c:dLbls>
            <c:dLbl>
              <c:idx val="1"/>
              <c:layout>
                <c:manualLayout>
                  <c:x val="0.25789259411075416"/>
                  <c:y val="-0.1318176092706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EC-479D-802E-9A8635C415B6}"/>
                </c:ext>
              </c:extLst>
            </c:dLbl>
            <c:dLbl>
              <c:idx val="2"/>
              <c:delete val="1"/>
              <c:extLst>
                <c:ext xmlns:c15="http://schemas.microsoft.com/office/drawing/2012/chart" uri="{CE6537A1-D6FC-4f65-9D91-7224C49458BB}"/>
                <c:ext xmlns:c16="http://schemas.microsoft.com/office/drawing/2014/chart" uri="{C3380CC4-5D6E-409C-BE32-E72D297353CC}">
                  <c16:uniqueId val="{00000005-F8EC-479D-802E-9A8635C415B6}"/>
                </c:ext>
              </c:extLst>
            </c:dLbl>
            <c:dLbl>
              <c:idx val="3"/>
              <c:layout>
                <c:manualLayout>
                  <c:x val="5.7059399582326933E-2"/>
                  <c:y val="0.1821341106851041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EC-479D-802E-9A8635C415B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i-FI"/>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Taul1!$A$2:$A$4</c:f>
              <c:strCache>
                <c:ptCount val="3"/>
                <c:pt idx="0">
                  <c:v>Kyllä</c:v>
                </c:pt>
                <c:pt idx="1">
                  <c:v>Ei</c:v>
                </c:pt>
                <c:pt idx="2">
                  <c:v>Eos</c:v>
                </c:pt>
              </c:strCache>
            </c:strRef>
          </c:cat>
          <c:val>
            <c:numRef>
              <c:f>Taul1!$B$2:$B$4</c:f>
              <c:numCache>
                <c:formatCode>0%</c:formatCode>
                <c:ptCount val="3"/>
                <c:pt idx="0">
                  <c:v>0.3</c:v>
                </c:pt>
                <c:pt idx="1">
                  <c:v>0.69</c:v>
                </c:pt>
                <c:pt idx="2">
                  <c:v>0</c:v>
                </c:pt>
              </c:numCache>
            </c:numRef>
          </c:val>
          <c:extLst>
            <c:ext xmlns:c16="http://schemas.microsoft.com/office/drawing/2014/chart" uri="{C3380CC4-5D6E-409C-BE32-E72D297353CC}">
              <c16:uniqueId val="{00000007-F8EC-479D-802E-9A8635C415B6}"/>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2"/>
        <c:delete val="1"/>
      </c:legendEntry>
      <c:layout>
        <c:manualLayout>
          <c:xMode val="edge"/>
          <c:yMode val="edge"/>
          <c:x val="0.68812631997667228"/>
          <c:y val="0.21603402901503047"/>
          <c:w val="0.16631175131091697"/>
          <c:h val="0.234468053216285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98100725190296"/>
          <c:y val="8.4361431814264864E-2"/>
          <c:w val="0.73988512861714772"/>
          <c:h val="0.85008585023994754"/>
        </c:manualLayout>
      </c:layout>
      <c:barChart>
        <c:barDir val="bar"/>
        <c:grouping val="stacked"/>
        <c:varyColors val="0"/>
        <c:ser>
          <c:idx val="0"/>
          <c:order val="0"/>
          <c:tx>
            <c:strRef>
              <c:f>Taul1!$B$1</c:f>
              <c:strCache>
                <c:ptCount val="1"/>
                <c:pt idx="0">
                  <c:v>Monitavoitteiset</c:v>
                </c:pt>
              </c:strCache>
            </c:strRef>
          </c:tx>
          <c:spPr>
            <a:solidFill>
              <a:srgbClr val="70AD47"/>
            </a:solidFill>
            <a:ln>
              <a:noFill/>
            </a:ln>
          </c:spPr>
          <c:invertIfNegative val="0"/>
          <c:dLbls>
            <c:numFmt formatCode="#,##0" sourceLinked="0"/>
            <c:spPr>
              <a:noFill/>
              <a:ln>
                <a:noFill/>
              </a:ln>
              <a:effectLst/>
            </c:spPr>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Taul1!$B$2:$B$29</c:f>
              <c:numCache>
                <c:formatCode>General</c:formatCode>
                <c:ptCount val="28"/>
                <c:pt idx="0" formatCode="0.00000">
                  <c:v>28.869700000000002</c:v>
                </c:pt>
                <c:pt idx="2" formatCode="0.00000">
                  <c:v>32.612609999999997</c:v>
                </c:pt>
                <c:pt idx="3" formatCode="0.00000">
                  <c:v>28.402370000000001</c:v>
                </c:pt>
                <c:pt idx="5" formatCode="0.00000">
                  <c:v>32.802030000000002</c:v>
                </c:pt>
                <c:pt idx="6" formatCode="0.00000">
                  <c:v>25.799009999999999</c:v>
                </c:pt>
                <c:pt idx="8" formatCode="0.00000">
                  <c:v>25.56</c:v>
                </c:pt>
                <c:pt idx="9" formatCode="0.00000">
                  <c:v>23.43844</c:v>
                </c:pt>
                <c:pt idx="10" formatCode="0.00000">
                  <c:v>31.520710000000001</c:v>
                </c:pt>
                <c:pt idx="11" formatCode="0.00000">
                  <c:v>30.7986</c:v>
                </c:pt>
                <c:pt idx="12" formatCode="0.00000">
                  <c:v>29.52617</c:v>
                </c:pt>
                <c:pt idx="14" formatCode="0.00000">
                  <c:v>25.005990000000001</c:v>
                </c:pt>
                <c:pt idx="15" formatCode="0.00000">
                  <c:v>27.603490000000001</c:v>
                </c:pt>
                <c:pt idx="16" formatCode="0.00000">
                  <c:v>29.491119999999999</c:v>
                </c:pt>
                <c:pt idx="17" formatCode="0.00000">
                  <c:v>35.122889999999998</c:v>
                </c:pt>
                <c:pt idx="19" formatCode="0.00000">
                  <c:v>28.179379999999998</c:v>
                </c:pt>
                <c:pt idx="20" formatCode="0.00000">
                  <c:v>37.0015</c:v>
                </c:pt>
                <c:pt idx="21" formatCode="0.00000">
                  <c:v>37.9696</c:v>
                </c:pt>
                <c:pt idx="22" formatCode="0.00000">
                  <c:v>14.972099999999999</c:v>
                </c:pt>
                <c:pt idx="23" formatCode="0.00000">
                  <c:v>28.711410000000001</c:v>
                </c:pt>
                <c:pt idx="24" formatCode="0.00000">
                  <c:v>40.808079999999997</c:v>
                </c:pt>
                <c:pt idx="25" formatCode="0.00000">
                  <c:v>30.68177</c:v>
                </c:pt>
                <c:pt idx="26" formatCode="0.00000">
                  <c:v>17.317250000000001</c:v>
                </c:pt>
                <c:pt idx="27" formatCode="0.00000">
                  <c:v>46.503610000000002</c:v>
                </c:pt>
              </c:numCache>
            </c:numRef>
          </c:val>
          <c:extLst>
            <c:ext xmlns:c16="http://schemas.microsoft.com/office/drawing/2014/chart" uri="{C3380CC4-5D6E-409C-BE32-E72D297353CC}">
              <c16:uniqueId val="{00000000-32F4-4469-9FBC-AAC951D4BF9E}"/>
            </c:ext>
          </c:extLst>
        </c:ser>
        <c:ser>
          <c:idx val="1"/>
          <c:order val="1"/>
          <c:tx>
            <c:strRef>
              <c:f>Taul1!$C$1</c:f>
              <c:strCache>
                <c:ptCount val="1"/>
                <c:pt idx="0">
                  <c:v>Virkistyskäyttäjät</c:v>
                </c:pt>
              </c:strCache>
            </c:strRef>
          </c:tx>
          <c:spPr>
            <a:solidFill>
              <a:srgbClr val="FFD000"/>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Taul1!$C$2:$C$29</c:f>
              <c:numCache>
                <c:formatCode>General</c:formatCode>
                <c:ptCount val="28"/>
                <c:pt idx="0" formatCode="0.00000">
                  <c:v>33.348419999999997</c:v>
                </c:pt>
                <c:pt idx="2" formatCode="0.00000">
                  <c:v>21.62162</c:v>
                </c:pt>
                <c:pt idx="3" formatCode="0.00000">
                  <c:v>34.812620000000003</c:v>
                </c:pt>
                <c:pt idx="5" formatCode="0.00000">
                  <c:v>24.154029999999999</c:v>
                </c:pt>
                <c:pt idx="6" formatCode="0.00000">
                  <c:v>41.127470000000002</c:v>
                </c:pt>
                <c:pt idx="8" formatCode="0.00000">
                  <c:v>39.79016</c:v>
                </c:pt>
                <c:pt idx="9" formatCode="0.00000">
                  <c:v>41.281199999999998</c:v>
                </c:pt>
                <c:pt idx="10" formatCode="0.00000">
                  <c:v>29.95956</c:v>
                </c:pt>
                <c:pt idx="11" formatCode="0.00000">
                  <c:v>28.667190000000002</c:v>
                </c:pt>
                <c:pt idx="12" formatCode="0.00000">
                  <c:v>32.7577</c:v>
                </c:pt>
                <c:pt idx="14" formatCode="0.00000">
                  <c:v>40.007530000000003</c:v>
                </c:pt>
                <c:pt idx="15" formatCode="0.00000">
                  <c:v>34.39481</c:v>
                </c:pt>
                <c:pt idx="16" formatCode="0.00000">
                  <c:v>31.454740000000001</c:v>
                </c:pt>
                <c:pt idx="17" formatCode="0.00000">
                  <c:v>24.657530000000001</c:v>
                </c:pt>
                <c:pt idx="19" formatCode="0.00000">
                  <c:v>36.454239999999999</c:v>
                </c:pt>
                <c:pt idx="20" formatCode="0.00000">
                  <c:v>19.880420000000001</c:v>
                </c:pt>
                <c:pt idx="21" formatCode="0.00000">
                  <c:v>19.464200000000002</c:v>
                </c:pt>
                <c:pt idx="22" formatCode="0.00000">
                  <c:v>60.261809999999997</c:v>
                </c:pt>
                <c:pt idx="23" formatCode="0.00000">
                  <c:v>36.32217</c:v>
                </c:pt>
                <c:pt idx="24" formatCode="0.00000">
                  <c:v>8.6405399999999997</c:v>
                </c:pt>
                <c:pt idx="25" formatCode="0.00000">
                  <c:v>14.12157</c:v>
                </c:pt>
                <c:pt idx="26" formatCode="0.00000">
                  <c:v>58.001669999999997</c:v>
                </c:pt>
                <c:pt idx="27" formatCode="0.00000">
                  <c:v>10.69928</c:v>
                </c:pt>
              </c:numCache>
            </c:numRef>
          </c:val>
          <c:extLst>
            <c:ext xmlns:c16="http://schemas.microsoft.com/office/drawing/2014/chart" uri="{C3380CC4-5D6E-409C-BE32-E72D297353CC}">
              <c16:uniqueId val="{00000001-32F4-4469-9FBC-AAC951D4BF9E}"/>
            </c:ext>
          </c:extLst>
        </c:ser>
        <c:ser>
          <c:idx val="2"/>
          <c:order val="2"/>
          <c:tx>
            <c:strRef>
              <c:f>Taul1!$D$1</c:f>
              <c:strCache>
                <c:ptCount val="1"/>
                <c:pt idx="0">
                  <c:v>Metsässä tekevät</c:v>
                </c:pt>
              </c:strCache>
            </c:strRef>
          </c:tx>
          <c:spPr>
            <a:solidFill>
              <a:srgbClr val="4DA7BC"/>
            </a:solidFill>
            <a:ln>
              <a:noFill/>
            </a:ln>
          </c:spPr>
          <c:invertIfNegative val="0"/>
          <c:dPt>
            <c:idx val="5"/>
            <c:invertIfNegative val="0"/>
            <c:bubble3D val="0"/>
            <c:extLst>
              <c:ext xmlns:c16="http://schemas.microsoft.com/office/drawing/2014/chart" uri="{C3380CC4-5D6E-409C-BE32-E72D297353CC}">
                <c16:uniqueId val="{00000002-32F4-4469-9FBC-AAC951D4BF9E}"/>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Taul1!$D$2:$D$29</c:f>
              <c:numCache>
                <c:formatCode>General</c:formatCode>
                <c:ptCount val="28"/>
                <c:pt idx="0" formatCode="0.00000">
                  <c:v>10.136570000000001</c:v>
                </c:pt>
                <c:pt idx="2" formatCode="0.00000">
                  <c:v>15.4955</c:v>
                </c:pt>
                <c:pt idx="3" formatCode="0.00000">
                  <c:v>9.4674600000000009</c:v>
                </c:pt>
                <c:pt idx="5" formatCode="0.00000">
                  <c:v>10.69628</c:v>
                </c:pt>
                <c:pt idx="6" formatCode="0.00000">
                  <c:v>9.7576199999999993</c:v>
                </c:pt>
                <c:pt idx="8" formatCode="0.00000">
                  <c:v>12.60905</c:v>
                </c:pt>
                <c:pt idx="9" formatCode="0.00000">
                  <c:v>5.7554800000000004</c:v>
                </c:pt>
                <c:pt idx="10" formatCode="0.00000">
                  <c:v>8.8222799999999992</c:v>
                </c:pt>
                <c:pt idx="11" formatCode="0.00000">
                  <c:v>12.41267</c:v>
                </c:pt>
                <c:pt idx="12" formatCode="0.00000">
                  <c:v>10.44899</c:v>
                </c:pt>
                <c:pt idx="14" formatCode="0.00000">
                  <c:v>7.4169600000000004</c:v>
                </c:pt>
                <c:pt idx="15" formatCode="0.00000">
                  <c:v>12.526820000000001</c:v>
                </c:pt>
                <c:pt idx="16" formatCode="0.00000">
                  <c:v>11.58099</c:v>
                </c:pt>
                <c:pt idx="17" formatCode="0.00000">
                  <c:v>10.15</c:v>
                </c:pt>
                <c:pt idx="19" formatCode="0.00000">
                  <c:v>9.2104700000000008</c:v>
                </c:pt>
                <c:pt idx="20" formatCode="0.00000">
                  <c:v>7.8329500000000003</c:v>
                </c:pt>
                <c:pt idx="21" formatCode="0.00000">
                  <c:v>12.307589999999999</c:v>
                </c:pt>
                <c:pt idx="22" formatCode="0.00000">
                  <c:v>6.8871200000000004</c:v>
                </c:pt>
                <c:pt idx="23" formatCode="0.00000">
                  <c:v>4.2953099999999997</c:v>
                </c:pt>
                <c:pt idx="24" formatCode="0.00000">
                  <c:v>13.158340000000001</c:v>
                </c:pt>
                <c:pt idx="25" formatCode="0.00000">
                  <c:v>24.157330000000002</c:v>
                </c:pt>
                <c:pt idx="26" formatCode="0.00000">
                  <c:v>8.4122699999999995</c:v>
                </c:pt>
                <c:pt idx="27" formatCode="0.00000">
                  <c:v>19.207709999999999</c:v>
                </c:pt>
              </c:numCache>
            </c:numRef>
          </c:val>
          <c:extLst>
            <c:ext xmlns:c16="http://schemas.microsoft.com/office/drawing/2014/chart" uri="{C3380CC4-5D6E-409C-BE32-E72D297353CC}">
              <c16:uniqueId val="{00000003-32F4-4469-9FBC-AAC951D4BF9E}"/>
            </c:ext>
          </c:extLst>
        </c:ser>
        <c:ser>
          <c:idx val="3"/>
          <c:order val="3"/>
          <c:tx>
            <c:strRef>
              <c:f>Taul1!$E$1</c:f>
              <c:strCache>
                <c:ptCount val="1"/>
                <c:pt idx="0">
                  <c:v>Turvaa ja tuloja korostavat</c:v>
                </c:pt>
              </c:strCache>
            </c:strRef>
          </c:tx>
          <c:spPr>
            <a:solidFill>
              <a:srgbClr val="EB599E"/>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Taul1!$E$2:$E$29</c:f>
              <c:numCache>
                <c:formatCode>General</c:formatCode>
                <c:ptCount val="28"/>
                <c:pt idx="0" formatCode="0.00000">
                  <c:v>12.78373</c:v>
                </c:pt>
                <c:pt idx="2" formatCode="0.00000">
                  <c:v>18.01802</c:v>
                </c:pt>
                <c:pt idx="3" formatCode="0.00000">
                  <c:v>12.130179999999999</c:v>
                </c:pt>
                <c:pt idx="5" formatCode="0.00000">
                  <c:v>17.084520000000001</c:v>
                </c:pt>
                <c:pt idx="6" formatCode="0.00000">
                  <c:v>9.0909600000000008</c:v>
                </c:pt>
                <c:pt idx="8" formatCode="0.00000">
                  <c:v>10.29238</c:v>
                </c:pt>
                <c:pt idx="9" formatCode="0.00000">
                  <c:v>16.604520000000001</c:v>
                </c:pt>
                <c:pt idx="10" formatCode="0.00000">
                  <c:v>12.155430000000001</c:v>
                </c:pt>
                <c:pt idx="11" formatCode="0.00000">
                  <c:v>13.13857</c:v>
                </c:pt>
                <c:pt idx="12" formatCode="0.00000">
                  <c:v>12.237450000000001</c:v>
                </c:pt>
                <c:pt idx="14" formatCode="0.00000">
                  <c:v>10.638059999999999</c:v>
                </c:pt>
                <c:pt idx="15" formatCode="0.00000">
                  <c:v>11.588229999999999</c:v>
                </c:pt>
                <c:pt idx="16" formatCode="0.00000">
                  <c:v>13.443250000000001</c:v>
                </c:pt>
                <c:pt idx="17" formatCode="0.00000">
                  <c:v>16.357469999999999</c:v>
                </c:pt>
                <c:pt idx="19" formatCode="0.00000">
                  <c:v>9.1383899999999993</c:v>
                </c:pt>
                <c:pt idx="20" formatCode="0.00000">
                  <c:v>21.2059</c:v>
                </c:pt>
                <c:pt idx="21" formatCode="0.00000">
                  <c:v>23.013960000000001</c:v>
                </c:pt>
                <c:pt idx="22" formatCode="0.00000">
                  <c:v>2.13348</c:v>
                </c:pt>
                <c:pt idx="23" formatCode="0.00000">
                  <c:v>12.51003</c:v>
                </c:pt>
                <c:pt idx="24" formatCode="0.00000">
                  <c:v>21.200220000000002</c:v>
                </c:pt>
                <c:pt idx="25" formatCode="0.00000">
                  <c:v>20.07151</c:v>
                </c:pt>
                <c:pt idx="26" formatCode="0.00000">
                  <c:v>4.9767099999999997</c:v>
                </c:pt>
                <c:pt idx="27" formatCode="0.00000">
                  <c:v>17.692049999999998</c:v>
                </c:pt>
              </c:numCache>
            </c:numRef>
          </c:val>
          <c:extLst>
            <c:ext xmlns:c16="http://schemas.microsoft.com/office/drawing/2014/chart" uri="{C3380CC4-5D6E-409C-BE32-E72D297353CC}">
              <c16:uniqueId val="{00000001-2762-48A1-8895-1CCA51C48A3B}"/>
            </c:ext>
          </c:extLst>
        </c:ser>
        <c:ser>
          <c:idx val="4"/>
          <c:order val="4"/>
          <c:tx>
            <c:strRef>
              <c:f>Taul1!$F$1</c:f>
              <c:strCache>
                <c:ptCount val="1"/>
                <c:pt idx="0">
                  <c:v>Epätietoiset</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Taul1!$A$2:$A$29</c:f>
              <c:strCache>
                <c:ptCount val="28"/>
                <c:pt idx="0">
                  <c:v>Kaikki vastaajat, n=1569</c:v>
                </c:pt>
                <c:pt idx="1">
                  <c:v>OMISTAAKO METSÄÄ</c:v>
                </c:pt>
                <c:pt idx="2">
                  <c:v>Kyllä, n=555</c:v>
                </c:pt>
                <c:pt idx="3">
                  <c:v>Ei, n=1014</c:v>
                </c:pt>
                <c:pt idx="4">
                  <c:v>SUKUPUOLI</c:v>
                </c:pt>
                <c:pt idx="5">
                  <c:v>Mies, n=789</c:v>
                </c:pt>
                <c:pt idx="6">
                  <c:v>Nainen, n=759</c:v>
                </c:pt>
                <c:pt idx="7">
                  <c:v>IKÄRYHMÄ</c:v>
                </c:pt>
                <c:pt idx="8">
                  <c:v>16–25 vuotta, n=193</c:v>
                </c:pt>
                <c:pt idx="9">
                  <c:v>26–34 vuotta, n=189</c:v>
                </c:pt>
                <c:pt idx="10">
                  <c:v>35–49 vuotta, n=363</c:v>
                </c:pt>
                <c:pt idx="11">
                  <c:v>50–64 vuotta, n=397</c:v>
                </c:pt>
                <c:pt idx="12">
                  <c:v>65–79 vuotta, n=427</c:v>
                </c:pt>
                <c:pt idx="13">
                  <c:v>ASUINPAIKKA</c:v>
                </c:pt>
                <c:pt idx="14">
                  <c:v>Helsinki-Uusimaa, n=455</c:v>
                </c:pt>
                <c:pt idx="15">
                  <c:v>Etelä-Suomi, n=303</c:v>
                </c:pt>
                <c:pt idx="16">
                  <c:v>Länsi-Suomi, n=408</c:v>
                </c:pt>
                <c:pt idx="17">
                  <c:v>Pohjois- ja Itä-Suomi, n=403</c:v>
                </c:pt>
                <c:pt idx="18">
                  <c:v>ÄÄNESTÄISI EDUSKUNTAVAALEISSA</c:v>
                </c:pt>
                <c:pt idx="19">
                  <c:v>SDP, n=246</c:v>
                </c:pt>
                <c:pt idx="20">
                  <c:v>Kokoomus, n=241</c:v>
                </c:pt>
                <c:pt idx="21">
                  <c:v>Keskusta, n=129</c:v>
                </c:pt>
                <c:pt idx="22">
                  <c:v>Vasemmistoliitto, n=163</c:v>
                </c:pt>
                <c:pt idx="23">
                  <c:v>RKP, n=31</c:v>
                </c:pt>
                <c:pt idx="24">
                  <c:v>Perussuomalaiset, n=193</c:v>
                </c:pt>
                <c:pt idx="25">
                  <c:v>Kristillisdemokraatit, n=43</c:v>
                </c:pt>
                <c:pt idx="26">
                  <c:v>Vihreä Liitto, n=169</c:v>
                </c:pt>
                <c:pt idx="27">
                  <c:v>Liike NYT, n=27</c:v>
                </c:pt>
              </c:strCache>
            </c:strRef>
          </c:cat>
          <c:val>
            <c:numRef>
              <c:f>Taul1!$F$2:$F$29</c:f>
              <c:numCache>
                <c:formatCode>General</c:formatCode>
                <c:ptCount val="28"/>
                <c:pt idx="0" formatCode="0.00000">
                  <c:v>14.86158</c:v>
                </c:pt>
                <c:pt idx="2" formatCode="0.00000">
                  <c:v>12.25225</c:v>
                </c:pt>
                <c:pt idx="3" formatCode="0.00000">
                  <c:v>15.187379999999999</c:v>
                </c:pt>
                <c:pt idx="5" formatCode="0.00000">
                  <c:v>15.26315</c:v>
                </c:pt>
                <c:pt idx="6" formatCode="0.00000">
                  <c:v>14.22495</c:v>
                </c:pt>
                <c:pt idx="8" formatCode="0.00000">
                  <c:v>11.74841</c:v>
                </c:pt>
                <c:pt idx="9" formatCode="0.00000">
                  <c:v>12.920349999999999</c:v>
                </c:pt>
                <c:pt idx="10" formatCode="0.00000">
                  <c:v>17.542020000000001</c:v>
                </c:pt>
                <c:pt idx="11" formatCode="0.00000">
                  <c:v>14.98298</c:v>
                </c:pt>
                <c:pt idx="12" formatCode="0.00000">
                  <c:v>15.02969</c:v>
                </c:pt>
                <c:pt idx="14" formatCode="0.00000">
                  <c:v>16.931460000000001</c:v>
                </c:pt>
                <c:pt idx="15" formatCode="0.00000">
                  <c:v>13.886659999999999</c:v>
                </c:pt>
                <c:pt idx="16" formatCode="0.00000">
                  <c:v>14.02989</c:v>
                </c:pt>
                <c:pt idx="17" formatCode="0.00000">
                  <c:v>13.712109999999999</c:v>
                </c:pt>
                <c:pt idx="19" formatCode="0.00000">
                  <c:v>17.017520000000001</c:v>
                </c:pt>
                <c:pt idx="20" formatCode="0.00000">
                  <c:v>14.079230000000001</c:v>
                </c:pt>
                <c:pt idx="21" formatCode="0.00000">
                  <c:v>7.24465</c:v>
                </c:pt>
                <c:pt idx="22" formatCode="0.00000">
                  <c:v>15.74549</c:v>
                </c:pt>
                <c:pt idx="23" formatCode="0.00000">
                  <c:v>18.161090000000002</c:v>
                </c:pt>
                <c:pt idx="24" formatCode="0.00000">
                  <c:v>16.192820000000001</c:v>
                </c:pt>
                <c:pt idx="25" formatCode="0.00000">
                  <c:v>10.96782</c:v>
                </c:pt>
                <c:pt idx="26" formatCode="0.00000">
                  <c:v>11.2921</c:v>
                </c:pt>
                <c:pt idx="27" formatCode="0.00000">
                  <c:v>5.8973500000000003</c:v>
                </c:pt>
              </c:numCache>
            </c:numRef>
          </c:val>
          <c:extLst>
            <c:ext xmlns:c16="http://schemas.microsoft.com/office/drawing/2014/chart" uri="{C3380CC4-5D6E-409C-BE32-E72D297353CC}">
              <c16:uniqueId val="{00000002-2762-48A1-8895-1CCA51C48A3B}"/>
            </c:ext>
          </c:extLst>
        </c:ser>
        <c:dLbls>
          <c:showLegendKey val="0"/>
          <c:showVal val="0"/>
          <c:showCatName val="0"/>
          <c:showSerName val="0"/>
          <c:showPercent val="0"/>
          <c:showBubbleSize val="0"/>
        </c:dLbls>
        <c:gapWidth val="5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8114799274328568"/>
              <c:y val="0.936061063805667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6.2032414276840649E-2"/>
          <c:y val="1.4904447236692011E-2"/>
          <c:w val="0.93796748638610505"/>
          <c:h val="4.799779545062851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43DD9-6848-49B5-AD6E-0BEDF0B791F4}" type="datetimeFigureOut">
              <a:rPr lang="fi-FI" smtClean="0"/>
              <a:t>6.11.2023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B736C-EC97-4622-B914-3A44A28C0129}" type="slidenum">
              <a:rPr lang="fi-FI" smtClean="0"/>
              <a:t>‹#›</a:t>
            </a:fld>
            <a:endParaRPr lang="fi-FI"/>
          </a:p>
        </p:txBody>
      </p:sp>
    </p:spTree>
    <p:extLst>
      <p:ext uri="{BB962C8B-B14F-4D97-AF65-F5344CB8AC3E}">
        <p14:creationId xmlns:p14="http://schemas.microsoft.com/office/powerpoint/2010/main" val="287076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5B325D1-EC1A-4301-99D0-380293F88DAE}" type="slidenum">
              <a:rPr lang="fi-FI" smtClean="0">
                <a:solidFill>
                  <a:prstClr val="black"/>
                </a:solidFill>
              </a:rPr>
              <a:pPr/>
              <a:t>3</a:t>
            </a:fld>
            <a:endParaRPr lang="fi-FI">
              <a:solidFill>
                <a:prstClr val="black"/>
              </a:solidFill>
            </a:endParaRPr>
          </a:p>
        </p:txBody>
      </p:sp>
    </p:spTree>
    <p:extLst>
      <p:ext uri="{BB962C8B-B14F-4D97-AF65-F5344CB8AC3E}">
        <p14:creationId xmlns:p14="http://schemas.microsoft.com/office/powerpoint/2010/main" val="265106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64B736C-EC97-4622-B914-3A44A28C0129}" type="slidenum">
              <a:rPr lang="fi-FI" smtClean="0"/>
              <a:t>10</a:t>
            </a:fld>
            <a:endParaRPr lang="fi-FI"/>
          </a:p>
        </p:txBody>
      </p:sp>
    </p:spTree>
    <p:extLst>
      <p:ext uri="{BB962C8B-B14F-4D97-AF65-F5344CB8AC3E}">
        <p14:creationId xmlns:p14="http://schemas.microsoft.com/office/powerpoint/2010/main" val="128310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svg"/><Relationship Id="rId7" Type="http://schemas.openxmlformats.org/officeDocument/2006/relationships/hyperlink" Target="https://www.linkedin.com/company/taloustutkimus-oy/"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hyperlink" Target="http://www.taloustutkimus.fi/" TargetMode="External"/><Relationship Id="rId5" Type="http://schemas.openxmlformats.org/officeDocument/2006/relationships/hyperlink" Target="https://www.facebook.com/Taloustutkimus/?fref=ts" TargetMode="External"/><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hyperlink" Target="https://twitter.com/taloustutkimus?lang=fi"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svg"/><Relationship Id="rId7" Type="http://schemas.openxmlformats.org/officeDocument/2006/relationships/hyperlink" Target="https://www.linkedin.com/company/taloustutkimus-oy/"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hyperlink" Target="http://www.taloustutkimus.fi/" TargetMode="External"/><Relationship Id="rId5" Type="http://schemas.openxmlformats.org/officeDocument/2006/relationships/hyperlink" Target="https://www.facebook.com/Taloustutkimus/?fref=ts" TargetMode="External"/><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hyperlink" Target="https://twitter.com/taloustutkimus?lang=fi"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9.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9.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7.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svg"/><Relationship Id="rId7" Type="http://schemas.openxmlformats.org/officeDocument/2006/relationships/hyperlink" Target="https://www.linkedin.com/company/taloustutkimus-oy/" TargetMode="External"/><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4.png"/><Relationship Id="rId11" Type="http://schemas.openxmlformats.org/officeDocument/2006/relationships/hyperlink" Target="http://www.taloustutkimus.fi/" TargetMode="External"/><Relationship Id="rId5" Type="http://schemas.openxmlformats.org/officeDocument/2006/relationships/hyperlink" Target="https://www.facebook.com/Taloustutkimus/?fref=ts" TargetMode="External"/><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hyperlink" Target="https://twitter.com/taloustutkimus?lang=fi" TargetMode="Externa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svg"/><Relationship Id="rId7" Type="http://schemas.openxmlformats.org/officeDocument/2006/relationships/hyperlink" Target="https://www.linkedin.com/company/taloustutkimus-oy/" TargetMode="External"/><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4.png"/><Relationship Id="rId11" Type="http://schemas.openxmlformats.org/officeDocument/2006/relationships/hyperlink" Target="http://www.taloustutkimus.fi/" TargetMode="External"/><Relationship Id="rId5" Type="http://schemas.openxmlformats.org/officeDocument/2006/relationships/hyperlink" Target="https://www.facebook.com/Taloustutkimus/?fref=ts" TargetMode="External"/><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hyperlink" Target="https://twitter.com/taloustutkimus?lang=fi" TargetMode="Externa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0.sv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6.xml"/><Relationship Id="rId5" Type="http://schemas.openxmlformats.org/officeDocument/2006/relationships/image" Target="../media/image1.png"/><Relationship Id="rId4" Type="http://schemas.openxmlformats.org/officeDocument/2006/relationships/image" Target="../media/image9.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6.xml"/><Relationship Id="rId5" Type="http://schemas.openxmlformats.org/officeDocument/2006/relationships/image" Target="../media/image1.png"/><Relationship Id="rId4" Type="http://schemas.openxmlformats.org/officeDocument/2006/relationships/image" Target="../media/image7.sv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hjä vaalea">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866DA828-24BC-2448-8F22-7F8301281CFE}"/>
              </a:ext>
            </a:extLst>
          </p:cNvPr>
          <p:cNvSpPr>
            <a:spLocks noGrp="1"/>
          </p:cNvSpPr>
          <p:nvPr>
            <p:ph type="dt" sz="half" idx="10"/>
          </p:nvPr>
        </p:nvSpPr>
        <p:spPr/>
        <p:txBody>
          <a:bodyPr/>
          <a:lstStyle/>
          <a:p>
            <a:r>
              <a:rPr lang="fi-FI"/>
              <a:t>30.10.2023</a:t>
            </a:r>
            <a:endParaRPr lang="fi-FI" dirty="0"/>
          </a:p>
        </p:txBody>
      </p:sp>
      <p:sp>
        <p:nvSpPr>
          <p:cNvPr id="8" name="Alatunnisteen paikkamerkki 7">
            <a:extLst>
              <a:ext uri="{FF2B5EF4-FFF2-40B4-BE49-F238E27FC236}">
                <a16:creationId xmlns:a16="http://schemas.microsoft.com/office/drawing/2014/main" id="{DC5986A5-6D47-CE29-35C3-35C94E55A4EE}"/>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9" name="Dian numeron paikkamerkki 8">
            <a:extLst>
              <a:ext uri="{FF2B5EF4-FFF2-40B4-BE49-F238E27FC236}">
                <a16:creationId xmlns:a16="http://schemas.microsoft.com/office/drawing/2014/main" id="{AB7C00FA-81D0-5E72-46A2-13910B2B6B0D}"/>
              </a:ext>
            </a:extLst>
          </p:cNvPr>
          <p:cNvSpPr>
            <a:spLocks noGrp="1"/>
          </p:cNvSpPr>
          <p:nvPr>
            <p:ph type="sldNum" sz="quarter" idx="12"/>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55109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hän tekstiä - tummakontrasti">
    <p:bg>
      <p:bgRef idx="1001">
        <a:schemeClr val="bg2"/>
      </p:bgRef>
    </p:bg>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45091930-CD5A-C9BD-114F-C3FE72842EA7}"/>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38E26BDF-BBC3-D78D-17DA-50081EFE4580}"/>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69280355-D627-AD29-3BAC-C982B6ED9DFD}"/>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A68023A0-4BA5-0B41-DE83-789087D4AE9E}"/>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6" name="Otsikko 5">
            <a:extLst>
              <a:ext uri="{FF2B5EF4-FFF2-40B4-BE49-F238E27FC236}">
                <a16:creationId xmlns:a16="http://schemas.microsoft.com/office/drawing/2014/main" id="{B1A2D679-DE39-597E-CE94-1FE3EEC23220}"/>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77473732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hän tekstiä -tumma">
    <p:bg>
      <p:bgRef idx="1001">
        <a:schemeClr val="bg2"/>
      </p:bgRef>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B64479A-3B0D-DE50-EBAA-1358D86FEC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15FA232E-B5F5-42E3-289E-62A3D682CB62}"/>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16E16EAE-3A30-8D2C-CBA5-0AD6DBCDA5B6}"/>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AF5DA048-1785-810D-7C00-CAD7C12B7EE1}"/>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65FFA91F-A685-4421-6AB9-305A26B151F6}"/>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7" name="Otsikko 5">
            <a:extLst>
              <a:ext uri="{FF2B5EF4-FFF2-40B4-BE49-F238E27FC236}">
                <a16:creationId xmlns:a16="http://schemas.microsoft.com/office/drawing/2014/main" id="{D2E2D87E-2C6F-E635-FB84-65D92BDD5257}"/>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26889852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aotsikko, Vähän tekstiä  -tumma">
    <p:bg>
      <p:bgRef idx="1001">
        <a:schemeClr val="bg2"/>
      </p:bgRef>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49FF8AC2-C777-59FE-057B-91DE298766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453863" y="3582435"/>
            <a:ext cx="3896987"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5" name="Päivämäärän paikkamerkki 4">
            <a:extLst>
              <a:ext uri="{FF2B5EF4-FFF2-40B4-BE49-F238E27FC236}">
                <a16:creationId xmlns:a16="http://schemas.microsoft.com/office/drawing/2014/main" id="{075B2B78-5A42-4561-D533-382F9FB89768}"/>
              </a:ext>
            </a:extLst>
          </p:cNvPr>
          <p:cNvSpPr>
            <a:spLocks noGrp="1"/>
          </p:cNvSpPr>
          <p:nvPr>
            <p:ph type="dt" sz="half" idx="18"/>
          </p:nvPr>
        </p:nvSpPr>
        <p:spPr/>
        <p:txBody>
          <a:bodyPr/>
          <a:lstStyle/>
          <a:p>
            <a:r>
              <a:rPr lang="fi-FI"/>
              <a:t>30.10.2023</a:t>
            </a:r>
            <a:endParaRPr lang="fi-FI" dirty="0"/>
          </a:p>
        </p:txBody>
      </p:sp>
      <p:sp>
        <p:nvSpPr>
          <p:cNvPr id="6" name="Alatunnisteen paikkamerkki 5">
            <a:extLst>
              <a:ext uri="{FF2B5EF4-FFF2-40B4-BE49-F238E27FC236}">
                <a16:creationId xmlns:a16="http://schemas.microsoft.com/office/drawing/2014/main" id="{B19F91A2-3042-BECE-5EDA-71BC7EC5CC9F}"/>
              </a:ext>
            </a:extLst>
          </p:cNvPr>
          <p:cNvSpPr>
            <a:spLocks noGrp="1"/>
          </p:cNvSpPr>
          <p:nvPr>
            <p:ph type="ftr" sz="quarter" idx="19"/>
          </p:nvPr>
        </p:nvSpPr>
        <p:spPr/>
        <p:txBody>
          <a:bodyPr/>
          <a:lstStyle/>
          <a:p>
            <a:r>
              <a:rPr lang="fi-FI"/>
              <a:t>7747 Mielipiteet metsäammattilaisista ja työn jäljestä metsässä</a:t>
            </a:r>
            <a:endParaRPr lang="fi-FI" dirty="0"/>
          </a:p>
        </p:txBody>
      </p:sp>
      <p:sp>
        <p:nvSpPr>
          <p:cNvPr id="8" name="Dian numeron paikkamerkki 7">
            <a:extLst>
              <a:ext uri="{FF2B5EF4-FFF2-40B4-BE49-F238E27FC236}">
                <a16:creationId xmlns:a16="http://schemas.microsoft.com/office/drawing/2014/main" id="{8727ED6F-8319-17F7-1523-478FB965B771}"/>
              </a:ext>
            </a:extLst>
          </p:cNvPr>
          <p:cNvSpPr>
            <a:spLocks noGrp="1"/>
          </p:cNvSpPr>
          <p:nvPr>
            <p:ph type="sldNum" sz="quarter" idx="20"/>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B2D6E5A3-9A03-6C21-0456-077D58366F42}"/>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11" name="Otsikko 5">
            <a:extLst>
              <a:ext uri="{FF2B5EF4-FFF2-40B4-BE49-F238E27FC236}">
                <a16:creationId xmlns:a16="http://schemas.microsoft.com/office/drawing/2014/main" id="{881DF46D-F00F-C588-CD2C-0419AB34C0B3}"/>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30344415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hän tekstiä -taustakuva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A062EDBC-0AA1-4A53-BC64-982CD32B4526}"/>
              </a:ext>
            </a:extLst>
          </p:cNvPr>
          <p:cNvSpPr/>
          <p:nvPr userDrawn="1"/>
        </p:nvSpPr>
        <p:spPr>
          <a:xfrm>
            <a:off x="0" y="0"/>
            <a:ext cx="12192000" cy="685640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22C00076-E522-0420-56C7-2682760733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0" name="Päivämäärän paikkamerkki 9">
            <a:extLst>
              <a:ext uri="{FF2B5EF4-FFF2-40B4-BE49-F238E27FC236}">
                <a16:creationId xmlns:a16="http://schemas.microsoft.com/office/drawing/2014/main" id="{2D7F162A-5E62-DBFE-8C3F-5314C07861C8}"/>
              </a:ext>
            </a:extLst>
          </p:cNvPr>
          <p:cNvSpPr>
            <a:spLocks noGrp="1"/>
          </p:cNvSpPr>
          <p:nvPr>
            <p:ph type="dt" sz="half" idx="12"/>
          </p:nvPr>
        </p:nvSpPr>
        <p:spPr/>
        <p:txBody>
          <a:bodyPr/>
          <a:lstStyle/>
          <a:p>
            <a:r>
              <a:rPr lang="fi-FI"/>
              <a:t>30.10.2023</a:t>
            </a:r>
            <a:endParaRPr lang="fi-FI" dirty="0"/>
          </a:p>
        </p:txBody>
      </p:sp>
      <p:sp>
        <p:nvSpPr>
          <p:cNvPr id="11" name="Alatunnisteen paikkamerkki 10">
            <a:extLst>
              <a:ext uri="{FF2B5EF4-FFF2-40B4-BE49-F238E27FC236}">
                <a16:creationId xmlns:a16="http://schemas.microsoft.com/office/drawing/2014/main" id="{BB4ED17B-A97B-284A-B367-744EF7BA0FEF}"/>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12" name="Dian numeron paikkamerkki 11">
            <a:extLst>
              <a:ext uri="{FF2B5EF4-FFF2-40B4-BE49-F238E27FC236}">
                <a16:creationId xmlns:a16="http://schemas.microsoft.com/office/drawing/2014/main" id="{33B548BA-DC62-EC30-6D82-51871707C189}"/>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5" name="Tekstin paikkamerkki 18">
            <a:extLst>
              <a:ext uri="{FF2B5EF4-FFF2-40B4-BE49-F238E27FC236}">
                <a16:creationId xmlns:a16="http://schemas.microsoft.com/office/drawing/2014/main" id="{A8C370FA-3FC1-B519-1D67-D45CBFA68F82}"/>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6" name="Otsikko 5">
            <a:extLst>
              <a:ext uri="{FF2B5EF4-FFF2-40B4-BE49-F238E27FC236}">
                <a16:creationId xmlns:a16="http://schemas.microsoft.com/office/drawing/2014/main" id="{FD2EBA8B-5236-8378-C3D2-C5113BE365DF}"/>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33862994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hän tekstiä -taustakuva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73ADCDE-094B-BD03-64F1-A31B2C07D8FD}"/>
              </a:ext>
            </a:extLst>
          </p:cNvPr>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C96ECFED-5909-6793-9AA2-50EF14BF3FC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sp>
        <p:nvSpPr>
          <p:cNvPr id="14" name="Päivämäärän paikkamerkki 7">
            <a:extLst>
              <a:ext uri="{FF2B5EF4-FFF2-40B4-BE49-F238E27FC236}">
                <a16:creationId xmlns:a16="http://schemas.microsoft.com/office/drawing/2014/main" id="{B2DFCAA6-8743-189D-90CF-A7ACB3A68A43}"/>
              </a:ext>
            </a:extLst>
          </p:cNvPr>
          <p:cNvSpPr txBox="1">
            <a:spLocks/>
          </p:cNvSpPr>
          <p:nvPr/>
        </p:nvSpPr>
        <p:spPr>
          <a:xfrm>
            <a:off x="10368005" y="6399565"/>
            <a:ext cx="1006876" cy="365125"/>
          </a:xfrm>
          <a:prstGeom prst="rect">
            <a:avLst/>
          </a:prstGeom>
        </p:spPr>
        <p:txBody>
          <a:bodyPr vert="horz" lIns="91440" tIns="45720" rIns="91440" bIns="45720" rtlCol="0" anchor="ctr"/>
          <a:lstStyle>
            <a:defPPr>
              <a:defRPr lang="fi-FI"/>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Päivämäärän paikkamerkki 3">
            <a:extLst>
              <a:ext uri="{FF2B5EF4-FFF2-40B4-BE49-F238E27FC236}">
                <a16:creationId xmlns:a16="http://schemas.microsoft.com/office/drawing/2014/main" id="{C7CADE93-E680-9D71-9853-DEAF964EE83B}"/>
              </a:ext>
            </a:extLst>
          </p:cNvPr>
          <p:cNvSpPr>
            <a:spLocks noGrp="1"/>
          </p:cNvSpPr>
          <p:nvPr>
            <p:ph type="dt" sz="half" idx="12"/>
          </p:nvPr>
        </p:nvSpPr>
        <p:spPr/>
        <p:txBody>
          <a:bodyPr/>
          <a:lstStyle>
            <a:lvl1pPr>
              <a:defRPr>
                <a:solidFill>
                  <a:schemeClr val="bg2"/>
                </a:solidFill>
              </a:defRPr>
            </a:lvl1pPr>
          </a:lstStyle>
          <a:p>
            <a:r>
              <a:rPr lang="fi-FI"/>
              <a:t>30.10.2023</a:t>
            </a:r>
            <a:endParaRPr lang="fi-FI" dirty="0"/>
          </a:p>
        </p:txBody>
      </p:sp>
      <p:sp>
        <p:nvSpPr>
          <p:cNvPr id="5" name="Alatunnisteen paikkamerkki 4">
            <a:extLst>
              <a:ext uri="{FF2B5EF4-FFF2-40B4-BE49-F238E27FC236}">
                <a16:creationId xmlns:a16="http://schemas.microsoft.com/office/drawing/2014/main" id="{D8AF3120-57E6-D830-D518-4F382A412261}"/>
              </a:ext>
            </a:extLst>
          </p:cNvPr>
          <p:cNvSpPr>
            <a:spLocks noGrp="1"/>
          </p:cNvSpPr>
          <p:nvPr>
            <p:ph type="ftr" sz="quarter" idx="13"/>
          </p:nvPr>
        </p:nvSpPr>
        <p:spPr/>
        <p:txBody>
          <a:bodyPr/>
          <a:lstStyle>
            <a:lvl1pPr>
              <a:defRPr>
                <a:solidFill>
                  <a:schemeClr val="bg2"/>
                </a:solidFill>
              </a:defRPr>
            </a:lvl1pPr>
          </a:lstStyle>
          <a:p>
            <a:r>
              <a:rPr lang="fi-FI"/>
              <a:t>7747 Mielipiteet metsäammattilaisista ja työn jäljestä metsässä</a:t>
            </a:r>
            <a:endParaRPr lang="fi-FI" dirty="0"/>
          </a:p>
        </p:txBody>
      </p:sp>
      <p:sp>
        <p:nvSpPr>
          <p:cNvPr id="6" name="Dian numeron paikkamerkki 5">
            <a:extLst>
              <a:ext uri="{FF2B5EF4-FFF2-40B4-BE49-F238E27FC236}">
                <a16:creationId xmlns:a16="http://schemas.microsoft.com/office/drawing/2014/main" id="{66025343-31B4-5376-BF1B-3FD9817C7709}"/>
              </a:ext>
            </a:extLst>
          </p:cNvPr>
          <p:cNvSpPr>
            <a:spLocks noGrp="1"/>
          </p:cNvSpPr>
          <p:nvPr>
            <p:ph type="sldNum" sz="quarter" idx="14"/>
          </p:nvPr>
        </p:nvSpPr>
        <p:spPr/>
        <p:txBody>
          <a:bodyPr/>
          <a:lstStyle>
            <a:lvl1pPr>
              <a:defRPr>
                <a:solidFill>
                  <a:schemeClr val="bg2"/>
                </a:solidFill>
              </a:defRPr>
            </a:lvl1p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1ABAA17D-CB67-8662-DE37-40CD9739FC37}"/>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bg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9" name="Otsikko 5">
            <a:extLst>
              <a:ext uri="{FF2B5EF4-FFF2-40B4-BE49-F238E27FC236}">
                <a16:creationId xmlns:a16="http://schemas.microsoft.com/office/drawing/2014/main" id="{695D763C-93DC-04C0-0F99-1C6E4D64993F}"/>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316616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hän tekstiä -kontrasti">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367A57F6-C0E2-6060-DB79-AE9A86BB1787}"/>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B5BEBF7C-81DC-B063-6896-9AEC29B70577}"/>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8C546391-24C3-4B08-0179-863099E6AF11}"/>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25066EAA-D3DA-E179-F243-4F9152DDE0CE}"/>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6" name="Otsikko 5">
            <a:extLst>
              <a:ext uri="{FF2B5EF4-FFF2-40B4-BE49-F238E27FC236}">
                <a16:creationId xmlns:a16="http://schemas.microsoft.com/office/drawing/2014/main" id="{AD0E1BB3-3177-094A-3B78-E30A946F9AC9}"/>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266280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hän tekstiä -huomio">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B471429-852C-F0A2-6D62-6439195DFBCC}"/>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32B01E11-4581-4D2D-B4BB-2133365347BF}"/>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DD3D94DA-2E2C-A47B-D418-5DDD05C99EE8}"/>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DEBD42FA-EE33-AFA8-F6B6-B78D4A333414}"/>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6" name="Otsikko 5">
            <a:extLst>
              <a:ext uri="{FF2B5EF4-FFF2-40B4-BE49-F238E27FC236}">
                <a16:creationId xmlns:a16="http://schemas.microsoft.com/office/drawing/2014/main" id="{898EEE32-4B41-70CB-CFCE-6E2BF7540AE3}"/>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936574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hän tekstiä -kuva">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8BF1DE52-5021-5DD1-BB02-8B0C8A1BB6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 y="0"/>
            <a:ext cx="12190815" cy="6867832"/>
          </a:xfrm>
          <a:prstGeom prst="rect">
            <a:avLst/>
          </a:prstGeom>
        </p:spPr>
      </p:pic>
      <p:sp>
        <p:nvSpPr>
          <p:cNvPr id="4" name="Päivämäärän paikkamerkki 3">
            <a:extLst>
              <a:ext uri="{FF2B5EF4-FFF2-40B4-BE49-F238E27FC236}">
                <a16:creationId xmlns:a16="http://schemas.microsoft.com/office/drawing/2014/main" id="{F060BE68-CDC1-8F8F-157A-82762CBD966B}"/>
              </a:ext>
            </a:extLst>
          </p:cNvPr>
          <p:cNvSpPr>
            <a:spLocks noGrp="1"/>
          </p:cNvSpPr>
          <p:nvPr>
            <p:ph type="dt" sz="half" idx="12"/>
          </p:nvPr>
        </p:nvSpPr>
        <p:spPr/>
        <p:txBody>
          <a:bodyPr/>
          <a:lstStyle/>
          <a:p>
            <a:r>
              <a:rPr lang="fi-FI"/>
              <a:t>30.10.2023</a:t>
            </a:r>
            <a:endParaRPr lang="fi-FI" dirty="0"/>
          </a:p>
        </p:txBody>
      </p:sp>
      <p:sp>
        <p:nvSpPr>
          <p:cNvPr id="5" name="Alatunnisteen paikkamerkki 4">
            <a:extLst>
              <a:ext uri="{FF2B5EF4-FFF2-40B4-BE49-F238E27FC236}">
                <a16:creationId xmlns:a16="http://schemas.microsoft.com/office/drawing/2014/main" id="{D2AA8CC2-C5DC-3DE9-5E52-417A05229EEE}"/>
              </a:ext>
            </a:extLst>
          </p:cNvPr>
          <p:cNvSpPr>
            <a:spLocks noGrp="1"/>
          </p:cNvSpPr>
          <p:nvPr>
            <p:ph type="ftr" sz="quarter" idx="13"/>
          </p:nvPr>
        </p:nvSpPr>
        <p:spPr>
          <a:xfrm>
            <a:off x="8790039" y="152145"/>
            <a:ext cx="3189494" cy="365125"/>
          </a:xfrm>
        </p:spPr>
        <p:txBody>
          <a:bodyPr/>
          <a:lstStyle/>
          <a:p>
            <a:r>
              <a:rPr lang="fi-FI"/>
              <a:t>7747 Mielipiteet metsäammattilaisista ja työn jäljestä metsässä</a:t>
            </a:r>
            <a:endParaRPr lang="fi-FI" dirty="0"/>
          </a:p>
        </p:txBody>
      </p:sp>
      <p:sp>
        <p:nvSpPr>
          <p:cNvPr id="6" name="Dian numeron paikkamerkki 5">
            <a:extLst>
              <a:ext uri="{FF2B5EF4-FFF2-40B4-BE49-F238E27FC236}">
                <a16:creationId xmlns:a16="http://schemas.microsoft.com/office/drawing/2014/main" id="{0362267C-DD02-2A63-8709-B75FEED74386}"/>
              </a:ext>
            </a:extLst>
          </p:cNvPr>
          <p:cNvSpPr>
            <a:spLocks noGrp="1"/>
          </p:cNvSpPr>
          <p:nvPr>
            <p:ph type="sldNum" sz="quarter" idx="14"/>
          </p:nvPr>
        </p:nvSpPr>
        <p:spPr/>
        <p:txBody>
          <a:bodyPr/>
          <a:lstStyle/>
          <a:p>
            <a:fld id="{FE5B6939-2160-4D54-A0A9-177BFACD315D}" type="slidenum">
              <a:rPr lang="fi-FI" smtClean="0"/>
              <a:pPr/>
              <a:t>‹#›</a:t>
            </a:fld>
            <a:endParaRPr lang="fi-FI" dirty="0"/>
          </a:p>
        </p:txBody>
      </p:sp>
      <p:pic>
        <p:nvPicPr>
          <p:cNvPr id="3" name="Kuva 2">
            <a:extLst>
              <a:ext uri="{FF2B5EF4-FFF2-40B4-BE49-F238E27FC236}">
                <a16:creationId xmlns:a16="http://schemas.microsoft.com/office/drawing/2014/main" id="{B60EC2D7-8E54-7C93-DD2C-1666063DD5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Tekstin paikkamerkki 18">
            <a:extLst>
              <a:ext uri="{FF2B5EF4-FFF2-40B4-BE49-F238E27FC236}">
                <a16:creationId xmlns:a16="http://schemas.microsoft.com/office/drawing/2014/main" id="{E2B984ED-60E7-D8AE-34ED-1A50BCD931A6}"/>
              </a:ext>
            </a:extLst>
          </p:cNvPr>
          <p:cNvSpPr>
            <a:spLocks noGrp="1"/>
          </p:cNvSpPr>
          <p:nvPr>
            <p:ph type="body" sz="quarter" idx="11"/>
          </p:nvPr>
        </p:nvSpPr>
        <p:spPr>
          <a:xfrm>
            <a:off x="5064125" y="2054942"/>
            <a:ext cx="6467475" cy="4125196"/>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7" name="Otsikko 6">
            <a:extLst>
              <a:ext uri="{FF2B5EF4-FFF2-40B4-BE49-F238E27FC236}">
                <a16:creationId xmlns:a16="http://schemas.microsoft.com/office/drawing/2014/main" id="{993715E1-7683-6C5D-042D-56B2DD14AB98}"/>
              </a:ext>
            </a:extLst>
          </p:cNvPr>
          <p:cNvSpPr>
            <a:spLocks noGrp="1"/>
          </p:cNvSpPr>
          <p:nvPr>
            <p:ph type="title" hasCustomPrompt="1"/>
          </p:nvPr>
        </p:nvSpPr>
        <p:spPr>
          <a:xfrm>
            <a:off x="5064123" y="954088"/>
            <a:ext cx="6467475" cy="1100854"/>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3099432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Grafiikk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Sisällön paikkamerkki 2"/>
          <p:cNvSpPr>
            <a:spLocks noGrp="1"/>
          </p:cNvSpPr>
          <p:nvPr>
            <p:ph idx="1"/>
          </p:nvPr>
        </p:nvSpPr>
        <p:spPr>
          <a:xfrm>
            <a:off x="853511" y="1571915"/>
            <a:ext cx="10484978" cy="4806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Päivämäärän paikkamerkki 2">
            <a:extLst>
              <a:ext uri="{FF2B5EF4-FFF2-40B4-BE49-F238E27FC236}">
                <a16:creationId xmlns:a16="http://schemas.microsoft.com/office/drawing/2014/main" id="{754B123F-EADE-6979-BB72-743A70FB18FD}"/>
              </a:ext>
            </a:extLst>
          </p:cNvPr>
          <p:cNvSpPr>
            <a:spLocks noGrp="1"/>
          </p:cNvSpPr>
          <p:nvPr>
            <p:ph type="dt" sz="half" idx="12"/>
          </p:nvPr>
        </p:nvSpPr>
        <p:spPr>
          <a:xfrm>
            <a:off x="8707384" y="6378645"/>
            <a:ext cx="2743200" cy="365125"/>
          </a:xfrm>
        </p:spPr>
        <p:txBody>
          <a:bodyPr/>
          <a:lstStyle/>
          <a:p>
            <a:r>
              <a:rPr lang="fi-FI"/>
              <a:t>30.10.2023</a:t>
            </a:r>
            <a:endParaRPr lang="fi-FI" dirty="0"/>
          </a:p>
        </p:txBody>
      </p:sp>
      <p:sp>
        <p:nvSpPr>
          <p:cNvPr id="3" name="Alatunnisteen paikkamerkki 3">
            <a:extLst>
              <a:ext uri="{FF2B5EF4-FFF2-40B4-BE49-F238E27FC236}">
                <a16:creationId xmlns:a16="http://schemas.microsoft.com/office/drawing/2014/main" id="{A6CC60CB-21D4-BC32-971D-49D734D6BDDA}"/>
              </a:ext>
            </a:extLst>
          </p:cNvPr>
          <p:cNvSpPr>
            <a:spLocks noGrp="1"/>
          </p:cNvSpPr>
          <p:nvPr>
            <p:ph type="ftr" sz="quarter" idx="13"/>
          </p:nvPr>
        </p:nvSpPr>
        <p:spPr>
          <a:xfrm>
            <a:off x="7864734" y="152145"/>
            <a:ext cx="4114800" cy="365125"/>
          </a:xfrm>
        </p:spPr>
        <p:txBody>
          <a:bodyPr/>
          <a:lstStyle>
            <a:lvl1pPr>
              <a:defRPr/>
            </a:lvl1pPr>
          </a:lstStyle>
          <a:p>
            <a:r>
              <a:rPr lang="fi-FI"/>
              <a:t>7747 Mielipiteet metsäammattilaisista ja työn jäljestä metsässä</a:t>
            </a:r>
            <a:endParaRPr lang="fi-FI" dirty="0"/>
          </a:p>
        </p:txBody>
      </p:sp>
      <p:sp>
        <p:nvSpPr>
          <p:cNvPr id="10" name="Dian numeron paikkamerkki 4">
            <a:extLst>
              <a:ext uri="{FF2B5EF4-FFF2-40B4-BE49-F238E27FC236}">
                <a16:creationId xmlns:a16="http://schemas.microsoft.com/office/drawing/2014/main" id="{73DB3935-A3F9-1C28-7B23-23ECC2262B0E}"/>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a:t>
            </a:fld>
            <a:endParaRPr lang="fi-FI" dirty="0"/>
          </a:p>
        </p:txBody>
      </p:sp>
      <p:sp>
        <p:nvSpPr>
          <p:cNvPr id="8" name="Otsikko 6">
            <a:extLst>
              <a:ext uri="{FF2B5EF4-FFF2-40B4-BE49-F238E27FC236}">
                <a16:creationId xmlns:a16="http://schemas.microsoft.com/office/drawing/2014/main" id="{0F686E69-B94D-717B-49DC-1AE44FB45CBE}"/>
              </a:ext>
            </a:extLst>
          </p:cNvPr>
          <p:cNvSpPr>
            <a:spLocks noGrp="1"/>
          </p:cNvSpPr>
          <p:nvPr>
            <p:ph type="title" hasCustomPrompt="1"/>
          </p:nvPr>
        </p:nvSpPr>
        <p:spPr>
          <a:xfrm>
            <a:off x="853511" y="565185"/>
            <a:ext cx="10484978" cy="958815"/>
          </a:xfrm>
          <a:prstGeom prst="rect">
            <a:avLst/>
          </a:prstGeom>
        </p:spPr>
        <p:txBody>
          <a:bodyPr anchor="t"/>
          <a:lstStyle>
            <a:lvl1pPr>
              <a:lnSpc>
                <a:spcPts val="3500"/>
              </a:lnSpc>
              <a:defRPr sz="3200" b="1">
                <a:solidFill>
                  <a:schemeClr val="tx2"/>
                </a:solidFill>
                <a:latin typeface="Calibri Light" panose="020F0302020204030204" pitchFamily="34" charset="0"/>
                <a:cs typeface="Calibri Light" panose="020F0302020204030204" pitchFamily="34" charset="0"/>
              </a:defRPr>
            </a:lvl1pPr>
          </a:lstStyle>
          <a:p>
            <a:r>
              <a:rPr lang="fi-FI" dirty="0"/>
              <a:t>Otsikko</a:t>
            </a:r>
            <a:br>
              <a:rPr lang="fi-FI" dirty="0"/>
            </a:br>
            <a:r>
              <a:rPr lang="fi-FI" dirty="0"/>
              <a:t>Toinen rivi</a:t>
            </a:r>
          </a:p>
        </p:txBody>
      </p:sp>
      <p:pic>
        <p:nvPicPr>
          <p:cNvPr id="4" name="Kuva 3">
            <a:extLst>
              <a:ext uri="{FF2B5EF4-FFF2-40B4-BE49-F238E27FC236}">
                <a16:creationId xmlns:a16="http://schemas.microsoft.com/office/drawing/2014/main" id="{9CE1725A-EB2B-1618-D3C9-1D669266862F}"/>
              </a:ext>
            </a:extLst>
          </p:cNvPr>
          <p:cNvPicPr>
            <a:picLocks noChangeAspect="1"/>
          </p:cNvPicPr>
          <p:nvPr userDrawn="1"/>
        </p:nvPicPr>
        <p:blipFill>
          <a:blip r:embed="rId3"/>
          <a:stretch>
            <a:fillRect/>
          </a:stretch>
        </p:blipFill>
        <p:spPr>
          <a:xfrm>
            <a:off x="12273812" y="0"/>
            <a:ext cx="1695410" cy="6858000"/>
          </a:xfrm>
          <a:prstGeom prst="rect">
            <a:avLst/>
          </a:prstGeom>
        </p:spPr>
      </p:pic>
    </p:spTree>
    <p:extLst>
      <p:ext uri="{BB962C8B-B14F-4D97-AF65-F5344CB8AC3E}">
        <p14:creationId xmlns:p14="http://schemas.microsoft.com/office/powerpoint/2010/main" val="1205025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Grafiikka + havainnot">
    <p:spTree>
      <p:nvGrpSpPr>
        <p:cNvPr id="1" name=""/>
        <p:cNvGrpSpPr/>
        <p:nvPr/>
      </p:nvGrpSpPr>
      <p:grpSpPr>
        <a:xfrm>
          <a:off x="0" y="0"/>
          <a:ext cx="0" cy="0"/>
          <a:chOff x="0" y="0"/>
          <a:chExt cx="0" cy="0"/>
        </a:xfrm>
      </p:grpSpPr>
      <p:sp>
        <p:nvSpPr>
          <p:cNvPr id="11" name="Suorakulmio: Yksi kulma pyöristetty 10">
            <a:extLst>
              <a:ext uri="{FF2B5EF4-FFF2-40B4-BE49-F238E27FC236}">
                <a16:creationId xmlns:a16="http://schemas.microsoft.com/office/drawing/2014/main" id="{70AEA501-FC50-41DF-FE3E-9C80B2DC5FE5}"/>
              </a:ext>
            </a:extLst>
          </p:cNvPr>
          <p:cNvSpPr/>
          <p:nvPr userDrawn="1"/>
        </p:nvSpPr>
        <p:spPr>
          <a:xfrm rot="16200000">
            <a:off x="7869509" y="2535512"/>
            <a:ext cx="5286085" cy="3358890"/>
          </a:xfrm>
          <a:prstGeom prst="round1Rect">
            <a:avLst>
              <a:gd name="adj" fmla="val 499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2" name="Päivämäärän paikkamerkki 2">
            <a:extLst>
              <a:ext uri="{FF2B5EF4-FFF2-40B4-BE49-F238E27FC236}">
                <a16:creationId xmlns:a16="http://schemas.microsoft.com/office/drawing/2014/main" id="{754B123F-EADE-6979-BB72-743A70FB18FD}"/>
              </a:ext>
            </a:extLst>
          </p:cNvPr>
          <p:cNvSpPr>
            <a:spLocks noGrp="1"/>
          </p:cNvSpPr>
          <p:nvPr>
            <p:ph type="dt" sz="half" idx="12"/>
          </p:nvPr>
        </p:nvSpPr>
        <p:spPr>
          <a:xfrm>
            <a:off x="8707384" y="6378645"/>
            <a:ext cx="2743200" cy="365125"/>
          </a:xfrm>
        </p:spPr>
        <p:txBody>
          <a:bodyPr/>
          <a:lstStyle/>
          <a:p>
            <a:r>
              <a:rPr lang="fi-FI"/>
              <a:t>30.10.2023</a:t>
            </a:r>
            <a:endParaRPr lang="fi-FI" dirty="0"/>
          </a:p>
        </p:txBody>
      </p:sp>
      <p:sp>
        <p:nvSpPr>
          <p:cNvPr id="3" name="Alatunnisteen paikkamerkki 3">
            <a:extLst>
              <a:ext uri="{FF2B5EF4-FFF2-40B4-BE49-F238E27FC236}">
                <a16:creationId xmlns:a16="http://schemas.microsoft.com/office/drawing/2014/main" id="{A6CC60CB-21D4-BC32-971D-49D734D6BDDA}"/>
              </a:ext>
            </a:extLst>
          </p:cNvPr>
          <p:cNvSpPr>
            <a:spLocks noGrp="1"/>
          </p:cNvSpPr>
          <p:nvPr>
            <p:ph type="ftr" sz="quarter" idx="13"/>
          </p:nvPr>
        </p:nvSpPr>
        <p:spPr>
          <a:xfrm>
            <a:off x="7864734" y="152145"/>
            <a:ext cx="4114800" cy="365125"/>
          </a:xfrm>
        </p:spPr>
        <p:txBody>
          <a:bodyPr/>
          <a:lstStyle>
            <a:lvl1pPr>
              <a:defRPr/>
            </a:lvl1pPr>
          </a:lstStyle>
          <a:p>
            <a:r>
              <a:rPr lang="fi-FI"/>
              <a:t>7747 Mielipiteet metsäammattilaisista ja työn jäljestä metsässä</a:t>
            </a:r>
            <a:endParaRPr lang="fi-FI" dirty="0"/>
          </a:p>
        </p:txBody>
      </p:sp>
      <p:sp>
        <p:nvSpPr>
          <p:cNvPr id="10" name="Dian numeron paikkamerkki 4">
            <a:extLst>
              <a:ext uri="{FF2B5EF4-FFF2-40B4-BE49-F238E27FC236}">
                <a16:creationId xmlns:a16="http://schemas.microsoft.com/office/drawing/2014/main" id="{73DB3935-A3F9-1C28-7B23-23ECC2262B0E}"/>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a:t>
            </a:fld>
            <a:endParaRPr lang="fi-FI" dirty="0"/>
          </a:p>
        </p:txBody>
      </p:sp>
      <p:sp>
        <p:nvSpPr>
          <p:cNvPr id="5" name="Tekstin paikkamerkki 4">
            <a:extLst>
              <a:ext uri="{FF2B5EF4-FFF2-40B4-BE49-F238E27FC236}">
                <a16:creationId xmlns:a16="http://schemas.microsoft.com/office/drawing/2014/main" id="{B7922056-725F-CF18-5E1A-BF34A23EDD42}"/>
              </a:ext>
            </a:extLst>
          </p:cNvPr>
          <p:cNvSpPr>
            <a:spLocks noGrp="1"/>
          </p:cNvSpPr>
          <p:nvPr>
            <p:ph type="body" sz="quarter" idx="16" hasCustomPrompt="1"/>
          </p:nvPr>
        </p:nvSpPr>
        <p:spPr>
          <a:xfrm>
            <a:off x="8948928" y="1767418"/>
            <a:ext cx="3030347" cy="4409545"/>
          </a:xfrm>
          <a:prstGeom prst="rect">
            <a:avLst/>
          </a:prstGeom>
        </p:spPr>
        <p:txBody>
          <a:bodyPr/>
          <a:lstStyle>
            <a:lvl1pPr marL="144000" indent="-144000">
              <a:lnSpc>
                <a:spcPct val="100000"/>
              </a:lnSpc>
              <a:buClr>
                <a:schemeClr val="tx2"/>
              </a:buClr>
              <a:buFont typeface="Arial" panose="020B0604020202020204" pitchFamily="34" charset="0"/>
              <a:buChar char="•"/>
              <a:defRPr sz="1600"/>
            </a:lvl1pPr>
            <a:lvl2pPr marL="457200" indent="0">
              <a:buClr>
                <a:schemeClr val="tx2"/>
              </a:buClr>
              <a:buFont typeface="Arial" panose="020B0604020202020204" pitchFamily="34" charset="0"/>
              <a:buNone/>
              <a:defRPr sz="1200"/>
            </a:lvl2pPr>
            <a:lvl3pPr marL="914400" indent="0">
              <a:buNone/>
              <a:defRPr sz="1600"/>
            </a:lvl3pPr>
            <a:lvl4pPr marL="1371600" indent="0">
              <a:buNone/>
              <a:defRPr sz="1600"/>
            </a:lvl4pPr>
            <a:lvl5pPr marL="1828800" indent="0">
              <a:buNone/>
              <a:defRPr sz="1600"/>
            </a:lvl5pPr>
          </a:lstStyle>
          <a:p>
            <a:pPr lvl="0"/>
            <a:r>
              <a:rPr lang="fi-FI" dirty="0"/>
              <a:t>Havaintoja grafiikasta</a:t>
            </a:r>
          </a:p>
        </p:txBody>
      </p:sp>
      <p:sp>
        <p:nvSpPr>
          <p:cNvPr id="4" name="Sisällön paikkamerkki 2">
            <a:extLst>
              <a:ext uri="{FF2B5EF4-FFF2-40B4-BE49-F238E27FC236}">
                <a16:creationId xmlns:a16="http://schemas.microsoft.com/office/drawing/2014/main" id="{38B4EDA9-7121-2D0B-F895-BECE54962FB3}"/>
              </a:ext>
            </a:extLst>
          </p:cNvPr>
          <p:cNvSpPr>
            <a:spLocks noGrp="1"/>
          </p:cNvSpPr>
          <p:nvPr>
            <p:ph idx="1"/>
          </p:nvPr>
        </p:nvSpPr>
        <p:spPr>
          <a:xfrm>
            <a:off x="853511" y="1571915"/>
            <a:ext cx="7766873" cy="4806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Otsikko 6">
            <a:extLst>
              <a:ext uri="{FF2B5EF4-FFF2-40B4-BE49-F238E27FC236}">
                <a16:creationId xmlns:a16="http://schemas.microsoft.com/office/drawing/2014/main" id="{F84737E9-B0AB-1F79-935D-82AC186D92B9}"/>
              </a:ext>
            </a:extLst>
          </p:cNvPr>
          <p:cNvSpPr>
            <a:spLocks noGrp="1"/>
          </p:cNvSpPr>
          <p:nvPr>
            <p:ph type="title" hasCustomPrompt="1"/>
          </p:nvPr>
        </p:nvSpPr>
        <p:spPr>
          <a:xfrm>
            <a:off x="853511" y="565185"/>
            <a:ext cx="10484978" cy="958815"/>
          </a:xfrm>
          <a:prstGeom prst="rect">
            <a:avLst/>
          </a:prstGeom>
        </p:spPr>
        <p:txBody>
          <a:bodyPr anchor="t"/>
          <a:lstStyle>
            <a:lvl1pPr>
              <a:lnSpc>
                <a:spcPts val="3500"/>
              </a:lnSpc>
              <a:defRPr sz="3200" b="1">
                <a:solidFill>
                  <a:schemeClr val="tx2"/>
                </a:solidFill>
                <a:latin typeface="Calibri Light" panose="020F0302020204030204" pitchFamily="34" charset="0"/>
                <a:cs typeface="Calibri Light" panose="020F0302020204030204" pitchFamily="34" charset="0"/>
              </a:defRPr>
            </a:lvl1pPr>
          </a:lstStyle>
          <a:p>
            <a:r>
              <a:rPr lang="fi-FI" dirty="0"/>
              <a:t>Otsikko</a:t>
            </a:r>
            <a:br>
              <a:rPr lang="fi-FI" dirty="0"/>
            </a:br>
            <a:r>
              <a:rPr lang="fi-FI" dirty="0"/>
              <a:t>Toinen rivi</a:t>
            </a:r>
          </a:p>
        </p:txBody>
      </p:sp>
      <p:pic>
        <p:nvPicPr>
          <p:cNvPr id="8" name="Kuva 7">
            <a:extLst>
              <a:ext uri="{FF2B5EF4-FFF2-40B4-BE49-F238E27FC236}">
                <a16:creationId xmlns:a16="http://schemas.microsoft.com/office/drawing/2014/main" id="{C559127E-99E0-65AE-6029-3AE084BEA925}"/>
              </a:ext>
            </a:extLst>
          </p:cNvPr>
          <p:cNvPicPr>
            <a:picLocks noChangeAspect="1"/>
          </p:cNvPicPr>
          <p:nvPr userDrawn="1"/>
        </p:nvPicPr>
        <p:blipFill>
          <a:blip r:embed="rId3"/>
          <a:stretch>
            <a:fillRect/>
          </a:stretch>
        </p:blipFill>
        <p:spPr>
          <a:xfrm>
            <a:off x="12273812" y="0"/>
            <a:ext cx="1695410" cy="6858000"/>
          </a:xfrm>
          <a:prstGeom prst="rect">
            <a:avLst/>
          </a:prstGeom>
        </p:spPr>
      </p:pic>
    </p:spTree>
    <p:extLst>
      <p:ext uri="{BB962C8B-B14F-4D97-AF65-F5344CB8AC3E}">
        <p14:creationId xmlns:p14="http://schemas.microsoft.com/office/powerpoint/2010/main" val="21038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yhjä tumma">
    <p:bg>
      <p:bgRef idx="1001">
        <a:schemeClr val="bg2"/>
      </p:bgRef>
    </p:bg>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55E13D8E-FDE6-2700-51BD-1D7BA5757640}"/>
              </a:ext>
            </a:extLst>
          </p:cNvPr>
          <p:cNvSpPr>
            <a:spLocks noGrp="1"/>
          </p:cNvSpPr>
          <p:nvPr>
            <p:ph type="dt" sz="half" idx="10"/>
          </p:nvPr>
        </p:nvSpPr>
        <p:spPr/>
        <p:txBody>
          <a:bodyPr/>
          <a:lstStyle/>
          <a:p>
            <a:r>
              <a:rPr lang="fi-FI"/>
              <a:t>30.10.2023</a:t>
            </a:r>
            <a:endParaRPr lang="fi-FI" dirty="0"/>
          </a:p>
        </p:txBody>
      </p:sp>
      <p:sp>
        <p:nvSpPr>
          <p:cNvPr id="6" name="Alatunnisteen paikkamerkki 5">
            <a:extLst>
              <a:ext uri="{FF2B5EF4-FFF2-40B4-BE49-F238E27FC236}">
                <a16:creationId xmlns:a16="http://schemas.microsoft.com/office/drawing/2014/main" id="{EEDE0F07-E0BF-6C54-643C-503392BAC5F3}"/>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7" name="Dian numeron paikkamerkki 6">
            <a:extLst>
              <a:ext uri="{FF2B5EF4-FFF2-40B4-BE49-F238E27FC236}">
                <a16:creationId xmlns:a16="http://schemas.microsoft.com/office/drawing/2014/main" id="{3250D2C9-F092-1C1A-1E0A-34133DC5CA66}"/>
              </a:ext>
            </a:extLst>
          </p:cNvPr>
          <p:cNvSpPr>
            <a:spLocks noGrp="1"/>
          </p:cNvSpPr>
          <p:nvPr>
            <p:ph type="sldNum" sz="quarter" idx="12"/>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2644241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isältö/Grafiikk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Sisällön paikkamerkki 2"/>
          <p:cNvSpPr>
            <a:spLocks noGrp="1"/>
          </p:cNvSpPr>
          <p:nvPr>
            <p:ph idx="1" hasCustomPrompt="1"/>
          </p:nvPr>
        </p:nvSpPr>
        <p:spPr>
          <a:xfrm>
            <a:off x="838200" y="1356852"/>
            <a:ext cx="10515600" cy="4820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60F28"/>
              </a:buClr>
              <a:buFont typeface="Arial" panose="020B0604020202020204" pitchFamily="34" charset="0"/>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Clr>
                <a:srgbClr val="E60F28"/>
              </a:buClr>
              <a:buFont typeface="Arial" panose="020B0604020202020204" pitchFamily="34" charset="0"/>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Clr>
                <a:srgbClr val="E60F28"/>
              </a:buClr>
              <a:buFont typeface="Arial" panose="020B0604020202020204" pitchFamily="34" charset="0"/>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Clr>
                <a:srgbClr val="E60F28"/>
              </a:buClr>
              <a:buFont typeface="Arial" panose="020B0604020202020204" pitchFamily="34" charset="0"/>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Clr>
                <a:srgbClr val="E60F28"/>
              </a:buClr>
              <a:buFont typeface="Arial" panose="020B0604020202020204" pitchFamily="34" charset="0"/>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Päivämäärän paikkamerkki 2">
            <a:extLst>
              <a:ext uri="{FF2B5EF4-FFF2-40B4-BE49-F238E27FC236}">
                <a16:creationId xmlns:a16="http://schemas.microsoft.com/office/drawing/2014/main" id="{754B123F-EADE-6979-BB72-743A70FB18FD}"/>
              </a:ext>
            </a:extLst>
          </p:cNvPr>
          <p:cNvSpPr>
            <a:spLocks noGrp="1"/>
          </p:cNvSpPr>
          <p:nvPr>
            <p:ph type="dt" sz="half" idx="12"/>
          </p:nvPr>
        </p:nvSpPr>
        <p:spPr>
          <a:xfrm>
            <a:off x="8707384" y="6378645"/>
            <a:ext cx="2743200" cy="365125"/>
          </a:xfrm>
        </p:spPr>
        <p:txBody>
          <a:bodyPr/>
          <a:lstStyle/>
          <a:p>
            <a:r>
              <a:rPr lang="fi-FI"/>
              <a:t>30.10.2023</a:t>
            </a:r>
            <a:endParaRPr lang="fi-FI" dirty="0"/>
          </a:p>
        </p:txBody>
      </p:sp>
      <p:sp>
        <p:nvSpPr>
          <p:cNvPr id="3" name="Alatunnisteen paikkamerkki 3">
            <a:extLst>
              <a:ext uri="{FF2B5EF4-FFF2-40B4-BE49-F238E27FC236}">
                <a16:creationId xmlns:a16="http://schemas.microsoft.com/office/drawing/2014/main" id="{A6CC60CB-21D4-BC32-971D-49D734D6BDDA}"/>
              </a:ext>
            </a:extLst>
          </p:cNvPr>
          <p:cNvSpPr>
            <a:spLocks noGrp="1"/>
          </p:cNvSpPr>
          <p:nvPr>
            <p:ph type="ftr" sz="quarter" idx="13"/>
          </p:nvPr>
        </p:nvSpPr>
        <p:spPr>
          <a:xfrm>
            <a:off x="7864734" y="152145"/>
            <a:ext cx="4114800" cy="365125"/>
          </a:xfrm>
        </p:spPr>
        <p:txBody>
          <a:bodyPr/>
          <a:lstStyle>
            <a:lvl1pPr>
              <a:defRPr/>
            </a:lvl1pPr>
          </a:lstStyle>
          <a:p>
            <a:r>
              <a:rPr lang="fi-FI"/>
              <a:t>7747 Mielipiteet metsäammattilaisista ja työn jäljestä metsässä</a:t>
            </a:r>
            <a:endParaRPr lang="fi-FI" dirty="0"/>
          </a:p>
        </p:txBody>
      </p:sp>
      <p:sp>
        <p:nvSpPr>
          <p:cNvPr id="10" name="Dian numeron paikkamerkki 4">
            <a:extLst>
              <a:ext uri="{FF2B5EF4-FFF2-40B4-BE49-F238E27FC236}">
                <a16:creationId xmlns:a16="http://schemas.microsoft.com/office/drawing/2014/main" id="{73DB3935-A3F9-1C28-7B23-23ECC2262B0E}"/>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a:t>
            </a:fld>
            <a:endParaRPr lang="fi-FI" dirty="0"/>
          </a:p>
        </p:txBody>
      </p:sp>
      <p:sp>
        <p:nvSpPr>
          <p:cNvPr id="6" name="Tekstin paikkamerkki 8">
            <a:extLst>
              <a:ext uri="{FF2B5EF4-FFF2-40B4-BE49-F238E27FC236}">
                <a16:creationId xmlns:a16="http://schemas.microsoft.com/office/drawing/2014/main" id="{7D664C4C-9C88-99B1-075D-88F183AC41A3}"/>
              </a:ext>
            </a:extLst>
          </p:cNvPr>
          <p:cNvSpPr>
            <a:spLocks noGrp="1"/>
          </p:cNvSpPr>
          <p:nvPr>
            <p:ph type="body" sz="quarter" idx="15" hasCustomPrompt="1"/>
          </p:nvPr>
        </p:nvSpPr>
        <p:spPr>
          <a:xfrm>
            <a:off x="853511" y="565184"/>
            <a:ext cx="10484978" cy="654792"/>
          </a:xfrm>
          <a:prstGeom prst="rect">
            <a:avLst/>
          </a:prstGeom>
        </p:spPr>
        <p:txBody>
          <a:bodyPr anchor="t" anchorCtr="0"/>
          <a:lstStyle>
            <a:lvl1pPr marL="0" indent="0" algn="l">
              <a:lnSpc>
                <a:spcPts val="3500"/>
              </a:lnSpc>
              <a:buNone/>
              <a:defRPr sz="3600" b="1">
                <a:solidFill>
                  <a:schemeClr val="tx2"/>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ts val="3500"/>
              </a:lnSpc>
              <a:spcBef>
                <a:spcPts val="1000"/>
              </a:spcBef>
              <a:spcAft>
                <a:spcPts val="0"/>
              </a:spcAft>
              <a:buClrTx/>
              <a:buSzTx/>
              <a:buFont typeface="Arial" panose="020B0604020202020204" pitchFamily="34" charset="0"/>
              <a:buNone/>
              <a:tabLst/>
              <a:defRPr/>
            </a:pPr>
            <a:r>
              <a:rPr lang="fi-FI" dirty="0"/>
              <a:t>Otsikko</a:t>
            </a:r>
          </a:p>
        </p:txBody>
      </p:sp>
    </p:spTree>
    <p:extLst>
      <p:ext uri="{BB962C8B-B14F-4D97-AF65-F5344CB8AC3E}">
        <p14:creationId xmlns:p14="http://schemas.microsoft.com/office/powerpoint/2010/main" val="266177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Grafiikka 2/3">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30.10.2023</a:t>
            </a:r>
          </a:p>
        </p:txBody>
      </p:sp>
      <p:sp>
        <p:nvSpPr>
          <p:cNvPr id="6" name="Alatunnisteen paikkamerkki 5"/>
          <p:cNvSpPr>
            <a:spLocks noGrp="1"/>
          </p:cNvSpPr>
          <p:nvPr>
            <p:ph type="ftr" sz="quarter" idx="11"/>
          </p:nvPr>
        </p:nvSpPr>
        <p:spPr/>
        <p:txBody>
          <a:bodyPr/>
          <a:lstStyle/>
          <a:p>
            <a:r>
              <a:rPr lang="fi-FI"/>
              <a:t>7747 Mielipiteet metsäammattilaisista ja työn jäljestä metsässä</a:t>
            </a:r>
          </a:p>
        </p:txBody>
      </p:sp>
      <p:sp>
        <p:nvSpPr>
          <p:cNvPr id="7" name="Dian numeron paikkamerkki 6"/>
          <p:cNvSpPr>
            <a:spLocks noGrp="1"/>
          </p:cNvSpPr>
          <p:nvPr>
            <p:ph type="sldNum" sz="quarter" idx="12"/>
          </p:nvPr>
        </p:nvSpPr>
        <p:spPr/>
        <p:txBody>
          <a:bodyPr/>
          <a:lstStyle/>
          <a:p>
            <a:fld id="{45530FF3-944E-453D-AD86-280F662E2B3A}"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7864561"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Sisällön paikkamerkki 2">
            <a:extLst>
              <a:ext uri="{FF2B5EF4-FFF2-40B4-BE49-F238E27FC236}">
                <a16:creationId xmlns:a16="http://schemas.microsoft.com/office/drawing/2014/main" id="{FA7C0ADE-4305-472F-B768-BF49CE224461}"/>
              </a:ext>
            </a:extLst>
          </p:cNvPr>
          <p:cNvSpPr>
            <a:spLocks noGrp="1"/>
          </p:cNvSpPr>
          <p:nvPr>
            <p:ph idx="13" hasCustomPrompt="1"/>
          </p:nvPr>
        </p:nvSpPr>
        <p:spPr>
          <a:xfrm>
            <a:off x="8688909" y="1335158"/>
            <a:ext cx="2997993" cy="5089289"/>
          </a:xfrm>
          <a:prstGeom prst="rect">
            <a:avLst/>
          </a:prstGeom>
        </p:spPr>
        <p:txBody>
          <a:bodyPr/>
          <a:lstStyle>
            <a:lvl1pPr marL="285750" indent="-285750">
              <a:buClr>
                <a:srgbClr val="FF0000"/>
              </a:buClr>
              <a:buFont typeface="Wingdings" panose="05000000000000000000" pitchFamily="2" charset="2"/>
              <a:buChar char="§"/>
              <a:defRPr sz="1600" baseline="0">
                <a:solidFill>
                  <a:schemeClr val="tx1"/>
                </a:solidFill>
                <a:latin typeface="+mj-lt"/>
              </a:defRPr>
            </a:lvl1pPr>
            <a:lvl2pPr marL="742950" marR="0" indent="-285750" algn="l" defTabSz="914400" rtl="0" eaLnBrk="1" fontAlgn="auto" latinLnBrk="0" hangingPunct="1">
              <a:lnSpc>
                <a:spcPct val="90000"/>
              </a:lnSpc>
              <a:spcBef>
                <a:spcPts val="500"/>
              </a:spcBef>
              <a:spcAft>
                <a:spcPts val="0"/>
              </a:spcAft>
              <a:buClr>
                <a:srgbClr val="E60F28"/>
              </a:buClr>
              <a:buSzTx/>
              <a:buFont typeface="Wingdings" panose="05000000000000000000" pitchFamily="2" charset="2"/>
              <a:buChar char="§"/>
              <a:tabLst/>
              <a:defRPr sz="1400">
                <a:solidFill>
                  <a:schemeClr val="tx1"/>
                </a:solidFill>
                <a:latin typeface="+mj-lt"/>
              </a:defRPr>
            </a:lvl2pPr>
            <a:lvl3pPr>
              <a:defRPr sz="1400">
                <a:solidFill>
                  <a:schemeClr val="tx1"/>
                </a:solidFill>
                <a:latin typeface="+mj-lt"/>
              </a:defRPr>
            </a:lvl3pPr>
            <a:lvl4pPr>
              <a:defRPr sz="1400">
                <a:solidFill>
                  <a:schemeClr val="tx1"/>
                </a:solidFill>
                <a:latin typeface="+mj-lt"/>
              </a:defRPr>
            </a:lvl4pPr>
            <a:lvl5pPr>
              <a:defRPr sz="1400">
                <a:solidFill>
                  <a:schemeClr val="tx1"/>
                </a:solidFill>
                <a:latin typeface="+mj-lt"/>
              </a:defRPr>
            </a:lvl5pPr>
          </a:lstStyle>
          <a:p>
            <a:pPr lvl="0"/>
            <a:r>
              <a:rPr lang="fi-FI"/>
              <a:t>Havaintoja grafiikasta</a:t>
            </a:r>
          </a:p>
          <a:p>
            <a:pPr lvl="1"/>
            <a:r>
              <a:rPr lang="fi-FI"/>
              <a:t>Toinen taso</a:t>
            </a:r>
          </a:p>
          <a:p>
            <a:pPr lvl="2"/>
            <a:r>
              <a:rPr lang="fi-FI"/>
              <a:t>Kolmas taso</a:t>
            </a:r>
          </a:p>
          <a:p>
            <a:pPr lvl="3"/>
            <a:r>
              <a:rPr lang="fi-FI"/>
              <a:t>Neljäs</a:t>
            </a:r>
          </a:p>
          <a:p>
            <a:pPr lvl="4"/>
            <a:r>
              <a:rPr lang="fi-FI"/>
              <a:t>Viides</a:t>
            </a:r>
          </a:p>
        </p:txBody>
      </p:sp>
    </p:spTree>
    <p:extLst>
      <p:ext uri="{BB962C8B-B14F-4D97-AF65-F5344CB8AC3E}">
        <p14:creationId xmlns:p14="http://schemas.microsoft.com/office/powerpoint/2010/main" val="236595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ppudia">
    <p:bg>
      <p:bgRef idx="1001">
        <a:schemeClr val="bg2"/>
      </p:bgRef>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DD8D9602-4B15-AF90-28A8-C0A28BB121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
        <p:nvSpPr>
          <p:cNvPr id="19" name="Tekstin paikkamerkki 18">
            <a:extLst>
              <a:ext uri="{FF2B5EF4-FFF2-40B4-BE49-F238E27FC236}">
                <a16:creationId xmlns:a16="http://schemas.microsoft.com/office/drawing/2014/main" id="{6D1262C2-36C8-77E9-6D3A-27C5E9F958C7}"/>
              </a:ext>
            </a:extLst>
          </p:cNvPr>
          <p:cNvSpPr>
            <a:spLocks noGrp="1"/>
          </p:cNvSpPr>
          <p:nvPr>
            <p:ph type="body" sz="quarter" idx="11" hasCustomPrompt="1"/>
          </p:nvPr>
        </p:nvSpPr>
        <p:spPr>
          <a:xfrm>
            <a:off x="5064125"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453863" y="3582435"/>
            <a:ext cx="3896987"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5" name="Tekstin paikkamerkki 18">
            <a:extLst>
              <a:ext uri="{FF2B5EF4-FFF2-40B4-BE49-F238E27FC236}">
                <a16:creationId xmlns:a16="http://schemas.microsoft.com/office/drawing/2014/main" id="{47449A1A-2603-0D7E-32B9-2118C5455188}"/>
              </a:ext>
            </a:extLst>
          </p:cNvPr>
          <p:cNvSpPr>
            <a:spLocks noGrp="1"/>
          </p:cNvSpPr>
          <p:nvPr>
            <p:ph type="body" sz="quarter" idx="18" hasCustomPrompt="1"/>
          </p:nvPr>
        </p:nvSpPr>
        <p:spPr>
          <a:xfrm>
            <a:off x="8476384"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pic>
        <p:nvPicPr>
          <p:cNvPr id="9" name="Kuva 8">
            <a:hlinkClick r:id="rId5"/>
            <a:extLst>
              <a:ext uri="{FF2B5EF4-FFF2-40B4-BE49-F238E27FC236}">
                <a16:creationId xmlns:a16="http://schemas.microsoft.com/office/drawing/2014/main" id="{8BE84BD9-4C26-400D-00C8-5426E2B8DEB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674742" y="6076650"/>
            <a:ext cx="338554" cy="338554"/>
          </a:xfrm>
          <a:prstGeom prst="rect">
            <a:avLst/>
          </a:prstGeom>
        </p:spPr>
      </p:pic>
      <p:pic>
        <p:nvPicPr>
          <p:cNvPr id="10" name="Kuva 9">
            <a:hlinkClick r:id="rId7"/>
            <a:extLst>
              <a:ext uri="{FF2B5EF4-FFF2-40B4-BE49-F238E27FC236}">
                <a16:creationId xmlns:a16="http://schemas.microsoft.com/office/drawing/2014/main" id="{848ADDAA-704B-7F01-89F0-391426B9C2CD}"/>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167612" y="6076650"/>
            <a:ext cx="337870" cy="338554"/>
          </a:xfrm>
          <a:prstGeom prst="rect">
            <a:avLst/>
          </a:prstGeom>
        </p:spPr>
      </p:pic>
      <p:pic>
        <p:nvPicPr>
          <p:cNvPr id="11" name="Kuva 10">
            <a:hlinkClick r:id="rId9"/>
            <a:extLst>
              <a:ext uri="{FF2B5EF4-FFF2-40B4-BE49-F238E27FC236}">
                <a16:creationId xmlns:a16="http://schemas.microsoft.com/office/drawing/2014/main" id="{9D8ADE4F-4A37-D66A-6667-2419A723A66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10182556" y="6076650"/>
            <a:ext cx="337870" cy="338554"/>
          </a:xfrm>
          <a:prstGeom prst="rect">
            <a:avLst/>
          </a:prstGeom>
        </p:spPr>
      </p:pic>
      <p:sp>
        <p:nvSpPr>
          <p:cNvPr id="12" name="Tekstiruutu 11">
            <a:extLst>
              <a:ext uri="{FF2B5EF4-FFF2-40B4-BE49-F238E27FC236}">
                <a16:creationId xmlns:a16="http://schemas.microsoft.com/office/drawing/2014/main" id="{F6DAFB2B-D045-AF74-1819-62677E5A37CE}"/>
              </a:ext>
            </a:extLst>
          </p:cNvPr>
          <p:cNvSpPr txBox="1"/>
          <p:nvPr userDrawn="1"/>
        </p:nvSpPr>
        <p:spPr>
          <a:xfrm>
            <a:off x="8710333" y="5646321"/>
            <a:ext cx="2872509" cy="338554"/>
          </a:xfrm>
          <a:prstGeom prst="rect">
            <a:avLst/>
          </a:prstGeom>
          <a:noFill/>
        </p:spPr>
        <p:txBody>
          <a:bodyPr wrap="square">
            <a:spAutoFit/>
          </a:bodyPr>
          <a:lstStyle/>
          <a:p>
            <a:pPr algn="r"/>
            <a:r>
              <a:rPr lang="fi-FI" sz="1600" dirty="0">
                <a:solidFill>
                  <a:schemeClr val="tx1"/>
                </a:solidFill>
                <a:hlinkClick r:id="rId11">
                  <a:extLst>
                    <a:ext uri="{A12FA001-AC4F-418D-AE19-62706E023703}">
                      <ahyp:hlinkClr xmlns:ahyp="http://schemas.microsoft.com/office/drawing/2018/hyperlinkcolor" val="tx"/>
                    </a:ext>
                  </a:extLst>
                </a:hlinkClick>
              </a:rPr>
              <a:t>www.taloustutkimus.fi</a:t>
            </a:r>
            <a:endParaRPr lang="fi-FI" sz="1600" dirty="0">
              <a:solidFill>
                <a:schemeClr val="tx1"/>
              </a:solidFill>
            </a:endParaRPr>
          </a:p>
        </p:txBody>
      </p:sp>
      <p:sp>
        <p:nvSpPr>
          <p:cNvPr id="7" name="Otsikko 5">
            <a:extLst>
              <a:ext uri="{FF2B5EF4-FFF2-40B4-BE49-F238E27FC236}">
                <a16:creationId xmlns:a16="http://schemas.microsoft.com/office/drawing/2014/main" id="{83754751-78E0-6194-37DC-1705D3369EDB}"/>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Kiitos</a:t>
            </a:r>
          </a:p>
        </p:txBody>
      </p:sp>
    </p:spTree>
    <p:extLst>
      <p:ext uri="{BB962C8B-B14F-4D97-AF65-F5344CB8AC3E}">
        <p14:creationId xmlns:p14="http://schemas.microsoft.com/office/powerpoint/2010/main" val="129493128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ppudia -monta tekijää">
    <p:bg>
      <p:bgRef idx="1001">
        <a:schemeClr val="bg2"/>
      </p:bgRef>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3DB59ED-D33B-5FD1-903D-64DCEE473A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380444" y="3582435"/>
            <a:ext cx="3970406"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9" name="Tekstin paikkamerkki 18">
            <a:extLst>
              <a:ext uri="{FF2B5EF4-FFF2-40B4-BE49-F238E27FC236}">
                <a16:creationId xmlns:a16="http://schemas.microsoft.com/office/drawing/2014/main" id="{0392BB7A-5418-8361-E1E5-F9B90DCA8C86}"/>
              </a:ext>
            </a:extLst>
          </p:cNvPr>
          <p:cNvSpPr>
            <a:spLocks noGrp="1"/>
          </p:cNvSpPr>
          <p:nvPr>
            <p:ph type="body" sz="quarter" idx="11" hasCustomPrompt="1"/>
          </p:nvPr>
        </p:nvSpPr>
        <p:spPr>
          <a:xfrm>
            <a:off x="5064125"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sp>
        <p:nvSpPr>
          <p:cNvPr id="10" name="Tekstin paikkamerkki 18">
            <a:extLst>
              <a:ext uri="{FF2B5EF4-FFF2-40B4-BE49-F238E27FC236}">
                <a16:creationId xmlns:a16="http://schemas.microsoft.com/office/drawing/2014/main" id="{F5BA4303-02A3-DC32-455D-09CB948EC17D}"/>
              </a:ext>
            </a:extLst>
          </p:cNvPr>
          <p:cNvSpPr>
            <a:spLocks noGrp="1"/>
          </p:cNvSpPr>
          <p:nvPr>
            <p:ph type="body" sz="quarter" idx="18" hasCustomPrompt="1"/>
          </p:nvPr>
        </p:nvSpPr>
        <p:spPr>
          <a:xfrm>
            <a:off x="8476384"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sp>
        <p:nvSpPr>
          <p:cNvPr id="11" name="Tekstin paikkamerkki 18">
            <a:extLst>
              <a:ext uri="{FF2B5EF4-FFF2-40B4-BE49-F238E27FC236}">
                <a16:creationId xmlns:a16="http://schemas.microsoft.com/office/drawing/2014/main" id="{15E4B0C4-1354-0CA5-A203-DC71CF33BD80}"/>
              </a:ext>
            </a:extLst>
          </p:cNvPr>
          <p:cNvSpPr>
            <a:spLocks noGrp="1"/>
          </p:cNvSpPr>
          <p:nvPr>
            <p:ph type="body" sz="quarter" idx="19" hasCustomPrompt="1"/>
          </p:nvPr>
        </p:nvSpPr>
        <p:spPr>
          <a:xfrm>
            <a:off x="5064125" y="248782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sp>
        <p:nvSpPr>
          <p:cNvPr id="12" name="Tekstin paikkamerkki 18">
            <a:extLst>
              <a:ext uri="{FF2B5EF4-FFF2-40B4-BE49-F238E27FC236}">
                <a16:creationId xmlns:a16="http://schemas.microsoft.com/office/drawing/2014/main" id="{E375942C-AEC0-C6C8-5896-7EB6892D2C74}"/>
              </a:ext>
            </a:extLst>
          </p:cNvPr>
          <p:cNvSpPr>
            <a:spLocks noGrp="1"/>
          </p:cNvSpPr>
          <p:nvPr>
            <p:ph type="body" sz="quarter" idx="20" hasCustomPrompt="1"/>
          </p:nvPr>
        </p:nvSpPr>
        <p:spPr>
          <a:xfrm>
            <a:off x="8476384" y="248782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pic>
        <p:nvPicPr>
          <p:cNvPr id="13" name="Kuva 12">
            <a:hlinkClick r:id="rId5"/>
            <a:extLst>
              <a:ext uri="{FF2B5EF4-FFF2-40B4-BE49-F238E27FC236}">
                <a16:creationId xmlns:a16="http://schemas.microsoft.com/office/drawing/2014/main" id="{13AFCB7A-2813-711A-C4BA-5DBCD01E035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674742" y="6076650"/>
            <a:ext cx="338554" cy="338554"/>
          </a:xfrm>
          <a:prstGeom prst="rect">
            <a:avLst/>
          </a:prstGeom>
        </p:spPr>
      </p:pic>
      <p:pic>
        <p:nvPicPr>
          <p:cNvPr id="15" name="Kuva 14">
            <a:hlinkClick r:id="rId7"/>
            <a:extLst>
              <a:ext uri="{FF2B5EF4-FFF2-40B4-BE49-F238E27FC236}">
                <a16:creationId xmlns:a16="http://schemas.microsoft.com/office/drawing/2014/main" id="{20F5AA68-1EB7-8D4D-0993-F17923A8CD2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167612" y="6076650"/>
            <a:ext cx="337870" cy="338554"/>
          </a:xfrm>
          <a:prstGeom prst="rect">
            <a:avLst/>
          </a:prstGeom>
        </p:spPr>
      </p:pic>
      <p:pic>
        <p:nvPicPr>
          <p:cNvPr id="17" name="Kuva 16">
            <a:hlinkClick r:id="rId9"/>
            <a:extLst>
              <a:ext uri="{FF2B5EF4-FFF2-40B4-BE49-F238E27FC236}">
                <a16:creationId xmlns:a16="http://schemas.microsoft.com/office/drawing/2014/main" id="{24735EAD-C655-5EBF-6074-A1BF675D2D1F}"/>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10182556" y="6076650"/>
            <a:ext cx="337870" cy="338554"/>
          </a:xfrm>
          <a:prstGeom prst="rect">
            <a:avLst/>
          </a:prstGeom>
        </p:spPr>
      </p:pic>
      <p:sp>
        <p:nvSpPr>
          <p:cNvPr id="18" name="Tekstiruutu 17">
            <a:extLst>
              <a:ext uri="{FF2B5EF4-FFF2-40B4-BE49-F238E27FC236}">
                <a16:creationId xmlns:a16="http://schemas.microsoft.com/office/drawing/2014/main" id="{956BE6D0-3F90-2A74-2A9A-35C31CD6BC86}"/>
              </a:ext>
            </a:extLst>
          </p:cNvPr>
          <p:cNvSpPr txBox="1"/>
          <p:nvPr userDrawn="1"/>
        </p:nvSpPr>
        <p:spPr>
          <a:xfrm>
            <a:off x="8710333" y="5646321"/>
            <a:ext cx="2872509" cy="338554"/>
          </a:xfrm>
          <a:prstGeom prst="rect">
            <a:avLst/>
          </a:prstGeom>
          <a:noFill/>
        </p:spPr>
        <p:txBody>
          <a:bodyPr wrap="square">
            <a:spAutoFit/>
          </a:bodyPr>
          <a:lstStyle/>
          <a:p>
            <a:pPr algn="r"/>
            <a:r>
              <a:rPr lang="fi-FI" sz="1600" dirty="0">
                <a:solidFill>
                  <a:schemeClr val="tx1"/>
                </a:solidFill>
                <a:hlinkClick r:id="rId11">
                  <a:extLst>
                    <a:ext uri="{A12FA001-AC4F-418D-AE19-62706E023703}">
                      <ahyp:hlinkClr xmlns:ahyp="http://schemas.microsoft.com/office/drawing/2018/hyperlinkcolor" val="tx"/>
                    </a:ext>
                  </a:extLst>
                </a:hlinkClick>
              </a:rPr>
              <a:t>www.taloustutkimus.fi</a:t>
            </a:r>
            <a:endParaRPr lang="fi-FI" sz="1600" dirty="0">
              <a:solidFill>
                <a:schemeClr val="tx1"/>
              </a:solidFill>
            </a:endParaRPr>
          </a:p>
        </p:txBody>
      </p:sp>
      <p:sp>
        <p:nvSpPr>
          <p:cNvPr id="6" name="Otsikko 5">
            <a:extLst>
              <a:ext uri="{FF2B5EF4-FFF2-40B4-BE49-F238E27FC236}">
                <a16:creationId xmlns:a16="http://schemas.microsoft.com/office/drawing/2014/main" id="{30CBCB22-AB74-44D4-DDB2-1448C2D834CE}"/>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Kiitos</a:t>
            </a:r>
          </a:p>
        </p:txBody>
      </p:sp>
    </p:spTree>
    <p:extLst>
      <p:ext uri="{BB962C8B-B14F-4D97-AF65-F5344CB8AC3E}">
        <p14:creationId xmlns:p14="http://schemas.microsoft.com/office/powerpoint/2010/main" val="180246953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nsidia - lyhyt">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B4DBDCF1-EB16-CB72-70C9-0EB296F74205}"/>
              </a:ext>
            </a:extLst>
          </p:cNvPr>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DD8E3BDD-18B7-8AD8-6F0B-3FA5ABB8B6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926509" cy="6582128"/>
          </a:xfrm>
          <a:prstGeom prst="rect">
            <a:avLst/>
          </a:prstGeom>
        </p:spPr>
      </p:pic>
      <p:pic>
        <p:nvPicPr>
          <p:cNvPr id="10" name="Kuva 9">
            <a:extLst>
              <a:ext uri="{FF2B5EF4-FFF2-40B4-BE49-F238E27FC236}">
                <a16:creationId xmlns:a16="http://schemas.microsoft.com/office/drawing/2014/main" id="{1D027861-FF07-A53C-C555-83EB641E75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24">
            <a:extLst>
              <a:ext uri="{FF2B5EF4-FFF2-40B4-BE49-F238E27FC236}">
                <a16:creationId xmlns:a16="http://schemas.microsoft.com/office/drawing/2014/main" id="{EAD7C661-59AB-7EFF-811A-13075B0B12A1}"/>
              </a:ext>
            </a:extLst>
          </p:cNvPr>
          <p:cNvSpPr>
            <a:spLocks noGrp="1"/>
          </p:cNvSpPr>
          <p:nvPr>
            <p:ph type="body" sz="quarter" idx="12" hasCustomPrompt="1"/>
          </p:nvPr>
        </p:nvSpPr>
        <p:spPr>
          <a:xfrm>
            <a:off x="2151062" y="4270549"/>
            <a:ext cx="8169275" cy="1045029"/>
          </a:xfrm>
          <a:prstGeom prst="rect">
            <a:avLst/>
          </a:prstGeom>
        </p:spPr>
        <p:txBody>
          <a:bodyPr anchor="t" anchorCtr="0"/>
          <a:lstStyle>
            <a:lvl1pPr marL="0" indent="0" algn="ctr">
              <a:buNone/>
              <a:defRPr sz="4000" b="0">
                <a:solidFill>
                  <a:schemeClr val="tx2"/>
                </a:solidFill>
              </a:defRPr>
            </a:lvl1pPr>
          </a:lstStyle>
          <a:p>
            <a:pPr lvl="0"/>
            <a:r>
              <a:rPr lang="fi-FI" dirty="0"/>
              <a:t>Alaotsikko</a:t>
            </a:r>
          </a:p>
        </p:txBody>
      </p:sp>
      <p:sp>
        <p:nvSpPr>
          <p:cNvPr id="5" name="Otsikko 2">
            <a:extLst>
              <a:ext uri="{FF2B5EF4-FFF2-40B4-BE49-F238E27FC236}">
                <a16:creationId xmlns:a16="http://schemas.microsoft.com/office/drawing/2014/main" id="{4250392E-2099-FD5F-49B2-320E0CFAAF3D}"/>
              </a:ext>
            </a:extLst>
          </p:cNvPr>
          <p:cNvSpPr>
            <a:spLocks noGrp="1"/>
          </p:cNvSpPr>
          <p:nvPr>
            <p:ph type="title" hasCustomPrompt="1"/>
          </p:nvPr>
        </p:nvSpPr>
        <p:spPr>
          <a:xfrm>
            <a:off x="2151061" y="2139950"/>
            <a:ext cx="8169276" cy="2130600"/>
          </a:xfrm>
          <a:prstGeom prst="rect">
            <a:avLst/>
          </a:prstGeom>
        </p:spPr>
        <p:txBody>
          <a:bodyPr anchor="ctr"/>
          <a:lstStyle>
            <a:lvl1pPr algn="ctr">
              <a:defRPr sz="8000" b="1">
                <a:solidFill>
                  <a:schemeClr val="tx2"/>
                </a:solidFill>
              </a:defRPr>
            </a:lvl1pPr>
          </a:lstStyle>
          <a:p>
            <a:r>
              <a:rPr lang="fi-FI" dirty="0"/>
              <a:t>Otsikko</a:t>
            </a:r>
          </a:p>
        </p:txBody>
      </p:sp>
    </p:spTree>
    <p:extLst>
      <p:ext uri="{BB962C8B-B14F-4D97-AF65-F5344CB8AC3E}">
        <p14:creationId xmlns:p14="http://schemas.microsoft.com/office/powerpoint/2010/main" val="2718894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nsidia -alaotsikko, tekijät">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CDDE9914-46EF-F383-7A01-A4760B464DFF}"/>
              </a:ext>
            </a:extLst>
          </p:cNvPr>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Otsikko 12">
            <a:extLst>
              <a:ext uri="{FF2B5EF4-FFF2-40B4-BE49-F238E27FC236}">
                <a16:creationId xmlns:a16="http://schemas.microsoft.com/office/drawing/2014/main" id="{6683706A-E607-3240-9036-07051B3DCE8F}"/>
              </a:ext>
            </a:extLst>
          </p:cNvPr>
          <p:cNvSpPr>
            <a:spLocks noGrp="1"/>
          </p:cNvSpPr>
          <p:nvPr>
            <p:ph type="title" hasCustomPrompt="1"/>
          </p:nvPr>
        </p:nvSpPr>
        <p:spPr>
          <a:xfrm>
            <a:off x="367095" y="2017576"/>
            <a:ext cx="5453028" cy="2822848"/>
          </a:xfrm>
          <a:prstGeom prst="rect">
            <a:avLst/>
          </a:prstGeom>
        </p:spPr>
        <p:txBody>
          <a:bodyPr anchor="ctr"/>
          <a:lstStyle>
            <a:lvl1pPr algn="r">
              <a:defRPr sz="5400">
                <a:solidFill>
                  <a:schemeClr val="tx2"/>
                </a:solidFill>
              </a:defRPr>
            </a:lvl1pPr>
          </a:lstStyle>
          <a:p>
            <a:r>
              <a:rPr lang="fi-FI" dirty="0"/>
              <a:t>MUOKKAA OTS. PERUSTYYL. NAPSAUTT.</a:t>
            </a:r>
          </a:p>
        </p:txBody>
      </p:sp>
      <p:pic>
        <p:nvPicPr>
          <p:cNvPr id="10" name="Kuva 9">
            <a:extLst>
              <a:ext uri="{FF2B5EF4-FFF2-40B4-BE49-F238E27FC236}">
                <a16:creationId xmlns:a16="http://schemas.microsoft.com/office/drawing/2014/main" id="{1D027861-FF07-A53C-C555-83EB641E75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8" name="Tekstin paikkamerkki 17">
            <a:extLst>
              <a:ext uri="{FF2B5EF4-FFF2-40B4-BE49-F238E27FC236}">
                <a16:creationId xmlns:a16="http://schemas.microsoft.com/office/drawing/2014/main" id="{9042E580-75C3-11AC-0655-1A85BE52FC67}"/>
              </a:ext>
            </a:extLst>
          </p:cNvPr>
          <p:cNvSpPr>
            <a:spLocks noGrp="1"/>
          </p:cNvSpPr>
          <p:nvPr>
            <p:ph type="body" sz="quarter" idx="12" hasCustomPrompt="1"/>
          </p:nvPr>
        </p:nvSpPr>
        <p:spPr>
          <a:xfrm>
            <a:off x="6330798" y="2749599"/>
            <a:ext cx="5092852" cy="679401"/>
          </a:xfrm>
          <a:prstGeom prst="rect">
            <a:avLst/>
          </a:prstGeom>
        </p:spPr>
        <p:txBody>
          <a:bodyPr/>
          <a:lstStyle>
            <a:lvl1pPr marL="0" indent="0">
              <a:lnSpc>
                <a:spcPts val="1600"/>
              </a:lnSpc>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Tarjous</a:t>
            </a:r>
          </a:p>
          <a:p>
            <a:pPr lvl="0"/>
            <a:r>
              <a:rPr lang="fi-FI" dirty="0"/>
              <a:t>Asiakasyritys Oy</a:t>
            </a:r>
          </a:p>
        </p:txBody>
      </p:sp>
      <p:sp>
        <p:nvSpPr>
          <p:cNvPr id="19" name="Tekstin paikkamerkki 17">
            <a:extLst>
              <a:ext uri="{FF2B5EF4-FFF2-40B4-BE49-F238E27FC236}">
                <a16:creationId xmlns:a16="http://schemas.microsoft.com/office/drawing/2014/main" id="{D597C6E7-281F-DD4C-0E85-52203A0D5665}"/>
              </a:ext>
            </a:extLst>
          </p:cNvPr>
          <p:cNvSpPr>
            <a:spLocks noGrp="1"/>
          </p:cNvSpPr>
          <p:nvPr>
            <p:ph type="body" sz="quarter" idx="13" hasCustomPrompt="1"/>
          </p:nvPr>
        </p:nvSpPr>
        <p:spPr>
          <a:xfrm>
            <a:off x="6330798" y="3504160"/>
            <a:ext cx="5092852" cy="1192985"/>
          </a:xfrm>
          <a:prstGeom prst="rect">
            <a:avLst/>
          </a:prstGeom>
        </p:spPr>
        <p:txBody>
          <a:bodyPr/>
          <a:lstStyle>
            <a:lvl1pPr marL="0" indent="0">
              <a:lnSpc>
                <a:spcPts val="800"/>
              </a:lnSpc>
              <a:buNone/>
              <a:defRPr sz="16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Etunimi Sukunimi Titteli</a:t>
            </a:r>
          </a:p>
          <a:p>
            <a:pPr lvl="0"/>
            <a:r>
              <a:rPr lang="fi-FI" dirty="0"/>
              <a:t>Taloustutkimus Oy </a:t>
            </a:r>
          </a:p>
          <a:p>
            <a:pPr lvl="0"/>
            <a:r>
              <a:rPr lang="fi-FI" dirty="0"/>
              <a:t>1.10.2022</a:t>
            </a:r>
          </a:p>
          <a:p>
            <a:pPr lvl="0"/>
            <a:endParaRPr lang="fi-FI" dirty="0"/>
          </a:p>
        </p:txBody>
      </p:sp>
      <p:pic>
        <p:nvPicPr>
          <p:cNvPr id="2" name="Kuva 1">
            <a:extLst>
              <a:ext uri="{FF2B5EF4-FFF2-40B4-BE49-F238E27FC236}">
                <a16:creationId xmlns:a16="http://schemas.microsoft.com/office/drawing/2014/main" id="{10F975B5-9898-862F-DA5C-0985423B64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6105525" cy="6582128"/>
          </a:xfrm>
          <a:prstGeom prst="rect">
            <a:avLst/>
          </a:prstGeom>
        </p:spPr>
      </p:pic>
    </p:spTree>
    <p:extLst>
      <p:ext uri="{BB962C8B-B14F-4D97-AF65-F5344CB8AC3E}">
        <p14:creationId xmlns:p14="http://schemas.microsoft.com/office/powerpoint/2010/main" val="327956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yhjä vaalea">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866DA828-24BC-2448-8F22-7F8301281CFE}"/>
              </a:ext>
            </a:extLst>
          </p:cNvPr>
          <p:cNvSpPr>
            <a:spLocks noGrp="1"/>
          </p:cNvSpPr>
          <p:nvPr>
            <p:ph type="dt" sz="half" idx="10"/>
          </p:nvPr>
        </p:nvSpPr>
        <p:spPr/>
        <p:txBody>
          <a:bodyPr/>
          <a:lstStyle/>
          <a:p>
            <a:r>
              <a:rPr lang="fi-FI"/>
              <a:t>30.10.2023</a:t>
            </a:r>
            <a:endParaRPr lang="fi-FI" dirty="0"/>
          </a:p>
        </p:txBody>
      </p:sp>
      <p:sp>
        <p:nvSpPr>
          <p:cNvPr id="8" name="Alatunnisteen paikkamerkki 7">
            <a:extLst>
              <a:ext uri="{FF2B5EF4-FFF2-40B4-BE49-F238E27FC236}">
                <a16:creationId xmlns:a16="http://schemas.microsoft.com/office/drawing/2014/main" id="{DC5986A5-6D47-CE29-35C3-35C94E55A4EE}"/>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9" name="Dian numeron paikkamerkki 8">
            <a:extLst>
              <a:ext uri="{FF2B5EF4-FFF2-40B4-BE49-F238E27FC236}">
                <a16:creationId xmlns:a16="http://schemas.microsoft.com/office/drawing/2014/main" id="{AB7C00FA-81D0-5E72-46A2-13910B2B6B0D}"/>
              </a:ext>
            </a:extLst>
          </p:cNvPr>
          <p:cNvSpPr>
            <a:spLocks noGrp="1"/>
          </p:cNvSpPr>
          <p:nvPr>
            <p:ph type="sldNum" sz="quarter" idx="12"/>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138382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yhjä tumma">
    <p:bg>
      <p:bgRef idx="1001">
        <a:schemeClr val="bg2"/>
      </p:bgRef>
    </p:bg>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55E13D8E-FDE6-2700-51BD-1D7BA5757640}"/>
              </a:ext>
            </a:extLst>
          </p:cNvPr>
          <p:cNvSpPr>
            <a:spLocks noGrp="1"/>
          </p:cNvSpPr>
          <p:nvPr>
            <p:ph type="dt" sz="half" idx="10"/>
          </p:nvPr>
        </p:nvSpPr>
        <p:spPr/>
        <p:txBody>
          <a:bodyPr/>
          <a:lstStyle/>
          <a:p>
            <a:r>
              <a:rPr lang="fi-FI"/>
              <a:t>30.10.2023</a:t>
            </a:r>
            <a:endParaRPr lang="fi-FI" dirty="0"/>
          </a:p>
        </p:txBody>
      </p:sp>
      <p:sp>
        <p:nvSpPr>
          <p:cNvPr id="6" name="Alatunnisteen paikkamerkki 5">
            <a:extLst>
              <a:ext uri="{FF2B5EF4-FFF2-40B4-BE49-F238E27FC236}">
                <a16:creationId xmlns:a16="http://schemas.microsoft.com/office/drawing/2014/main" id="{EEDE0F07-E0BF-6C54-643C-503392BAC5F3}"/>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7" name="Dian numeron paikkamerkki 6">
            <a:extLst>
              <a:ext uri="{FF2B5EF4-FFF2-40B4-BE49-F238E27FC236}">
                <a16:creationId xmlns:a16="http://schemas.microsoft.com/office/drawing/2014/main" id="{3250D2C9-F092-1C1A-1E0A-34133DC5CA66}"/>
              </a:ext>
            </a:extLst>
          </p:cNvPr>
          <p:cNvSpPr>
            <a:spLocks noGrp="1"/>
          </p:cNvSpPr>
          <p:nvPr>
            <p:ph type="sldNum" sz="quarter" idx="12"/>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3982682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ljon tekstiä -vaale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BEEDF5A-4E53-4FC3-E133-CC3A38F6E2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
        <p:nvSpPr>
          <p:cNvPr id="9" name="Tekstin paikkamerkki 8">
            <a:extLst>
              <a:ext uri="{FF2B5EF4-FFF2-40B4-BE49-F238E27FC236}">
                <a16:creationId xmlns:a16="http://schemas.microsoft.com/office/drawing/2014/main" id="{C533EA44-41D3-54B0-537B-C94400CC8B46}"/>
              </a:ext>
            </a:extLst>
          </p:cNvPr>
          <p:cNvSpPr>
            <a:spLocks noGrp="1"/>
          </p:cNvSpPr>
          <p:nvPr>
            <p:ph type="body" sz="quarter" idx="10" hasCustomPrompt="1"/>
          </p:nvPr>
        </p:nvSpPr>
        <p:spPr>
          <a:xfrm>
            <a:off x="853511" y="677863"/>
            <a:ext cx="10484978" cy="842180"/>
          </a:xfrm>
          <a:prstGeom prst="rect">
            <a:avLst/>
          </a:prstGeom>
        </p:spPr>
        <p:txBody>
          <a:bodyPr anchor="ctr" anchorCtr="0"/>
          <a:lstStyle>
            <a:lvl1pPr marL="0" indent="0" algn="l">
              <a:lnSpc>
                <a:spcPts val="3500"/>
              </a:lnSpc>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sp>
        <p:nvSpPr>
          <p:cNvPr id="2" name="Päivämäärän paikkamerkki 1">
            <a:extLst>
              <a:ext uri="{FF2B5EF4-FFF2-40B4-BE49-F238E27FC236}">
                <a16:creationId xmlns:a16="http://schemas.microsoft.com/office/drawing/2014/main" id="{E6ABD526-DBE1-6E7A-4406-6365EFDBC95E}"/>
              </a:ext>
            </a:extLst>
          </p:cNvPr>
          <p:cNvSpPr>
            <a:spLocks noGrp="1"/>
          </p:cNvSpPr>
          <p:nvPr>
            <p:ph type="dt" sz="half" idx="12"/>
          </p:nvPr>
        </p:nvSpPr>
        <p:spPr/>
        <p:txBody>
          <a:bodyPr/>
          <a:lstStyle/>
          <a:p>
            <a:r>
              <a:rPr lang="fi-FI"/>
              <a:t>30.10.2023</a:t>
            </a:r>
            <a:endParaRPr lang="fi-FI" dirty="0"/>
          </a:p>
        </p:txBody>
      </p:sp>
      <p:sp>
        <p:nvSpPr>
          <p:cNvPr id="3" name="Alatunnisteen paikkamerkki 2">
            <a:extLst>
              <a:ext uri="{FF2B5EF4-FFF2-40B4-BE49-F238E27FC236}">
                <a16:creationId xmlns:a16="http://schemas.microsoft.com/office/drawing/2014/main" id="{D9044C13-C720-7078-A825-8E0C92EEE398}"/>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4" name="Dian numeron paikkamerkki 3">
            <a:extLst>
              <a:ext uri="{FF2B5EF4-FFF2-40B4-BE49-F238E27FC236}">
                <a16:creationId xmlns:a16="http://schemas.microsoft.com/office/drawing/2014/main" id="{6DAC049C-3156-5B63-029F-3907F738ABE3}"/>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6" name="Tekstin paikkamerkki 18">
            <a:extLst>
              <a:ext uri="{FF2B5EF4-FFF2-40B4-BE49-F238E27FC236}">
                <a16:creationId xmlns:a16="http://schemas.microsoft.com/office/drawing/2014/main" id="{E0CF0B2C-321C-8A0D-B6D5-185BD117A2E1}"/>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p:txBody>
      </p:sp>
    </p:spTree>
    <p:extLst>
      <p:ext uri="{BB962C8B-B14F-4D97-AF65-F5344CB8AC3E}">
        <p14:creationId xmlns:p14="http://schemas.microsoft.com/office/powerpoint/2010/main" val="6079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ljon tekstiä -tumma">
    <p:bg>
      <p:bgRef idx="1001">
        <a:schemeClr val="bg2"/>
      </p:bgRef>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4FCEF34-72D0-EFD5-CEE7-5241C5462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
        <p:nvSpPr>
          <p:cNvPr id="4" name="Päivämäärän paikkamerkki 3">
            <a:extLst>
              <a:ext uri="{FF2B5EF4-FFF2-40B4-BE49-F238E27FC236}">
                <a16:creationId xmlns:a16="http://schemas.microsoft.com/office/drawing/2014/main" id="{87312851-7D86-D367-E377-1653E75FC0A6}"/>
              </a:ext>
            </a:extLst>
          </p:cNvPr>
          <p:cNvSpPr>
            <a:spLocks noGrp="1"/>
          </p:cNvSpPr>
          <p:nvPr>
            <p:ph type="dt" sz="half" idx="12"/>
          </p:nvPr>
        </p:nvSpPr>
        <p:spPr/>
        <p:txBody>
          <a:bodyPr/>
          <a:lstStyle/>
          <a:p>
            <a:r>
              <a:rPr lang="fi-FI"/>
              <a:t>30.10.2023</a:t>
            </a:r>
            <a:endParaRPr lang="fi-FI" dirty="0"/>
          </a:p>
        </p:txBody>
      </p:sp>
      <p:sp>
        <p:nvSpPr>
          <p:cNvPr id="5" name="Alatunnisteen paikkamerkki 4">
            <a:extLst>
              <a:ext uri="{FF2B5EF4-FFF2-40B4-BE49-F238E27FC236}">
                <a16:creationId xmlns:a16="http://schemas.microsoft.com/office/drawing/2014/main" id="{200B3305-81C8-918F-6CAA-813649ECB25F}"/>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6" name="Dian numeron paikkamerkki 5">
            <a:extLst>
              <a:ext uri="{FF2B5EF4-FFF2-40B4-BE49-F238E27FC236}">
                <a16:creationId xmlns:a16="http://schemas.microsoft.com/office/drawing/2014/main" id="{27FA790A-0CE9-A460-616B-331EA98BDB86}"/>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7" name="Tekstin paikkamerkki 18">
            <a:extLst>
              <a:ext uri="{FF2B5EF4-FFF2-40B4-BE49-F238E27FC236}">
                <a16:creationId xmlns:a16="http://schemas.microsoft.com/office/drawing/2014/main" id="{E09F839F-29C0-807C-310B-9C17ADE535CC}"/>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p:txBody>
      </p:sp>
      <p:sp>
        <p:nvSpPr>
          <p:cNvPr id="3" name="Tekstin paikkamerkki 8">
            <a:extLst>
              <a:ext uri="{FF2B5EF4-FFF2-40B4-BE49-F238E27FC236}">
                <a16:creationId xmlns:a16="http://schemas.microsoft.com/office/drawing/2014/main" id="{C9E42232-2972-6370-34DE-57D4D7B26482}"/>
              </a:ext>
            </a:extLst>
          </p:cNvPr>
          <p:cNvSpPr>
            <a:spLocks noGrp="1"/>
          </p:cNvSpPr>
          <p:nvPr>
            <p:ph type="body" sz="quarter" idx="10" hasCustomPrompt="1"/>
          </p:nvPr>
        </p:nvSpPr>
        <p:spPr>
          <a:xfrm>
            <a:off x="853511" y="677863"/>
            <a:ext cx="10484978" cy="842180"/>
          </a:xfrm>
          <a:prstGeom prst="rect">
            <a:avLst/>
          </a:prstGeom>
        </p:spPr>
        <p:txBody>
          <a:bodyPr anchor="ctr" anchorCtr="0"/>
          <a:lstStyle>
            <a:lvl1pPr marL="0" indent="0" algn="l">
              <a:lnSpc>
                <a:spcPts val="3500"/>
              </a:lnSpc>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3138866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jon tekstiä -vaale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BEEDF5A-4E53-4FC3-E133-CC3A38F6E2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
        <p:nvSpPr>
          <p:cNvPr id="2" name="Päivämäärän paikkamerkki 1">
            <a:extLst>
              <a:ext uri="{FF2B5EF4-FFF2-40B4-BE49-F238E27FC236}">
                <a16:creationId xmlns:a16="http://schemas.microsoft.com/office/drawing/2014/main" id="{E6ABD526-DBE1-6E7A-4406-6365EFDBC95E}"/>
              </a:ext>
            </a:extLst>
          </p:cNvPr>
          <p:cNvSpPr>
            <a:spLocks noGrp="1"/>
          </p:cNvSpPr>
          <p:nvPr>
            <p:ph type="dt" sz="half" idx="12"/>
          </p:nvPr>
        </p:nvSpPr>
        <p:spPr/>
        <p:txBody>
          <a:bodyPr/>
          <a:lstStyle/>
          <a:p>
            <a:r>
              <a:rPr lang="fi-FI"/>
              <a:t>30.10.2023</a:t>
            </a:r>
            <a:endParaRPr lang="fi-FI" dirty="0"/>
          </a:p>
        </p:txBody>
      </p:sp>
      <p:sp>
        <p:nvSpPr>
          <p:cNvPr id="3" name="Alatunnisteen paikkamerkki 2">
            <a:extLst>
              <a:ext uri="{FF2B5EF4-FFF2-40B4-BE49-F238E27FC236}">
                <a16:creationId xmlns:a16="http://schemas.microsoft.com/office/drawing/2014/main" id="{D9044C13-C720-7078-A825-8E0C92EEE398}"/>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4" name="Dian numeron paikkamerkki 3">
            <a:extLst>
              <a:ext uri="{FF2B5EF4-FFF2-40B4-BE49-F238E27FC236}">
                <a16:creationId xmlns:a16="http://schemas.microsoft.com/office/drawing/2014/main" id="{6DAC049C-3156-5B63-029F-3907F738ABE3}"/>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6" name="Tekstin paikkamerkki 18">
            <a:extLst>
              <a:ext uri="{FF2B5EF4-FFF2-40B4-BE49-F238E27FC236}">
                <a16:creationId xmlns:a16="http://schemas.microsoft.com/office/drawing/2014/main" id="{E0CF0B2C-321C-8A0D-B6D5-185BD117A2E1}"/>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8" name="Otsikko 6">
            <a:extLst>
              <a:ext uri="{FF2B5EF4-FFF2-40B4-BE49-F238E27FC236}">
                <a16:creationId xmlns:a16="http://schemas.microsoft.com/office/drawing/2014/main" id="{197A498C-EDCB-FE3D-EDEB-DDC1BF6E1E82}"/>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538771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ljon tekstiä -perus">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1"/>
            <a:ext cx="12027362" cy="1580069"/>
          </a:xfrm>
          <a:prstGeom prst="round1Rect">
            <a:avLst>
              <a:gd name="adj" fmla="val 5883"/>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5FF0FAA1-1B72-BEAB-5E2B-A9B7FB84BE04}"/>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402BA183-41BE-7688-A070-1F1016908B04}"/>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EBCEB7CB-B285-9251-A314-CAEF3BB4B8D4}"/>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96A44506-8926-78B5-EE54-1FC781B26788}"/>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p:txBody>
      </p:sp>
      <p:sp>
        <p:nvSpPr>
          <p:cNvPr id="6" name="Tekstin paikkamerkki 8">
            <a:extLst>
              <a:ext uri="{FF2B5EF4-FFF2-40B4-BE49-F238E27FC236}">
                <a16:creationId xmlns:a16="http://schemas.microsoft.com/office/drawing/2014/main" id="{81851CC7-4F92-8736-EF51-38F9905D718D}"/>
              </a:ext>
            </a:extLst>
          </p:cNvPr>
          <p:cNvSpPr>
            <a:spLocks noGrp="1"/>
          </p:cNvSpPr>
          <p:nvPr>
            <p:ph type="body" sz="quarter" idx="10" hasCustomPrompt="1"/>
          </p:nvPr>
        </p:nvSpPr>
        <p:spPr>
          <a:xfrm>
            <a:off x="853511" y="677863"/>
            <a:ext cx="10484978" cy="842180"/>
          </a:xfrm>
          <a:prstGeom prst="rect">
            <a:avLst/>
          </a:prstGeom>
        </p:spPr>
        <p:txBody>
          <a:bodyPr anchor="ctr" anchorCtr="0"/>
          <a:lstStyle>
            <a:lvl1pPr marL="0" indent="0" algn="l">
              <a:lnSpc>
                <a:spcPts val="3500"/>
              </a:lnSpc>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310632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ljon tekstiä -pelkistetty">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5FF0FAA1-1B72-BEAB-5E2B-A9B7FB84BE04}"/>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402BA183-41BE-7688-A070-1F1016908B04}"/>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EBCEB7CB-B285-9251-A314-CAEF3BB4B8D4}"/>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677F1555-B20C-45CB-CDC9-F663C7E2141D}"/>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p:txBody>
      </p:sp>
      <p:sp>
        <p:nvSpPr>
          <p:cNvPr id="7" name="Tekstin paikkamerkki 8">
            <a:extLst>
              <a:ext uri="{FF2B5EF4-FFF2-40B4-BE49-F238E27FC236}">
                <a16:creationId xmlns:a16="http://schemas.microsoft.com/office/drawing/2014/main" id="{94737891-A51C-8BC1-A135-42EA8BF13867}"/>
              </a:ext>
            </a:extLst>
          </p:cNvPr>
          <p:cNvSpPr>
            <a:spLocks noGrp="1"/>
          </p:cNvSpPr>
          <p:nvPr>
            <p:ph type="body" sz="quarter" idx="10" hasCustomPrompt="1"/>
          </p:nvPr>
        </p:nvSpPr>
        <p:spPr>
          <a:xfrm>
            <a:off x="853511" y="677863"/>
            <a:ext cx="10484978" cy="842180"/>
          </a:xfrm>
          <a:prstGeom prst="rect">
            <a:avLst/>
          </a:prstGeom>
        </p:spPr>
        <p:txBody>
          <a:bodyPr anchor="ctr" anchorCtr="0"/>
          <a:lstStyle>
            <a:lvl1pPr marL="0" indent="0" algn="l">
              <a:lnSpc>
                <a:spcPts val="3500"/>
              </a:lnSpc>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138782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ljon tekstiä -kontrasti">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0"/>
            <a:ext cx="12007339" cy="1580069"/>
          </a:xfrm>
          <a:prstGeom prst="round1Rect">
            <a:avLst>
              <a:gd name="adj" fmla="val 5883"/>
            </a:avLst>
          </a:prstGeom>
          <a:solidFill>
            <a:schemeClr val="tx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E63EBC7-3BC9-445D-5A2C-C725BC55F9DF}"/>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D6940D1F-3635-C516-BB60-16A277F33EC9}"/>
              </a:ext>
            </a:extLst>
          </p:cNvPr>
          <p:cNvSpPr>
            <a:spLocks noGrp="1"/>
          </p:cNvSpPr>
          <p:nvPr>
            <p:ph type="ftr" sz="quarter" idx="13"/>
          </p:nvPr>
        </p:nvSpPr>
        <p:spPr/>
        <p:txBody>
          <a:bodyPr/>
          <a:lstStyle>
            <a:lvl1pPr>
              <a:defRPr>
                <a:solidFill>
                  <a:schemeClr val="bg2"/>
                </a:solidFill>
              </a:defRPr>
            </a:lvl1p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D29E1AA4-EB89-F5BF-3600-388881EDEC4C}"/>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1" name="Tekstin paikkamerkki 18">
            <a:extLst>
              <a:ext uri="{FF2B5EF4-FFF2-40B4-BE49-F238E27FC236}">
                <a16:creationId xmlns:a16="http://schemas.microsoft.com/office/drawing/2014/main" id="{D87C5003-AA17-FF69-2404-070E03927147}"/>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p:txBody>
      </p:sp>
      <p:sp>
        <p:nvSpPr>
          <p:cNvPr id="8" name="Tekstin paikkamerkki 8">
            <a:extLst>
              <a:ext uri="{FF2B5EF4-FFF2-40B4-BE49-F238E27FC236}">
                <a16:creationId xmlns:a16="http://schemas.microsoft.com/office/drawing/2014/main" id="{59B967A9-FEC4-02C4-8EB8-ECC8E6DA0913}"/>
              </a:ext>
            </a:extLst>
          </p:cNvPr>
          <p:cNvSpPr>
            <a:spLocks noGrp="1"/>
          </p:cNvSpPr>
          <p:nvPr>
            <p:ph type="body" sz="quarter" idx="10" hasCustomPrompt="1"/>
          </p:nvPr>
        </p:nvSpPr>
        <p:spPr>
          <a:xfrm>
            <a:off x="853511" y="677863"/>
            <a:ext cx="10484978" cy="842180"/>
          </a:xfrm>
          <a:prstGeom prst="rect">
            <a:avLst/>
          </a:prstGeom>
        </p:spPr>
        <p:txBody>
          <a:bodyPr anchor="ctr" anchorCtr="0"/>
          <a:lstStyle>
            <a:lvl1pPr marL="0" indent="0" algn="l">
              <a:lnSpc>
                <a:spcPts val="3500"/>
              </a:lnSpc>
              <a:buNone/>
              <a:defRPr sz="3600" b="1">
                <a:solidFill>
                  <a:schemeClr val="bg1"/>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133694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ähän tekstiä -vaale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66461C4-BE5C-7F7E-F7E4-43653CD08E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
        <p:nvSpPr>
          <p:cNvPr id="9" name="Tekstin paikkamerkki 8">
            <a:extLst>
              <a:ext uri="{FF2B5EF4-FFF2-40B4-BE49-F238E27FC236}">
                <a16:creationId xmlns:a16="http://schemas.microsoft.com/office/drawing/2014/main" id="{C533EA44-41D3-54B0-537B-C94400CC8B46}"/>
              </a:ext>
            </a:extLst>
          </p:cNvPr>
          <p:cNvSpPr>
            <a:spLocks noGrp="1"/>
          </p:cNvSpPr>
          <p:nvPr>
            <p:ph type="body" sz="quarter" idx="10" hasCustomPrompt="1"/>
          </p:nvPr>
        </p:nvSpPr>
        <p:spPr>
          <a:xfrm>
            <a:off x="453863" y="1740876"/>
            <a:ext cx="3896987" cy="3376247"/>
          </a:xfrm>
          <a:prstGeom prst="rect">
            <a:avLst/>
          </a:prstGeom>
        </p:spPr>
        <p:txBody>
          <a:bodyPr anchor="ctr" anchorCtr="0"/>
          <a:lstStyle>
            <a:lvl1pPr marL="0" indent="0" algn="r">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sp>
        <p:nvSpPr>
          <p:cNvPr id="19" name="Tekstin paikkamerkki 18">
            <a:extLst>
              <a:ext uri="{FF2B5EF4-FFF2-40B4-BE49-F238E27FC236}">
                <a16:creationId xmlns:a16="http://schemas.microsoft.com/office/drawing/2014/main" id="{6D1262C2-36C8-77E9-6D3A-27C5E9F958C7}"/>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2" name="Päivämäärän paikkamerkki 1">
            <a:extLst>
              <a:ext uri="{FF2B5EF4-FFF2-40B4-BE49-F238E27FC236}">
                <a16:creationId xmlns:a16="http://schemas.microsoft.com/office/drawing/2014/main" id="{F9699F02-CD4A-F6C2-B43A-529587A757BE}"/>
              </a:ext>
            </a:extLst>
          </p:cNvPr>
          <p:cNvSpPr>
            <a:spLocks noGrp="1"/>
          </p:cNvSpPr>
          <p:nvPr>
            <p:ph type="dt" sz="half" idx="12"/>
          </p:nvPr>
        </p:nvSpPr>
        <p:spPr/>
        <p:txBody>
          <a:bodyPr/>
          <a:lstStyle/>
          <a:p>
            <a:r>
              <a:rPr lang="fi-FI"/>
              <a:t>30.10.2023</a:t>
            </a:r>
            <a:endParaRPr lang="fi-FI" dirty="0"/>
          </a:p>
        </p:txBody>
      </p:sp>
      <p:sp>
        <p:nvSpPr>
          <p:cNvPr id="3" name="Alatunnisteen paikkamerkki 2">
            <a:extLst>
              <a:ext uri="{FF2B5EF4-FFF2-40B4-BE49-F238E27FC236}">
                <a16:creationId xmlns:a16="http://schemas.microsoft.com/office/drawing/2014/main" id="{EC190CF3-6E27-28AC-9577-BE4147B59197}"/>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4" name="Dian numeron paikkamerkki 3">
            <a:extLst>
              <a:ext uri="{FF2B5EF4-FFF2-40B4-BE49-F238E27FC236}">
                <a16:creationId xmlns:a16="http://schemas.microsoft.com/office/drawing/2014/main" id="{93BF165F-BA9F-3762-C9C1-A9631A2C44AB}"/>
              </a:ext>
            </a:extLst>
          </p:cNvPr>
          <p:cNvSpPr>
            <a:spLocks noGrp="1"/>
          </p:cNvSpPr>
          <p:nvPr>
            <p:ph type="sldNum" sz="quarter" idx="14"/>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8711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ähän tekstiä -perus">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4DECBC4F-4A2D-F506-5551-679B1A635169}"/>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7C6BA38B-DC2C-E931-025A-82B4CADDCBA1}"/>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B16B2555-62D6-5621-B319-F9A8F5A59502}"/>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1" name="Tekstin paikkamerkki 18">
            <a:extLst>
              <a:ext uri="{FF2B5EF4-FFF2-40B4-BE49-F238E27FC236}">
                <a16:creationId xmlns:a16="http://schemas.microsoft.com/office/drawing/2014/main" id="{3ABC0D6E-AB8E-E891-F407-FDBD2451347D}"/>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
        <p:nvSpPr>
          <p:cNvPr id="6" name="Tekstin paikkamerkki 8">
            <a:extLst>
              <a:ext uri="{FF2B5EF4-FFF2-40B4-BE49-F238E27FC236}">
                <a16:creationId xmlns:a16="http://schemas.microsoft.com/office/drawing/2014/main" id="{C7803E6C-4F79-66D3-5B9F-8FC1C635EF59}"/>
              </a:ext>
            </a:extLst>
          </p:cNvPr>
          <p:cNvSpPr>
            <a:spLocks noGrp="1"/>
          </p:cNvSpPr>
          <p:nvPr>
            <p:ph type="body" sz="quarter" idx="10" hasCustomPrompt="1"/>
          </p:nvPr>
        </p:nvSpPr>
        <p:spPr>
          <a:xfrm>
            <a:off x="453863" y="1740876"/>
            <a:ext cx="3896987" cy="3376247"/>
          </a:xfrm>
          <a:prstGeom prst="rect">
            <a:avLst/>
          </a:prstGeom>
        </p:spPr>
        <p:txBody>
          <a:bodyPr anchor="ctr" anchorCtr="0"/>
          <a:lstStyle>
            <a:lvl1pPr marL="0" indent="0" algn="r">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28322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ähän tekstiä - tummakontrasti">
    <p:bg>
      <p:bgRef idx="1001">
        <a:schemeClr val="bg2"/>
      </p:bgRef>
    </p:bg>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45091930-CD5A-C9BD-114F-C3FE72842EA7}"/>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38E26BDF-BBC3-D78D-17DA-50081EFE4580}"/>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69280355-D627-AD29-3BAC-C982B6ED9DFD}"/>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A68023A0-4BA5-0B41-DE83-789087D4AE9E}"/>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
        <p:nvSpPr>
          <p:cNvPr id="8" name="Tekstin paikkamerkki 8">
            <a:extLst>
              <a:ext uri="{FF2B5EF4-FFF2-40B4-BE49-F238E27FC236}">
                <a16:creationId xmlns:a16="http://schemas.microsoft.com/office/drawing/2014/main" id="{FED9630F-A4E8-94D0-9280-3699D03C07AF}"/>
              </a:ext>
            </a:extLst>
          </p:cNvPr>
          <p:cNvSpPr>
            <a:spLocks noGrp="1"/>
          </p:cNvSpPr>
          <p:nvPr>
            <p:ph type="body" sz="quarter" idx="10" hasCustomPrompt="1"/>
          </p:nvPr>
        </p:nvSpPr>
        <p:spPr>
          <a:xfrm>
            <a:off x="453863" y="1740876"/>
            <a:ext cx="3896987" cy="3376247"/>
          </a:xfrm>
          <a:prstGeom prst="rect">
            <a:avLst/>
          </a:prstGeom>
        </p:spPr>
        <p:txBody>
          <a:bodyPr anchor="ctr" anchorCtr="0"/>
          <a:lstStyle>
            <a:lvl1pPr marL="0" indent="0" algn="r">
              <a:buNone/>
              <a:defRPr sz="3600" b="1">
                <a:solidFill>
                  <a:schemeClr val="bg2"/>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12316903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ähän tekstiä -tumma">
    <p:bg>
      <p:bgRef idx="1001">
        <a:schemeClr val="bg2"/>
      </p:bgRef>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B64479A-3B0D-DE50-EBAA-1358D86FEC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15FA232E-B5F5-42E3-289E-62A3D682CB62}"/>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16E16EAE-3A30-8D2C-CBA5-0AD6DBCDA5B6}"/>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AF5DA048-1785-810D-7C00-CAD7C12B7EE1}"/>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65FFA91F-A685-4421-6AB9-305A26B151F6}"/>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
        <p:nvSpPr>
          <p:cNvPr id="8" name="Tekstin paikkamerkki 8">
            <a:extLst>
              <a:ext uri="{FF2B5EF4-FFF2-40B4-BE49-F238E27FC236}">
                <a16:creationId xmlns:a16="http://schemas.microsoft.com/office/drawing/2014/main" id="{D6F264CE-0091-6C5A-4D60-6516D39BCF54}"/>
              </a:ext>
            </a:extLst>
          </p:cNvPr>
          <p:cNvSpPr>
            <a:spLocks noGrp="1"/>
          </p:cNvSpPr>
          <p:nvPr>
            <p:ph type="body" sz="quarter" idx="10" hasCustomPrompt="1"/>
          </p:nvPr>
        </p:nvSpPr>
        <p:spPr>
          <a:xfrm>
            <a:off x="453863" y="1740876"/>
            <a:ext cx="3896987" cy="3376247"/>
          </a:xfrm>
          <a:prstGeom prst="rect">
            <a:avLst/>
          </a:prstGeom>
        </p:spPr>
        <p:txBody>
          <a:bodyPr anchor="ctr" anchorCtr="0"/>
          <a:lstStyle>
            <a:lvl1pPr marL="0" indent="0" algn="r">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32147532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aotsikko, Vähän tekstiä  -tumma">
    <p:bg>
      <p:bgRef idx="1001">
        <a:schemeClr val="bg2"/>
      </p:bgRef>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49FF8AC2-C777-59FE-057B-91DE298766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Tekstin paikkamerkki 8">
            <a:extLst>
              <a:ext uri="{FF2B5EF4-FFF2-40B4-BE49-F238E27FC236}">
                <a16:creationId xmlns:a16="http://schemas.microsoft.com/office/drawing/2014/main" id="{67544261-FC9C-009C-EF0F-16E61B26B041}"/>
              </a:ext>
            </a:extLst>
          </p:cNvPr>
          <p:cNvSpPr>
            <a:spLocks noGrp="1"/>
          </p:cNvSpPr>
          <p:nvPr>
            <p:ph type="body" sz="quarter" idx="10" hasCustomPrompt="1"/>
          </p:nvPr>
        </p:nvSpPr>
        <p:spPr>
          <a:xfrm>
            <a:off x="660400" y="1740876"/>
            <a:ext cx="3690450" cy="1809933"/>
          </a:xfrm>
          <a:prstGeom prst="rect">
            <a:avLst/>
          </a:prstGeom>
        </p:spPr>
        <p:txBody>
          <a:bodyPr anchor="b" anchorCtr="0"/>
          <a:lstStyle>
            <a:lvl1pPr marL="0" indent="0" algn="r">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660400" y="3582435"/>
            <a:ext cx="3690450"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5" name="Päivämäärän paikkamerkki 4">
            <a:extLst>
              <a:ext uri="{FF2B5EF4-FFF2-40B4-BE49-F238E27FC236}">
                <a16:creationId xmlns:a16="http://schemas.microsoft.com/office/drawing/2014/main" id="{075B2B78-5A42-4561-D533-382F9FB89768}"/>
              </a:ext>
            </a:extLst>
          </p:cNvPr>
          <p:cNvSpPr>
            <a:spLocks noGrp="1"/>
          </p:cNvSpPr>
          <p:nvPr>
            <p:ph type="dt" sz="half" idx="18"/>
          </p:nvPr>
        </p:nvSpPr>
        <p:spPr/>
        <p:txBody>
          <a:bodyPr/>
          <a:lstStyle/>
          <a:p>
            <a:r>
              <a:rPr lang="fi-FI"/>
              <a:t>30.10.2023</a:t>
            </a:r>
            <a:endParaRPr lang="fi-FI" dirty="0"/>
          </a:p>
        </p:txBody>
      </p:sp>
      <p:sp>
        <p:nvSpPr>
          <p:cNvPr id="6" name="Alatunnisteen paikkamerkki 5">
            <a:extLst>
              <a:ext uri="{FF2B5EF4-FFF2-40B4-BE49-F238E27FC236}">
                <a16:creationId xmlns:a16="http://schemas.microsoft.com/office/drawing/2014/main" id="{B19F91A2-3042-BECE-5EDA-71BC7EC5CC9F}"/>
              </a:ext>
            </a:extLst>
          </p:cNvPr>
          <p:cNvSpPr>
            <a:spLocks noGrp="1"/>
          </p:cNvSpPr>
          <p:nvPr>
            <p:ph type="ftr" sz="quarter" idx="19"/>
          </p:nvPr>
        </p:nvSpPr>
        <p:spPr/>
        <p:txBody>
          <a:bodyPr/>
          <a:lstStyle/>
          <a:p>
            <a:r>
              <a:rPr lang="fi-FI"/>
              <a:t>7747 Mielipiteet metsäammattilaisista ja työn jäljestä metsässä</a:t>
            </a:r>
            <a:endParaRPr lang="fi-FI" dirty="0"/>
          </a:p>
        </p:txBody>
      </p:sp>
      <p:sp>
        <p:nvSpPr>
          <p:cNvPr id="8" name="Dian numeron paikkamerkki 7">
            <a:extLst>
              <a:ext uri="{FF2B5EF4-FFF2-40B4-BE49-F238E27FC236}">
                <a16:creationId xmlns:a16="http://schemas.microsoft.com/office/drawing/2014/main" id="{8727ED6F-8319-17F7-1523-478FB965B771}"/>
              </a:ext>
            </a:extLst>
          </p:cNvPr>
          <p:cNvSpPr>
            <a:spLocks noGrp="1"/>
          </p:cNvSpPr>
          <p:nvPr>
            <p:ph type="sldNum" sz="quarter" idx="20"/>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B2D6E5A3-9A03-6C21-0456-077D58366F42}"/>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Tree>
    <p:extLst>
      <p:ext uri="{BB962C8B-B14F-4D97-AF65-F5344CB8AC3E}">
        <p14:creationId xmlns:p14="http://schemas.microsoft.com/office/powerpoint/2010/main" val="3471247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ähän tekstiä -taustakuva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A062EDBC-0AA1-4A53-BC64-982CD32B4526}"/>
              </a:ext>
            </a:extLst>
          </p:cNvPr>
          <p:cNvSpPr/>
          <p:nvPr/>
        </p:nvSpPr>
        <p:spPr>
          <a:xfrm>
            <a:off x="0" y="0"/>
            <a:ext cx="12192000" cy="685640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22C00076-E522-0420-56C7-2682760733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0" name="Päivämäärän paikkamerkki 9">
            <a:extLst>
              <a:ext uri="{FF2B5EF4-FFF2-40B4-BE49-F238E27FC236}">
                <a16:creationId xmlns:a16="http://schemas.microsoft.com/office/drawing/2014/main" id="{2D7F162A-5E62-DBFE-8C3F-5314C07861C8}"/>
              </a:ext>
            </a:extLst>
          </p:cNvPr>
          <p:cNvSpPr>
            <a:spLocks noGrp="1"/>
          </p:cNvSpPr>
          <p:nvPr>
            <p:ph type="dt" sz="half" idx="12"/>
          </p:nvPr>
        </p:nvSpPr>
        <p:spPr/>
        <p:txBody>
          <a:bodyPr/>
          <a:lstStyle/>
          <a:p>
            <a:r>
              <a:rPr lang="fi-FI"/>
              <a:t>30.10.2023</a:t>
            </a:r>
            <a:endParaRPr lang="fi-FI" dirty="0"/>
          </a:p>
        </p:txBody>
      </p:sp>
      <p:sp>
        <p:nvSpPr>
          <p:cNvPr id="11" name="Alatunnisteen paikkamerkki 10">
            <a:extLst>
              <a:ext uri="{FF2B5EF4-FFF2-40B4-BE49-F238E27FC236}">
                <a16:creationId xmlns:a16="http://schemas.microsoft.com/office/drawing/2014/main" id="{BB4ED17B-A97B-284A-B367-744EF7BA0FEF}"/>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12" name="Dian numeron paikkamerkki 11">
            <a:extLst>
              <a:ext uri="{FF2B5EF4-FFF2-40B4-BE49-F238E27FC236}">
                <a16:creationId xmlns:a16="http://schemas.microsoft.com/office/drawing/2014/main" id="{33B548BA-DC62-EC30-6D82-51871707C189}"/>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5" name="Tekstin paikkamerkki 18">
            <a:extLst>
              <a:ext uri="{FF2B5EF4-FFF2-40B4-BE49-F238E27FC236}">
                <a16:creationId xmlns:a16="http://schemas.microsoft.com/office/drawing/2014/main" id="{A8C370FA-3FC1-B519-1D67-D45CBFA68F82}"/>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
        <p:nvSpPr>
          <p:cNvPr id="4" name="Tekstin paikkamerkki 8">
            <a:extLst>
              <a:ext uri="{FF2B5EF4-FFF2-40B4-BE49-F238E27FC236}">
                <a16:creationId xmlns:a16="http://schemas.microsoft.com/office/drawing/2014/main" id="{585BE211-11D9-A6E9-9359-85B4C425A99B}"/>
              </a:ext>
            </a:extLst>
          </p:cNvPr>
          <p:cNvSpPr>
            <a:spLocks noGrp="1"/>
          </p:cNvSpPr>
          <p:nvPr>
            <p:ph type="body" sz="quarter" idx="10" hasCustomPrompt="1"/>
          </p:nvPr>
        </p:nvSpPr>
        <p:spPr>
          <a:xfrm>
            <a:off x="453863" y="1740876"/>
            <a:ext cx="3896987" cy="3376247"/>
          </a:xfrm>
          <a:prstGeom prst="rect">
            <a:avLst/>
          </a:prstGeom>
        </p:spPr>
        <p:txBody>
          <a:bodyPr anchor="ctr" anchorCtr="0"/>
          <a:lstStyle>
            <a:lvl1pPr marL="0" indent="0" algn="r">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30997754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ähän tekstiä -taustakuva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73ADCDE-094B-BD03-64F1-A31B2C07D8FD}"/>
              </a:ext>
            </a:extLst>
          </p:cNvPr>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C96ECFED-5909-6793-9AA2-50EF14BF3F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sp>
        <p:nvSpPr>
          <p:cNvPr id="14" name="Päivämäärän paikkamerkki 7">
            <a:extLst>
              <a:ext uri="{FF2B5EF4-FFF2-40B4-BE49-F238E27FC236}">
                <a16:creationId xmlns:a16="http://schemas.microsoft.com/office/drawing/2014/main" id="{B2DFCAA6-8743-189D-90CF-A7ACB3A68A43}"/>
              </a:ext>
            </a:extLst>
          </p:cNvPr>
          <p:cNvSpPr txBox="1">
            <a:spLocks/>
          </p:cNvSpPr>
          <p:nvPr/>
        </p:nvSpPr>
        <p:spPr>
          <a:xfrm>
            <a:off x="10368005" y="6399565"/>
            <a:ext cx="1006876" cy="365125"/>
          </a:xfrm>
          <a:prstGeom prst="rect">
            <a:avLst/>
          </a:prstGeom>
        </p:spPr>
        <p:txBody>
          <a:bodyPr vert="horz" lIns="91440" tIns="45720" rIns="91440" bIns="45720" rtlCol="0" anchor="ctr"/>
          <a:lstStyle>
            <a:defPPr>
              <a:defRPr lang="fi-FI"/>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Päivämäärän paikkamerkki 3">
            <a:extLst>
              <a:ext uri="{FF2B5EF4-FFF2-40B4-BE49-F238E27FC236}">
                <a16:creationId xmlns:a16="http://schemas.microsoft.com/office/drawing/2014/main" id="{C7CADE93-E680-9D71-9853-DEAF964EE83B}"/>
              </a:ext>
            </a:extLst>
          </p:cNvPr>
          <p:cNvSpPr>
            <a:spLocks noGrp="1"/>
          </p:cNvSpPr>
          <p:nvPr>
            <p:ph type="dt" sz="half" idx="12"/>
          </p:nvPr>
        </p:nvSpPr>
        <p:spPr/>
        <p:txBody>
          <a:bodyPr/>
          <a:lstStyle>
            <a:lvl1pPr>
              <a:defRPr>
                <a:solidFill>
                  <a:schemeClr val="bg2"/>
                </a:solidFill>
              </a:defRPr>
            </a:lvl1pPr>
          </a:lstStyle>
          <a:p>
            <a:r>
              <a:rPr lang="fi-FI"/>
              <a:t>30.10.2023</a:t>
            </a:r>
            <a:endParaRPr lang="fi-FI" dirty="0"/>
          </a:p>
        </p:txBody>
      </p:sp>
      <p:sp>
        <p:nvSpPr>
          <p:cNvPr id="5" name="Alatunnisteen paikkamerkki 4">
            <a:extLst>
              <a:ext uri="{FF2B5EF4-FFF2-40B4-BE49-F238E27FC236}">
                <a16:creationId xmlns:a16="http://schemas.microsoft.com/office/drawing/2014/main" id="{D8AF3120-57E6-D830-D518-4F382A412261}"/>
              </a:ext>
            </a:extLst>
          </p:cNvPr>
          <p:cNvSpPr>
            <a:spLocks noGrp="1"/>
          </p:cNvSpPr>
          <p:nvPr>
            <p:ph type="ftr" sz="quarter" idx="13"/>
          </p:nvPr>
        </p:nvSpPr>
        <p:spPr/>
        <p:txBody>
          <a:bodyPr/>
          <a:lstStyle>
            <a:lvl1pPr>
              <a:defRPr>
                <a:solidFill>
                  <a:schemeClr val="bg2"/>
                </a:solidFill>
              </a:defRPr>
            </a:lvl1pPr>
          </a:lstStyle>
          <a:p>
            <a:r>
              <a:rPr lang="fi-FI"/>
              <a:t>7747 Mielipiteet metsäammattilaisista ja työn jäljestä metsässä</a:t>
            </a:r>
            <a:endParaRPr lang="fi-FI" dirty="0"/>
          </a:p>
        </p:txBody>
      </p:sp>
      <p:sp>
        <p:nvSpPr>
          <p:cNvPr id="6" name="Dian numeron paikkamerkki 5">
            <a:extLst>
              <a:ext uri="{FF2B5EF4-FFF2-40B4-BE49-F238E27FC236}">
                <a16:creationId xmlns:a16="http://schemas.microsoft.com/office/drawing/2014/main" id="{66025343-31B4-5376-BF1B-3FD9817C7709}"/>
              </a:ext>
            </a:extLst>
          </p:cNvPr>
          <p:cNvSpPr>
            <a:spLocks noGrp="1"/>
          </p:cNvSpPr>
          <p:nvPr>
            <p:ph type="sldNum" sz="quarter" idx="14"/>
          </p:nvPr>
        </p:nvSpPr>
        <p:spPr/>
        <p:txBody>
          <a:bodyPr/>
          <a:lstStyle>
            <a:lvl1pPr>
              <a:defRPr>
                <a:solidFill>
                  <a:schemeClr val="bg2"/>
                </a:solidFill>
              </a:defRPr>
            </a:lvl1p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1ABAA17D-CB67-8662-DE37-40CD9739FC37}"/>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bg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
        <p:nvSpPr>
          <p:cNvPr id="7" name="Tekstin paikkamerkki 8">
            <a:extLst>
              <a:ext uri="{FF2B5EF4-FFF2-40B4-BE49-F238E27FC236}">
                <a16:creationId xmlns:a16="http://schemas.microsoft.com/office/drawing/2014/main" id="{D9FA6954-47F2-187B-C4AB-A09752E63D53}"/>
              </a:ext>
            </a:extLst>
          </p:cNvPr>
          <p:cNvSpPr>
            <a:spLocks noGrp="1"/>
          </p:cNvSpPr>
          <p:nvPr>
            <p:ph type="body" sz="quarter" idx="10" hasCustomPrompt="1"/>
          </p:nvPr>
        </p:nvSpPr>
        <p:spPr>
          <a:xfrm>
            <a:off x="453863" y="1740876"/>
            <a:ext cx="3896987" cy="3376247"/>
          </a:xfrm>
          <a:prstGeom prst="rect">
            <a:avLst/>
          </a:prstGeom>
        </p:spPr>
        <p:txBody>
          <a:bodyPr anchor="ctr" anchorCtr="0"/>
          <a:lstStyle>
            <a:lvl1pPr marL="0" indent="0" algn="r">
              <a:buNone/>
              <a:defRPr sz="3600" b="1">
                <a:solidFill>
                  <a:schemeClr val="bg2"/>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3258691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ljon tekstiä -tumma">
    <p:bg>
      <p:bgRef idx="1001">
        <a:schemeClr val="bg2"/>
      </p:bgRef>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4FCEF34-72D0-EFD5-CEE7-5241C5462B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
        <p:nvSpPr>
          <p:cNvPr id="4" name="Päivämäärän paikkamerkki 3">
            <a:extLst>
              <a:ext uri="{FF2B5EF4-FFF2-40B4-BE49-F238E27FC236}">
                <a16:creationId xmlns:a16="http://schemas.microsoft.com/office/drawing/2014/main" id="{87312851-7D86-D367-E377-1653E75FC0A6}"/>
              </a:ext>
            </a:extLst>
          </p:cNvPr>
          <p:cNvSpPr>
            <a:spLocks noGrp="1"/>
          </p:cNvSpPr>
          <p:nvPr>
            <p:ph type="dt" sz="half" idx="12"/>
          </p:nvPr>
        </p:nvSpPr>
        <p:spPr/>
        <p:txBody>
          <a:bodyPr/>
          <a:lstStyle/>
          <a:p>
            <a:r>
              <a:rPr lang="fi-FI"/>
              <a:t>30.10.2023</a:t>
            </a:r>
            <a:endParaRPr lang="fi-FI" dirty="0"/>
          </a:p>
        </p:txBody>
      </p:sp>
      <p:sp>
        <p:nvSpPr>
          <p:cNvPr id="5" name="Alatunnisteen paikkamerkki 4">
            <a:extLst>
              <a:ext uri="{FF2B5EF4-FFF2-40B4-BE49-F238E27FC236}">
                <a16:creationId xmlns:a16="http://schemas.microsoft.com/office/drawing/2014/main" id="{200B3305-81C8-918F-6CAA-813649ECB25F}"/>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6" name="Dian numeron paikkamerkki 5">
            <a:extLst>
              <a:ext uri="{FF2B5EF4-FFF2-40B4-BE49-F238E27FC236}">
                <a16:creationId xmlns:a16="http://schemas.microsoft.com/office/drawing/2014/main" id="{27FA790A-0CE9-A460-616B-331EA98BDB86}"/>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7" name="Tekstin paikkamerkki 18">
            <a:extLst>
              <a:ext uri="{FF2B5EF4-FFF2-40B4-BE49-F238E27FC236}">
                <a16:creationId xmlns:a16="http://schemas.microsoft.com/office/drawing/2014/main" id="{E09F839F-29C0-807C-310B-9C17ADE535CC}"/>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8" name="Otsikko 6">
            <a:extLst>
              <a:ext uri="{FF2B5EF4-FFF2-40B4-BE49-F238E27FC236}">
                <a16:creationId xmlns:a16="http://schemas.microsoft.com/office/drawing/2014/main" id="{2DD28577-09CA-AB9B-14CC-D944B9D1B32E}"/>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858671367"/>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ähän tekstiä -kontrasti">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367A57F6-C0E2-6060-DB79-AE9A86BB1787}"/>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B5BEBF7C-81DC-B063-6896-9AEC29B70577}"/>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8C546391-24C3-4B08-0179-863099E6AF11}"/>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25066EAA-D3DA-E179-F243-4F9152DDE0CE}"/>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
        <p:nvSpPr>
          <p:cNvPr id="8" name="Tekstin paikkamerkki 8">
            <a:extLst>
              <a:ext uri="{FF2B5EF4-FFF2-40B4-BE49-F238E27FC236}">
                <a16:creationId xmlns:a16="http://schemas.microsoft.com/office/drawing/2014/main" id="{FF6F9777-AF3C-35A5-72FE-F5AA6B3E6119}"/>
              </a:ext>
            </a:extLst>
          </p:cNvPr>
          <p:cNvSpPr>
            <a:spLocks noGrp="1"/>
          </p:cNvSpPr>
          <p:nvPr>
            <p:ph type="body" sz="quarter" idx="10" hasCustomPrompt="1"/>
          </p:nvPr>
        </p:nvSpPr>
        <p:spPr>
          <a:xfrm>
            <a:off x="453863" y="1740876"/>
            <a:ext cx="3896987" cy="3376247"/>
          </a:xfrm>
          <a:prstGeom prst="rect">
            <a:avLst/>
          </a:prstGeom>
        </p:spPr>
        <p:txBody>
          <a:bodyPr anchor="ctr" anchorCtr="0"/>
          <a:lstStyle>
            <a:lvl1pPr marL="0" indent="0" algn="r">
              <a:buNone/>
              <a:defRPr sz="3600" b="1">
                <a:solidFill>
                  <a:schemeClr val="bg1"/>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225547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ähän tekstiä -huomio">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B471429-852C-F0A2-6D62-6439195DFBCC}"/>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32B01E11-4581-4D2D-B4BB-2133365347BF}"/>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DD3D94DA-2E2C-A47B-D418-5DDD05C99EE8}"/>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DEBD42FA-EE33-AFA8-F6B6-B78D4A333414}"/>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
        <p:nvSpPr>
          <p:cNvPr id="8" name="Tekstin paikkamerkki 8">
            <a:extLst>
              <a:ext uri="{FF2B5EF4-FFF2-40B4-BE49-F238E27FC236}">
                <a16:creationId xmlns:a16="http://schemas.microsoft.com/office/drawing/2014/main" id="{FE175011-E8F7-C86F-F7AE-59E708BB347D}"/>
              </a:ext>
            </a:extLst>
          </p:cNvPr>
          <p:cNvSpPr>
            <a:spLocks noGrp="1"/>
          </p:cNvSpPr>
          <p:nvPr>
            <p:ph type="body" sz="quarter" idx="10" hasCustomPrompt="1"/>
          </p:nvPr>
        </p:nvSpPr>
        <p:spPr>
          <a:xfrm>
            <a:off x="453863" y="1740876"/>
            <a:ext cx="3896987" cy="3376247"/>
          </a:xfrm>
          <a:prstGeom prst="rect">
            <a:avLst/>
          </a:prstGeom>
        </p:spPr>
        <p:txBody>
          <a:bodyPr anchor="ctr" anchorCtr="0"/>
          <a:lstStyle>
            <a:lvl1pPr marL="0" indent="0" algn="r">
              <a:buNone/>
              <a:defRPr sz="3600" b="1">
                <a:solidFill>
                  <a:schemeClr val="bg1"/>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78677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ähän tekstiä -kuva">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8BF1DE52-5021-5DD1-BB02-8B0C8A1BB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 y="0"/>
            <a:ext cx="12190815" cy="6867832"/>
          </a:xfrm>
          <a:prstGeom prst="rect">
            <a:avLst/>
          </a:prstGeom>
        </p:spPr>
      </p:pic>
      <p:sp>
        <p:nvSpPr>
          <p:cNvPr id="4" name="Päivämäärän paikkamerkki 3">
            <a:extLst>
              <a:ext uri="{FF2B5EF4-FFF2-40B4-BE49-F238E27FC236}">
                <a16:creationId xmlns:a16="http://schemas.microsoft.com/office/drawing/2014/main" id="{F060BE68-CDC1-8F8F-157A-82762CBD966B}"/>
              </a:ext>
            </a:extLst>
          </p:cNvPr>
          <p:cNvSpPr>
            <a:spLocks noGrp="1"/>
          </p:cNvSpPr>
          <p:nvPr>
            <p:ph type="dt" sz="half" idx="12"/>
          </p:nvPr>
        </p:nvSpPr>
        <p:spPr/>
        <p:txBody>
          <a:bodyPr/>
          <a:lstStyle/>
          <a:p>
            <a:r>
              <a:rPr lang="fi-FI"/>
              <a:t>30.10.2023</a:t>
            </a:r>
            <a:endParaRPr lang="fi-FI" dirty="0"/>
          </a:p>
        </p:txBody>
      </p:sp>
      <p:sp>
        <p:nvSpPr>
          <p:cNvPr id="5" name="Alatunnisteen paikkamerkki 4">
            <a:extLst>
              <a:ext uri="{FF2B5EF4-FFF2-40B4-BE49-F238E27FC236}">
                <a16:creationId xmlns:a16="http://schemas.microsoft.com/office/drawing/2014/main" id="{D2AA8CC2-C5DC-3DE9-5E52-417A05229EEE}"/>
              </a:ext>
            </a:extLst>
          </p:cNvPr>
          <p:cNvSpPr>
            <a:spLocks noGrp="1"/>
          </p:cNvSpPr>
          <p:nvPr>
            <p:ph type="ftr" sz="quarter" idx="13"/>
          </p:nvPr>
        </p:nvSpPr>
        <p:spPr>
          <a:xfrm>
            <a:off x="8790039" y="152145"/>
            <a:ext cx="3189494" cy="365125"/>
          </a:xfrm>
        </p:spPr>
        <p:txBody>
          <a:bodyPr/>
          <a:lstStyle/>
          <a:p>
            <a:r>
              <a:rPr lang="fi-FI"/>
              <a:t>7747 Mielipiteet metsäammattilaisista ja työn jäljestä metsässä</a:t>
            </a:r>
            <a:endParaRPr lang="fi-FI" dirty="0"/>
          </a:p>
        </p:txBody>
      </p:sp>
      <p:sp>
        <p:nvSpPr>
          <p:cNvPr id="6" name="Dian numeron paikkamerkki 5">
            <a:extLst>
              <a:ext uri="{FF2B5EF4-FFF2-40B4-BE49-F238E27FC236}">
                <a16:creationId xmlns:a16="http://schemas.microsoft.com/office/drawing/2014/main" id="{0362267C-DD02-2A63-8709-B75FEED74386}"/>
              </a:ext>
            </a:extLst>
          </p:cNvPr>
          <p:cNvSpPr>
            <a:spLocks noGrp="1"/>
          </p:cNvSpPr>
          <p:nvPr>
            <p:ph type="sldNum" sz="quarter" idx="14"/>
          </p:nvPr>
        </p:nvSpPr>
        <p:spPr/>
        <p:txBody>
          <a:bodyPr/>
          <a:lstStyle/>
          <a:p>
            <a:fld id="{FE5B6939-2160-4D54-A0A9-177BFACD315D}" type="slidenum">
              <a:rPr lang="fi-FI" smtClean="0"/>
              <a:pPr/>
              <a:t>‹#›</a:t>
            </a:fld>
            <a:endParaRPr lang="fi-FI" dirty="0"/>
          </a:p>
        </p:txBody>
      </p:sp>
      <p:pic>
        <p:nvPicPr>
          <p:cNvPr id="3" name="Kuva 2">
            <a:extLst>
              <a:ext uri="{FF2B5EF4-FFF2-40B4-BE49-F238E27FC236}">
                <a16:creationId xmlns:a16="http://schemas.microsoft.com/office/drawing/2014/main" id="{B60EC2D7-8E54-7C93-DD2C-1666063DD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Tekstin paikkamerkki 18">
            <a:extLst>
              <a:ext uri="{FF2B5EF4-FFF2-40B4-BE49-F238E27FC236}">
                <a16:creationId xmlns:a16="http://schemas.microsoft.com/office/drawing/2014/main" id="{E2B984ED-60E7-D8AE-34ED-1A50BCD931A6}"/>
              </a:ext>
            </a:extLst>
          </p:cNvPr>
          <p:cNvSpPr>
            <a:spLocks noGrp="1"/>
          </p:cNvSpPr>
          <p:nvPr>
            <p:ph type="body" sz="quarter" idx="11"/>
          </p:nvPr>
        </p:nvSpPr>
        <p:spPr>
          <a:xfrm>
            <a:off x="5064125" y="2054942"/>
            <a:ext cx="6467475" cy="4125196"/>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
        <p:nvSpPr>
          <p:cNvPr id="2" name="Tekstin paikkamerkki 8">
            <a:extLst>
              <a:ext uri="{FF2B5EF4-FFF2-40B4-BE49-F238E27FC236}">
                <a16:creationId xmlns:a16="http://schemas.microsoft.com/office/drawing/2014/main" id="{E4BE79B0-BC00-CD2B-3D48-A288C811FD8D}"/>
              </a:ext>
            </a:extLst>
          </p:cNvPr>
          <p:cNvSpPr>
            <a:spLocks noGrp="1"/>
          </p:cNvSpPr>
          <p:nvPr>
            <p:ph type="body" sz="quarter" idx="10" hasCustomPrompt="1"/>
          </p:nvPr>
        </p:nvSpPr>
        <p:spPr>
          <a:xfrm>
            <a:off x="5064124" y="954088"/>
            <a:ext cx="6467475" cy="1100854"/>
          </a:xfrm>
          <a:prstGeom prst="rect">
            <a:avLst/>
          </a:prstGeom>
        </p:spPr>
        <p:txBody>
          <a:bodyPr anchor="ctr" anchorCtr="0"/>
          <a:lstStyle>
            <a:lvl1pPr marL="0" indent="0" algn="l">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353613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Yläotsikko -kapea">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0"/>
            <a:ext cx="12007339" cy="1257302"/>
          </a:xfrm>
          <a:prstGeom prst="round1Rect">
            <a:avLst>
              <a:gd name="adj" fmla="val 5883"/>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E63EBC7-3BC9-445D-5A2C-C725BC55F9DF}"/>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D6940D1F-3635-C516-BB60-16A277F33EC9}"/>
              </a:ext>
            </a:extLst>
          </p:cNvPr>
          <p:cNvSpPr>
            <a:spLocks noGrp="1"/>
          </p:cNvSpPr>
          <p:nvPr>
            <p:ph type="ftr" sz="quarter" idx="13"/>
          </p:nvPr>
        </p:nvSpPr>
        <p:spPr/>
        <p:txBody>
          <a:bodyPr/>
          <a:lstStyle>
            <a:lvl1pPr>
              <a:defRPr>
                <a:solidFill>
                  <a:schemeClr val="tx2"/>
                </a:solidFill>
              </a:defRPr>
            </a:lvl1p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D29E1AA4-EB89-F5BF-3600-388881EDEC4C}"/>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8">
            <a:extLst>
              <a:ext uri="{FF2B5EF4-FFF2-40B4-BE49-F238E27FC236}">
                <a16:creationId xmlns:a16="http://schemas.microsoft.com/office/drawing/2014/main" id="{FF18D2BA-A93F-3882-2532-F68E074E3712}"/>
              </a:ext>
            </a:extLst>
          </p:cNvPr>
          <p:cNvSpPr>
            <a:spLocks noGrp="1"/>
          </p:cNvSpPr>
          <p:nvPr>
            <p:ph type="body" sz="quarter" idx="10" hasCustomPrompt="1"/>
          </p:nvPr>
        </p:nvSpPr>
        <p:spPr>
          <a:xfrm>
            <a:off x="853511" y="461640"/>
            <a:ext cx="10484978" cy="758335"/>
          </a:xfrm>
          <a:prstGeom prst="rect">
            <a:avLst/>
          </a:prstGeom>
        </p:spPr>
        <p:txBody>
          <a:bodyPr anchor="ctr" anchorCtr="0"/>
          <a:lstStyle>
            <a:lvl1pPr marL="0" indent="0" algn="l">
              <a:lnSpc>
                <a:spcPts val="3500"/>
              </a:lnSpc>
              <a:buNone/>
              <a:defRPr sz="3600" b="1">
                <a:solidFill>
                  <a:schemeClr val="tx2"/>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ts val="3500"/>
              </a:lnSpc>
              <a:spcBef>
                <a:spcPts val="1000"/>
              </a:spcBef>
              <a:spcAft>
                <a:spcPts val="0"/>
              </a:spcAft>
              <a:buClrTx/>
              <a:buSzTx/>
              <a:buFont typeface="Arial" panose="020B0604020202020204" pitchFamily="34" charset="0"/>
              <a:buNone/>
              <a:tabLst/>
              <a:defRPr/>
            </a:pPr>
            <a:r>
              <a:rPr lang="fi-FI" dirty="0"/>
              <a:t>Otsikko</a:t>
            </a:r>
          </a:p>
        </p:txBody>
      </p:sp>
    </p:spTree>
    <p:extLst>
      <p:ext uri="{BB962C8B-B14F-4D97-AF65-F5344CB8AC3E}">
        <p14:creationId xmlns:p14="http://schemas.microsoft.com/office/powerpoint/2010/main" val="133212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sältö/Grafiikka">
    <p:spTree>
      <p:nvGrpSpPr>
        <p:cNvPr id="1" name=""/>
        <p:cNvGrpSpPr/>
        <p:nvPr/>
      </p:nvGrpSpPr>
      <p:grpSpPr>
        <a:xfrm>
          <a:off x="0" y="0"/>
          <a:ext cx="0" cy="0"/>
          <a:chOff x="0" y="0"/>
          <a:chExt cx="0" cy="0"/>
        </a:xfrm>
      </p:grpSpPr>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Sisällön paikkamerkki 2"/>
          <p:cNvSpPr>
            <a:spLocks noGrp="1"/>
          </p:cNvSpPr>
          <p:nvPr>
            <p:ph idx="1" hasCustomPrompt="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60F28"/>
              </a:buClr>
              <a:buFont typeface="Arial" panose="020B0604020202020204" pitchFamily="34" charset="0"/>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Clr>
                <a:srgbClr val="E60F28"/>
              </a:buClr>
              <a:buFont typeface="Arial" panose="020B0604020202020204" pitchFamily="34" charset="0"/>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Clr>
                <a:srgbClr val="E60F28"/>
              </a:buClr>
              <a:buFont typeface="Arial" panose="020B0604020202020204" pitchFamily="34" charset="0"/>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Clr>
                <a:srgbClr val="E60F28"/>
              </a:buClr>
              <a:buFont typeface="Arial" panose="020B0604020202020204" pitchFamily="34" charset="0"/>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Clr>
                <a:srgbClr val="E60F28"/>
              </a:buClr>
              <a:buFont typeface="Arial" panose="020B0604020202020204" pitchFamily="34" charset="0"/>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Päivämäärän paikkamerkki 2">
            <a:extLst>
              <a:ext uri="{FF2B5EF4-FFF2-40B4-BE49-F238E27FC236}">
                <a16:creationId xmlns:a16="http://schemas.microsoft.com/office/drawing/2014/main" id="{754B123F-EADE-6979-BB72-743A70FB18FD}"/>
              </a:ext>
            </a:extLst>
          </p:cNvPr>
          <p:cNvSpPr>
            <a:spLocks noGrp="1"/>
          </p:cNvSpPr>
          <p:nvPr>
            <p:ph type="dt" sz="half" idx="12"/>
          </p:nvPr>
        </p:nvSpPr>
        <p:spPr>
          <a:xfrm>
            <a:off x="8707384" y="6378645"/>
            <a:ext cx="2743200" cy="365125"/>
          </a:xfrm>
        </p:spPr>
        <p:txBody>
          <a:bodyPr/>
          <a:lstStyle/>
          <a:p>
            <a:r>
              <a:rPr lang="fi-FI"/>
              <a:t>30.10.2023</a:t>
            </a:r>
            <a:endParaRPr lang="fi-FI" dirty="0"/>
          </a:p>
        </p:txBody>
      </p:sp>
      <p:sp>
        <p:nvSpPr>
          <p:cNvPr id="3" name="Alatunnisteen paikkamerkki 3">
            <a:extLst>
              <a:ext uri="{FF2B5EF4-FFF2-40B4-BE49-F238E27FC236}">
                <a16:creationId xmlns:a16="http://schemas.microsoft.com/office/drawing/2014/main" id="{A6CC60CB-21D4-BC32-971D-49D734D6BDDA}"/>
              </a:ext>
            </a:extLst>
          </p:cNvPr>
          <p:cNvSpPr>
            <a:spLocks noGrp="1"/>
          </p:cNvSpPr>
          <p:nvPr>
            <p:ph type="ftr" sz="quarter" idx="13"/>
          </p:nvPr>
        </p:nvSpPr>
        <p:spPr>
          <a:xfrm>
            <a:off x="7864734" y="152145"/>
            <a:ext cx="4114800" cy="365125"/>
          </a:xfrm>
        </p:spPr>
        <p:txBody>
          <a:bodyPr/>
          <a:lstStyle>
            <a:lvl1pPr>
              <a:defRPr/>
            </a:lvl1pPr>
          </a:lstStyle>
          <a:p>
            <a:r>
              <a:rPr lang="fi-FI"/>
              <a:t>7747 Mielipiteet metsäammattilaisista ja työn jäljestä metsässä</a:t>
            </a:r>
            <a:endParaRPr lang="fi-FI" dirty="0"/>
          </a:p>
        </p:txBody>
      </p:sp>
      <p:sp>
        <p:nvSpPr>
          <p:cNvPr id="10" name="Dian numeron paikkamerkki 4">
            <a:extLst>
              <a:ext uri="{FF2B5EF4-FFF2-40B4-BE49-F238E27FC236}">
                <a16:creationId xmlns:a16="http://schemas.microsoft.com/office/drawing/2014/main" id="{73DB3935-A3F9-1C28-7B23-23ECC2262B0E}"/>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a:t>
            </a:fld>
            <a:endParaRPr lang="fi-FI" dirty="0"/>
          </a:p>
        </p:txBody>
      </p:sp>
      <p:sp>
        <p:nvSpPr>
          <p:cNvPr id="4" name="Tekstin paikkamerkki 8">
            <a:extLst>
              <a:ext uri="{FF2B5EF4-FFF2-40B4-BE49-F238E27FC236}">
                <a16:creationId xmlns:a16="http://schemas.microsoft.com/office/drawing/2014/main" id="{0CAA8C7E-8C89-2526-D7C1-EF16C0FE9EED}"/>
              </a:ext>
            </a:extLst>
          </p:cNvPr>
          <p:cNvSpPr>
            <a:spLocks noGrp="1"/>
          </p:cNvSpPr>
          <p:nvPr>
            <p:ph type="body" sz="quarter" idx="10" hasCustomPrompt="1"/>
          </p:nvPr>
        </p:nvSpPr>
        <p:spPr>
          <a:xfrm>
            <a:off x="853511" y="677863"/>
            <a:ext cx="10484978" cy="842180"/>
          </a:xfrm>
          <a:prstGeom prst="rect">
            <a:avLst/>
          </a:prstGeom>
        </p:spPr>
        <p:txBody>
          <a:bodyPr anchor="ctr" anchorCtr="0"/>
          <a:lstStyle>
            <a:lvl1pPr marL="0" indent="0" algn="l">
              <a:lnSpc>
                <a:spcPts val="3500"/>
              </a:lnSpc>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spTree>
    <p:extLst>
      <p:ext uri="{BB962C8B-B14F-4D97-AF65-F5344CB8AC3E}">
        <p14:creationId xmlns:p14="http://schemas.microsoft.com/office/powerpoint/2010/main" val="40330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tsikko, alaotsikko ja teksti -ikonit">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n paikkamerkki 8">
            <a:extLst>
              <a:ext uri="{FF2B5EF4-FFF2-40B4-BE49-F238E27FC236}">
                <a16:creationId xmlns:a16="http://schemas.microsoft.com/office/drawing/2014/main" id="{C533EA44-41D3-54B0-537B-C94400CC8B46}"/>
              </a:ext>
            </a:extLst>
          </p:cNvPr>
          <p:cNvSpPr>
            <a:spLocks noGrp="1"/>
          </p:cNvSpPr>
          <p:nvPr>
            <p:ph type="body" sz="quarter" idx="10" hasCustomPrompt="1"/>
          </p:nvPr>
        </p:nvSpPr>
        <p:spPr>
          <a:xfrm>
            <a:off x="563457" y="1740876"/>
            <a:ext cx="3787393" cy="1809933"/>
          </a:xfrm>
          <a:prstGeom prst="rect">
            <a:avLst/>
          </a:prstGeom>
        </p:spPr>
        <p:txBody>
          <a:bodyPr anchor="b" anchorCtr="0"/>
          <a:lstStyle>
            <a:lvl1pPr marL="0" indent="0" algn="r">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cxnSp>
        <p:nvCxnSpPr>
          <p:cNvPr id="18" name="Suora yhdysviiva 17">
            <a:extLst>
              <a:ext uri="{FF2B5EF4-FFF2-40B4-BE49-F238E27FC236}">
                <a16:creationId xmlns:a16="http://schemas.microsoft.com/office/drawing/2014/main" id="{945F46B5-25DC-E076-2598-BE9946F3B493}"/>
              </a:ext>
            </a:extLst>
          </p:cNvPr>
          <p:cNvCxnSpPr>
            <a:cxnSpLocks/>
          </p:cNvCxnSpPr>
          <p:nvPr userDrawn="1"/>
        </p:nvCxnSpPr>
        <p:spPr>
          <a:xfrm>
            <a:off x="5149274" y="1331984"/>
            <a:ext cx="2514" cy="433716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20" name="Ryhmä 19">
            <a:extLst>
              <a:ext uri="{FF2B5EF4-FFF2-40B4-BE49-F238E27FC236}">
                <a16:creationId xmlns:a16="http://schemas.microsoft.com/office/drawing/2014/main" id="{D57C4235-E4E4-E0DB-5E61-A125D0AF6976}"/>
              </a:ext>
            </a:extLst>
          </p:cNvPr>
          <p:cNvGrpSpPr/>
          <p:nvPr userDrawn="1"/>
        </p:nvGrpSpPr>
        <p:grpSpPr>
          <a:xfrm>
            <a:off x="4809669" y="999911"/>
            <a:ext cx="660186" cy="4913170"/>
            <a:chOff x="4128916" y="73234"/>
            <a:chExt cx="660186" cy="4913170"/>
          </a:xfrm>
        </p:grpSpPr>
        <p:sp>
          <p:nvSpPr>
            <p:cNvPr id="21" name="Ellipsi 20">
              <a:extLst>
                <a:ext uri="{FF2B5EF4-FFF2-40B4-BE49-F238E27FC236}">
                  <a16:creationId xmlns:a16="http://schemas.microsoft.com/office/drawing/2014/main" id="{EE34274E-6A30-400F-3CD5-7F5D16F3A150}"/>
                </a:ext>
              </a:extLst>
            </p:cNvPr>
            <p:cNvSpPr/>
            <p:nvPr/>
          </p:nvSpPr>
          <p:spPr>
            <a:xfrm>
              <a:off x="4128916" y="73234"/>
              <a:ext cx="636133" cy="6361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dirty="0"/>
            </a:p>
          </p:txBody>
        </p:sp>
        <p:sp>
          <p:nvSpPr>
            <p:cNvPr id="22" name="Ellipsi 21">
              <a:extLst>
                <a:ext uri="{FF2B5EF4-FFF2-40B4-BE49-F238E27FC236}">
                  <a16:creationId xmlns:a16="http://schemas.microsoft.com/office/drawing/2014/main" id="{B6630518-3723-30A8-597C-70EB5006FD73}"/>
                </a:ext>
              </a:extLst>
            </p:cNvPr>
            <p:cNvSpPr/>
            <p:nvPr/>
          </p:nvSpPr>
          <p:spPr>
            <a:xfrm>
              <a:off x="4152969" y="1498913"/>
              <a:ext cx="636133" cy="6361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3" name="Ellipsi 22">
              <a:extLst>
                <a:ext uri="{FF2B5EF4-FFF2-40B4-BE49-F238E27FC236}">
                  <a16:creationId xmlns:a16="http://schemas.microsoft.com/office/drawing/2014/main" id="{4B160D08-0CD8-57E3-D20E-35F9DBF54D4D}"/>
                </a:ext>
              </a:extLst>
            </p:cNvPr>
            <p:cNvSpPr/>
            <p:nvPr/>
          </p:nvSpPr>
          <p:spPr>
            <a:xfrm>
              <a:off x="4152969" y="2924592"/>
              <a:ext cx="636133" cy="6361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4" name="Ellipsi 23">
              <a:extLst>
                <a:ext uri="{FF2B5EF4-FFF2-40B4-BE49-F238E27FC236}">
                  <a16:creationId xmlns:a16="http://schemas.microsoft.com/office/drawing/2014/main" id="{4628F6D8-2904-2A4B-9496-9566B3F6ED6A}"/>
                </a:ext>
              </a:extLst>
            </p:cNvPr>
            <p:cNvSpPr/>
            <p:nvPr/>
          </p:nvSpPr>
          <p:spPr>
            <a:xfrm>
              <a:off x="4152969" y="4350271"/>
              <a:ext cx="636133" cy="6361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sp>
        <p:nvSpPr>
          <p:cNvPr id="25" name="Tekstiruutu 24">
            <a:extLst>
              <a:ext uri="{FF2B5EF4-FFF2-40B4-BE49-F238E27FC236}">
                <a16:creationId xmlns:a16="http://schemas.microsoft.com/office/drawing/2014/main" id="{2C78A125-41A3-D4F6-F297-33B541489248}"/>
              </a:ext>
            </a:extLst>
          </p:cNvPr>
          <p:cNvSpPr txBox="1"/>
          <p:nvPr userDrawn="1"/>
        </p:nvSpPr>
        <p:spPr>
          <a:xfrm>
            <a:off x="5583832" y="1008819"/>
            <a:ext cx="636132" cy="646331"/>
          </a:xfrm>
          <a:prstGeom prst="rect">
            <a:avLst/>
          </a:prstGeom>
          <a:noFill/>
        </p:spPr>
        <p:txBody>
          <a:bodyPr wrap="square" rtlCol="0">
            <a:noAutofit/>
          </a:bodyPr>
          <a:lstStyle/>
          <a:p>
            <a:r>
              <a:rPr lang="fi-FI" sz="3600" dirty="0">
                <a:solidFill>
                  <a:srgbClr val="2A6471"/>
                </a:solidFill>
              </a:rPr>
              <a:t>1.</a:t>
            </a:r>
          </a:p>
        </p:txBody>
      </p:sp>
      <p:sp>
        <p:nvSpPr>
          <p:cNvPr id="26" name="Tekstiruutu 25">
            <a:extLst>
              <a:ext uri="{FF2B5EF4-FFF2-40B4-BE49-F238E27FC236}">
                <a16:creationId xmlns:a16="http://schemas.microsoft.com/office/drawing/2014/main" id="{83D57CC4-4A15-83BF-B343-FD2BFD7E12AC}"/>
              </a:ext>
            </a:extLst>
          </p:cNvPr>
          <p:cNvSpPr txBox="1"/>
          <p:nvPr userDrawn="1"/>
        </p:nvSpPr>
        <p:spPr>
          <a:xfrm>
            <a:off x="5583832" y="2420826"/>
            <a:ext cx="636132" cy="646331"/>
          </a:xfrm>
          <a:prstGeom prst="rect">
            <a:avLst/>
          </a:prstGeom>
          <a:noFill/>
        </p:spPr>
        <p:txBody>
          <a:bodyPr wrap="square" rtlCol="0">
            <a:noAutofit/>
          </a:bodyPr>
          <a:lstStyle/>
          <a:p>
            <a:r>
              <a:rPr lang="fi-FI" sz="3600" dirty="0">
                <a:solidFill>
                  <a:srgbClr val="2A6471"/>
                </a:solidFill>
              </a:rPr>
              <a:t>2.</a:t>
            </a:r>
          </a:p>
        </p:txBody>
      </p:sp>
      <p:sp>
        <p:nvSpPr>
          <p:cNvPr id="27" name="Tekstiruutu 26">
            <a:extLst>
              <a:ext uri="{FF2B5EF4-FFF2-40B4-BE49-F238E27FC236}">
                <a16:creationId xmlns:a16="http://schemas.microsoft.com/office/drawing/2014/main" id="{276CFB32-B826-5CFA-E28A-524F3A92A04A}"/>
              </a:ext>
            </a:extLst>
          </p:cNvPr>
          <p:cNvSpPr txBox="1"/>
          <p:nvPr userDrawn="1"/>
        </p:nvSpPr>
        <p:spPr>
          <a:xfrm>
            <a:off x="5583832" y="3851209"/>
            <a:ext cx="636132" cy="646331"/>
          </a:xfrm>
          <a:prstGeom prst="rect">
            <a:avLst/>
          </a:prstGeom>
          <a:noFill/>
        </p:spPr>
        <p:txBody>
          <a:bodyPr wrap="square" rtlCol="0">
            <a:noAutofit/>
          </a:bodyPr>
          <a:lstStyle/>
          <a:p>
            <a:r>
              <a:rPr lang="fi-FI" sz="3600" dirty="0">
                <a:solidFill>
                  <a:srgbClr val="2A6471"/>
                </a:solidFill>
              </a:rPr>
              <a:t>3.</a:t>
            </a:r>
          </a:p>
        </p:txBody>
      </p:sp>
      <p:sp>
        <p:nvSpPr>
          <p:cNvPr id="28" name="Tekstiruutu 27">
            <a:extLst>
              <a:ext uri="{FF2B5EF4-FFF2-40B4-BE49-F238E27FC236}">
                <a16:creationId xmlns:a16="http://schemas.microsoft.com/office/drawing/2014/main" id="{85B7A9D5-4CC9-94D7-3757-285BEBAD81E5}"/>
              </a:ext>
            </a:extLst>
          </p:cNvPr>
          <p:cNvSpPr txBox="1"/>
          <p:nvPr userDrawn="1"/>
        </p:nvSpPr>
        <p:spPr>
          <a:xfrm>
            <a:off x="5583832" y="5311236"/>
            <a:ext cx="636132" cy="646331"/>
          </a:xfrm>
          <a:prstGeom prst="rect">
            <a:avLst/>
          </a:prstGeom>
          <a:noFill/>
        </p:spPr>
        <p:txBody>
          <a:bodyPr wrap="square" rtlCol="0">
            <a:noAutofit/>
          </a:bodyPr>
          <a:lstStyle/>
          <a:p>
            <a:r>
              <a:rPr lang="fi-FI" sz="3600" dirty="0">
                <a:solidFill>
                  <a:srgbClr val="2A6471"/>
                </a:solidFill>
              </a:rPr>
              <a:t>4.</a:t>
            </a:r>
          </a:p>
        </p:txBody>
      </p:sp>
      <p:pic>
        <p:nvPicPr>
          <p:cNvPr id="29" name="Kuva 28">
            <a:extLst>
              <a:ext uri="{FF2B5EF4-FFF2-40B4-BE49-F238E27FC236}">
                <a16:creationId xmlns:a16="http://schemas.microsoft.com/office/drawing/2014/main" id="{9F0A2DB4-0CEB-3FD0-1EC2-1A2761960CD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46037" y="1125221"/>
            <a:ext cx="387082" cy="390229"/>
          </a:xfrm>
          <a:prstGeom prst="rect">
            <a:avLst/>
          </a:prstGeom>
        </p:spPr>
      </p:pic>
      <p:pic>
        <p:nvPicPr>
          <p:cNvPr id="30" name="Kuva 29">
            <a:extLst>
              <a:ext uri="{FF2B5EF4-FFF2-40B4-BE49-F238E27FC236}">
                <a16:creationId xmlns:a16="http://schemas.microsoft.com/office/drawing/2014/main" id="{D7A87914-485B-1678-CBDD-F17BBCC2A5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946037" y="2543743"/>
            <a:ext cx="387082" cy="399826"/>
          </a:xfrm>
          <a:prstGeom prst="rect">
            <a:avLst/>
          </a:prstGeom>
        </p:spPr>
      </p:pic>
      <p:pic>
        <p:nvPicPr>
          <p:cNvPr id="31" name="Kuva 30">
            <a:extLst>
              <a:ext uri="{FF2B5EF4-FFF2-40B4-BE49-F238E27FC236}">
                <a16:creationId xmlns:a16="http://schemas.microsoft.com/office/drawing/2014/main" id="{BE0FF1EC-C627-1991-956C-2C9DE48AA77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958926" y="5414362"/>
            <a:ext cx="361304" cy="361304"/>
          </a:xfrm>
          <a:prstGeom prst="rect">
            <a:avLst/>
          </a:prstGeom>
        </p:spPr>
      </p:pic>
      <p:pic>
        <p:nvPicPr>
          <p:cNvPr id="32" name="Kuva 31">
            <a:extLst>
              <a:ext uri="{FF2B5EF4-FFF2-40B4-BE49-F238E27FC236}">
                <a16:creationId xmlns:a16="http://schemas.microsoft.com/office/drawing/2014/main" id="{40D33F6E-FC98-FE97-0877-F3EAD3C224D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975064" y="3993521"/>
            <a:ext cx="366471" cy="310945"/>
          </a:xfrm>
          <a:prstGeom prst="rect">
            <a:avLst/>
          </a:prstGeom>
        </p:spPr>
      </p:pic>
      <p:sp>
        <p:nvSpPr>
          <p:cNvPr id="33" name="Tekstin paikkamerkki 32">
            <a:extLst>
              <a:ext uri="{FF2B5EF4-FFF2-40B4-BE49-F238E27FC236}">
                <a16:creationId xmlns:a16="http://schemas.microsoft.com/office/drawing/2014/main" id="{77E87773-FA54-AA12-B499-5CDA2983B90F}"/>
              </a:ext>
            </a:extLst>
          </p:cNvPr>
          <p:cNvSpPr>
            <a:spLocks noGrp="1"/>
          </p:cNvSpPr>
          <p:nvPr>
            <p:ph type="body" sz="quarter" idx="13"/>
          </p:nvPr>
        </p:nvSpPr>
        <p:spPr>
          <a:xfrm>
            <a:off x="6139995" y="1131159"/>
            <a:ext cx="5486505" cy="870172"/>
          </a:xfrm>
          <a:prstGeom prst="rect">
            <a:avLst/>
          </a:prstGeom>
        </p:spPr>
        <p:txBody>
          <a:bodyPr>
            <a:noAutofit/>
          </a:bodyPr>
          <a:lstStyle>
            <a:lvl1pPr marL="0" indent="0">
              <a:lnSpc>
                <a:spcPct val="80000"/>
              </a:lnSpc>
              <a:spcBef>
                <a:spcPts val="300"/>
              </a:spcBef>
              <a:buNone/>
              <a:defRPr sz="1600"/>
            </a:lvl1pPr>
            <a:lvl2pPr marL="355600" indent="0">
              <a:buNone/>
              <a:defRPr/>
            </a:lvl2pPr>
            <a:lvl3pPr marL="719138" indent="0">
              <a:buNone/>
              <a:defRPr/>
            </a:lvl3pPr>
            <a:lvl4pPr marL="1074738" indent="0">
              <a:buNone/>
              <a:defRPr/>
            </a:lvl4pPr>
            <a:lvl5pPr marL="1439863" indent="0">
              <a:buNone/>
              <a:defRPr/>
            </a:lvl5pPr>
          </a:lstStyle>
          <a:p>
            <a:pPr lvl="0"/>
            <a:r>
              <a:rPr lang="fi-FI" dirty="0"/>
              <a:t>Muokkaa tekstin perustyylejä napsauttamalla</a:t>
            </a:r>
          </a:p>
        </p:txBody>
      </p:sp>
      <p:sp>
        <p:nvSpPr>
          <p:cNvPr id="34" name="Tekstin paikkamerkki 32">
            <a:extLst>
              <a:ext uri="{FF2B5EF4-FFF2-40B4-BE49-F238E27FC236}">
                <a16:creationId xmlns:a16="http://schemas.microsoft.com/office/drawing/2014/main" id="{BC14ACE7-8AED-AC4F-9622-2657F911BEC9}"/>
              </a:ext>
            </a:extLst>
          </p:cNvPr>
          <p:cNvSpPr>
            <a:spLocks noGrp="1"/>
          </p:cNvSpPr>
          <p:nvPr>
            <p:ph type="body" sz="quarter" idx="14"/>
          </p:nvPr>
        </p:nvSpPr>
        <p:spPr>
          <a:xfrm>
            <a:off x="6142038" y="2565405"/>
            <a:ext cx="5486505" cy="870172"/>
          </a:xfrm>
          <a:prstGeom prst="rect">
            <a:avLst/>
          </a:prstGeom>
        </p:spPr>
        <p:txBody>
          <a:bodyPr>
            <a:noAutofit/>
          </a:bodyPr>
          <a:lstStyle>
            <a:lvl1pPr marL="0" indent="0">
              <a:lnSpc>
                <a:spcPct val="80000"/>
              </a:lnSpc>
              <a:spcBef>
                <a:spcPts val="300"/>
              </a:spcBef>
              <a:buNone/>
              <a:defRPr sz="1600"/>
            </a:lvl1pPr>
            <a:lvl2pPr marL="355600" indent="0">
              <a:buNone/>
              <a:defRPr/>
            </a:lvl2pPr>
            <a:lvl3pPr marL="719138" indent="0">
              <a:buNone/>
              <a:defRPr/>
            </a:lvl3pPr>
            <a:lvl4pPr marL="1074738" indent="0">
              <a:buNone/>
              <a:defRPr/>
            </a:lvl4pPr>
            <a:lvl5pPr marL="1439863" indent="0">
              <a:buNone/>
              <a:defRPr/>
            </a:lvl5pPr>
          </a:lstStyle>
          <a:p>
            <a:pPr lvl="0"/>
            <a:r>
              <a:rPr lang="fi-FI"/>
              <a:t>Muokkaa tekstin perustyylejä napsauttamalla</a:t>
            </a:r>
          </a:p>
        </p:txBody>
      </p:sp>
      <p:sp>
        <p:nvSpPr>
          <p:cNvPr id="35" name="Tekstin paikkamerkki 32">
            <a:extLst>
              <a:ext uri="{FF2B5EF4-FFF2-40B4-BE49-F238E27FC236}">
                <a16:creationId xmlns:a16="http://schemas.microsoft.com/office/drawing/2014/main" id="{BE22C9A4-0E2E-52EC-7806-6CE825AEF07B}"/>
              </a:ext>
            </a:extLst>
          </p:cNvPr>
          <p:cNvSpPr>
            <a:spLocks noGrp="1"/>
          </p:cNvSpPr>
          <p:nvPr>
            <p:ph type="body" sz="quarter" idx="15"/>
          </p:nvPr>
        </p:nvSpPr>
        <p:spPr>
          <a:xfrm>
            <a:off x="6139995" y="3971271"/>
            <a:ext cx="5486505" cy="870172"/>
          </a:xfrm>
          <a:prstGeom prst="rect">
            <a:avLst/>
          </a:prstGeom>
        </p:spPr>
        <p:txBody>
          <a:bodyPr>
            <a:noAutofit/>
          </a:bodyPr>
          <a:lstStyle>
            <a:lvl1pPr marL="0" indent="0">
              <a:lnSpc>
                <a:spcPct val="80000"/>
              </a:lnSpc>
              <a:spcBef>
                <a:spcPts val="300"/>
              </a:spcBef>
              <a:buNone/>
              <a:defRPr sz="1600"/>
            </a:lvl1pPr>
            <a:lvl2pPr marL="355600" indent="0">
              <a:buNone/>
              <a:defRPr/>
            </a:lvl2pPr>
            <a:lvl3pPr marL="719138" indent="0">
              <a:buNone/>
              <a:defRPr/>
            </a:lvl3pPr>
            <a:lvl4pPr marL="1074738" indent="0">
              <a:buNone/>
              <a:defRPr/>
            </a:lvl4pPr>
            <a:lvl5pPr marL="1439863" indent="0">
              <a:buNone/>
              <a:defRPr/>
            </a:lvl5pPr>
          </a:lstStyle>
          <a:p>
            <a:pPr lvl="0"/>
            <a:r>
              <a:rPr lang="fi-FI"/>
              <a:t>Muokkaa tekstin perustyylejä napsauttamalla</a:t>
            </a:r>
          </a:p>
        </p:txBody>
      </p:sp>
      <p:sp>
        <p:nvSpPr>
          <p:cNvPr id="36" name="Tekstin paikkamerkki 32">
            <a:extLst>
              <a:ext uri="{FF2B5EF4-FFF2-40B4-BE49-F238E27FC236}">
                <a16:creationId xmlns:a16="http://schemas.microsoft.com/office/drawing/2014/main" id="{76D0C880-AC50-25AE-23E9-54A405075E72}"/>
              </a:ext>
            </a:extLst>
          </p:cNvPr>
          <p:cNvSpPr>
            <a:spLocks noGrp="1"/>
          </p:cNvSpPr>
          <p:nvPr>
            <p:ph type="body" sz="quarter" idx="16"/>
          </p:nvPr>
        </p:nvSpPr>
        <p:spPr>
          <a:xfrm>
            <a:off x="6139995" y="5449615"/>
            <a:ext cx="5486505" cy="870172"/>
          </a:xfrm>
          <a:prstGeom prst="rect">
            <a:avLst/>
          </a:prstGeom>
        </p:spPr>
        <p:txBody>
          <a:bodyPr>
            <a:noAutofit/>
          </a:bodyPr>
          <a:lstStyle>
            <a:lvl1pPr marL="0" indent="0">
              <a:lnSpc>
                <a:spcPct val="80000"/>
              </a:lnSpc>
              <a:spcBef>
                <a:spcPts val="300"/>
              </a:spcBef>
              <a:buNone/>
              <a:defRPr sz="1600"/>
            </a:lvl1pPr>
            <a:lvl2pPr marL="355600" indent="0">
              <a:buNone/>
              <a:defRPr/>
            </a:lvl2pPr>
            <a:lvl3pPr marL="719138" indent="0">
              <a:buNone/>
              <a:defRPr/>
            </a:lvl3pPr>
            <a:lvl4pPr marL="1074738" indent="0">
              <a:buNone/>
              <a:defRPr/>
            </a:lvl4pPr>
            <a:lvl5pPr marL="1439863" indent="0">
              <a:buNone/>
              <a:defRPr/>
            </a:lvl5pPr>
          </a:lstStyle>
          <a:p>
            <a:pPr lvl="0"/>
            <a:r>
              <a:rPr lang="fi-FI"/>
              <a:t>Muokkaa tekstin perustyylejä napsauttamalla</a:t>
            </a:r>
          </a:p>
        </p:txBody>
      </p:sp>
      <p:sp>
        <p:nvSpPr>
          <p:cNvPr id="37" name="Tekstin paikkamerkki 8">
            <a:extLst>
              <a:ext uri="{FF2B5EF4-FFF2-40B4-BE49-F238E27FC236}">
                <a16:creationId xmlns:a16="http://schemas.microsoft.com/office/drawing/2014/main" id="{D08A9279-49BF-AF3D-629E-4956FEB1F8A4}"/>
              </a:ext>
            </a:extLst>
          </p:cNvPr>
          <p:cNvSpPr>
            <a:spLocks noGrp="1"/>
          </p:cNvSpPr>
          <p:nvPr>
            <p:ph type="body" sz="quarter" idx="17" hasCustomPrompt="1"/>
          </p:nvPr>
        </p:nvSpPr>
        <p:spPr>
          <a:xfrm>
            <a:off x="563457" y="3582435"/>
            <a:ext cx="3787393"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38" name="Päivämäärän paikkamerkki 37">
            <a:extLst>
              <a:ext uri="{FF2B5EF4-FFF2-40B4-BE49-F238E27FC236}">
                <a16:creationId xmlns:a16="http://schemas.microsoft.com/office/drawing/2014/main" id="{DAA59BE3-7103-9FCE-165B-1BFE7F893354}"/>
              </a:ext>
            </a:extLst>
          </p:cNvPr>
          <p:cNvSpPr>
            <a:spLocks noGrp="1"/>
          </p:cNvSpPr>
          <p:nvPr>
            <p:ph type="dt" sz="half" idx="18"/>
          </p:nvPr>
        </p:nvSpPr>
        <p:spPr/>
        <p:txBody>
          <a:bodyPr/>
          <a:lstStyle/>
          <a:p>
            <a:r>
              <a:rPr lang="fi-FI"/>
              <a:t>30.10.2023</a:t>
            </a:r>
            <a:endParaRPr lang="fi-FI" dirty="0"/>
          </a:p>
        </p:txBody>
      </p:sp>
      <p:sp>
        <p:nvSpPr>
          <p:cNvPr id="39" name="Alatunnisteen paikkamerkki 38">
            <a:extLst>
              <a:ext uri="{FF2B5EF4-FFF2-40B4-BE49-F238E27FC236}">
                <a16:creationId xmlns:a16="http://schemas.microsoft.com/office/drawing/2014/main" id="{CB205098-79F4-2A8E-346A-2F121C44FD0E}"/>
              </a:ext>
            </a:extLst>
          </p:cNvPr>
          <p:cNvSpPr>
            <a:spLocks noGrp="1"/>
          </p:cNvSpPr>
          <p:nvPr>
            <p:ph type="ftr" sz="quarter" idx="19"/>
          </p:nvPr>
        </p:nvSpPr>
        <p:spPr/>
        <p:txBody>
          <a:bodyPr/>
          <a:lstStyle/>
          <a:p>
            <a:r>
              <a:rPr lang="fi-FI"/>
              <a:t>7747 Mielipiteet metsäammattilaisista ja työn jäljestä metsässä</a:t>
            </a:r>
            <a:endParaRPr lang="fi-FI" dirty="0"/>
          </a:p>
        </p:txBody>
      </p:sp>
      <p:sp>
        <p:nvSpPr>
          <p:cNvPr id="40" name="Dian numeron paikkamerkki 39">
            <a:extLst>
              <a:ext uri="{FF2B5EF4-FFF2-40B4-BE49-F238E27FC236}">
                <a16:creationId xmlns:a16="http://schemas.microsoft.com/office/drawing/2014/main" id="{4083DF67-B85E-49BD-F76F-7A717F8CFBAB}"/>
              </a:ext>
            </a:extLst>
          </p:cNvPr>
          <p:cNvSpPr>
            <a:spLocks noGrp="1"/>
          </p:cNvSpPr>
          <p:nvPr>
            <p:ph type="sldNum" sz="quarter" idx="20"/>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364768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Hintapohja 1">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kstin paikkamerkki 18">
            <a:extLst>
              <a:ext uri="{FF2B5EF4-FFF2-40B4-BE49-F238E27FC236}">
                <a16:creationId xmlns:a16="http://schemas.microsoft.com/office/drawing/2014/main" id="{6D1262C2-36C8-77E9-6D3A-27C5E9F958C7}"/>
              </a:ext>
            </a:extLst>
          </p:cNvPr>
          <p:cNvSpPr>
            <a:spLocks noGrp="1"/>
          </p:cNvSpPr>
          <p:nvPr>
            <p:ph type="body" sz="quarter" idx="11"/>
          </p:nvPr>
        </p:nvSpPr>
        <p:spPr>
          <a:xfrm>
            <a:off x="5064125" y="954088"/>
            <a:ext cx="4588125" cy="1668611"/>
          </a:xfrm>
          <a:prstGeom prst="rect">
            <a:avLst/>
          </a:prstGeom>
        </p:spPr>
        <p:txBody>
          <a:bodyPr>
            <a:noAutofit/>
          </a:bodyPr>
          <a:lstStyle>
            <a:lvl1pPr marL="0" indent="0">
              <a:buNone/>
              <a:defRPr sz="1600">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fi-FI" dirty="0"/>
              <a:t>Muokkaa tekstin perustyylejä napsauttamalla</a:t>
            </a:r>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Tekstin paikkamerkki 8">
            <a:extLst>
              <a:ext uri="{FF2B5EF4-FFF2-40B4-BE49-F238E27FC236}">
                <a16:creationId xmlns:a16="http://schemas.microsoft.com/office/drawing/2014/main" id="{A1D94820-B325-A1DF-9D60-25CC75481CDE}"/>
              </a:ext>
            </a:extLst>
          </p:cNvPr>
          <p:cNvSpPr>
            <a:spLocks noGrp="1"/>
          </p:cNvSpPr>
          <p:nvPr>
            <p:ph type="body" sz="quarter" idx="10" hasCustomPrompt="1"/>
          </p:nvPr>
        </p:nvSpPr>
        <p:spPr>
          <a:xfrm>
            <a:off x="645197" y="1740876"/>
            <a:ext cx="3705653" cy="1809933"/>
          </a:xfrm>
          <a:prstGeom prst="rect">
            <a:avLst/>
          </a:prstGeom>
        </p:spPr>
        <p:txBody>
          <a:bodyPr anchor="b" anchorCtr="0"/>
          <a:lstStyle>
            <a:lvl1pPr marL="0" indent="0" algn="r">
              <a:buNone/>
              <a:defRPr sz="3600" b="1">
                <a:solidFill>
                  <a:schemeClr val="tx2"/>
                </a:solidFill>
                <a:latin typeface="Calibri Light" panose="020F0302020204030204" pitchFamily="34" charset="0"/>
                <a:cs typeface="Calibri Light" panose="020F0302020204030204" pitchFamily="34" charset="0"/>
              </a:defRPr>
            </a:lvl1pPr>
          </a:lstStyle>
          <a:p>
            <a:pPr lvl="0"/>
            <a:r>
              <a:rPr lang="fi-FI" dirty="0"/>
              <a:t>Otsikko</a:t>
            </a:r>
          </a:p>
        </p:txBody>
      </p:sp>
      <p:sp>
        <p:nvSpPr>
          <p:cNvPr id="4" name="Tekstin paikkamerkki 8">
            <a:extLst>
              <a:ext uri="{FF2B5EF4-FFF2-40B4-BE49-F238E27FC236}">
                <a16:creationId xmlns:a16="http://schemas.microsoft.com/office/drawing/2014/main" id="{62C48FCE-83F3-8B83-462E-301C3196E810}"/>
              </a:ext>
            </a:extLst>
          </p:cNvPr>
          <p:cNvSpPr>
            <a:spLocks noGrp="1"/>
          </p:cNvSpPr>
          <p:nvPr>
            <p:ph type="body" sz="quarter" idx="17" hasCustomPrompt="1"/>
          </p:nvPr>
        </p:nvSpPr>
        <p:spPr>
          <a:xfrm>
            <a:off x="645197" y="3582435"/>
            <a:ext cx="3705653"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6" name="Tekstin paikkamerkki 5">
            <a:extLst>
              <a:ext uri="{FF2B5EF4-FFF2-40B4-BE49-F238E27FC236}">
                <a16:creationId xmlns:a16="http://schemas.microsoft.com/office/drawing/2014/main" id="{E12E916E-50CE-2347-A27D-839186CED319}"/>
              </a:ext>
            </a:extLst>
          </p:cNvPr>
          <p:cNvSpPr>
            <a:spLocks noGrp="1"/>
          </p:cNvSpPr>
          <p:nvPr>
            <p:ph type="body" sz="quarter" idx="18" hasCustomPrompt="1"/>
          </p:nvPr>
        </p:nvSpPr>
        <p:spPr>
          <a:xfrm>
            <a:off x="9652000" y="954088"/>
            <a:ext cx="1894803" cy="1074946"/>
          </a:xfrm>
          <a:prstGeom prst="rect">
            <a:avLst/>
          </a:prstGeom>
        </p:spPr>
        <p:txBody>
          <a:bodyPr>
            <a:noAutofit/>
          </a:bodyPr>
          <a:lstStyle>
            <a:lvl1pPr marL="0" indent="0" algn="r">
              <a:buNone/>
              <a:defRPr sz="1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XXXXXXX € +alv</a:t>
            </a:r>
          </a:p>
        </p:txBody>
      </p:sp>
      <p:sp>
        <p:nvSpPr>
          <p:cNvPr id="8" name="Tekstin paikkamerkki 18">
            <a:extLst>
              <a:ext uri="{FF2B5EF4-FFF2-40B4-BE49-F238E27FC236}">
                <a16:creationId xmlns:a16="http://schemas.microsoft.com/office/drawing/2014/main" id="{D2ED16A3-A35A-EBC6-D8B6-966C35958679}"/>
              </a:ext>
            </a:extLst>
          </p:cNvPr>
          <p:cNvSpPr>
            <a:spLocks noGrp="1"/>
          </p:cNvSpPr>
          <p:nvPr>
            <p:ph type="body" sz="quarter" idx="19"/>
          </p:nvPr>
        </p:nvSpPr>
        <p:spPr>
          <a:xfrm>
            <a:off x="5064125" y="2748129"/>
            <a:ext cx="4588125" cy="1668611"/>
          </a:xfrm>
          <a:prstGeom prst="rect">
            <a:avLst/>
          </a:prstGeom>
        </p:spPr>
        <p:txBody>
          <a:bodyPr>
            <a:noAutofit/>
          </a:bodyPr>
          <a:lstStyle>
            <a:lvl1pPr marL="0" indent="0">
              <a:buNone/>
              <a:defRPr sz="1600">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fi-FI" dirty="0"/>
              <a:t>Muokkaa tekstin perustyylejä napsauttamalla</a:t>
            </a:r>
          </a:p>
        </p:txBody>
      </p:sp>
      <p:sp>
        <p:nvSpPr>
          <p:cNvPr id="10" name="Tekstin paikkamerkki 18">
            <a:extLst>
              <a:ext uri="{FF2B5EF4-FFF2-40B4-BE49-F238E27FC236}">
                <a16:creationId xmlns:a16="http://schemas.microsoft.com/office/drawing/2014/main" id="{2EDA682C-FECB-8D5D-7831-85024E8DE9D3}"/>
              </a:ext>
            </a:extLst>
          </p:cNvPr>
          <p:cNvSpPr>
            <a:spLocks noGrp="1"/>
          </p:cNvSpPr>
          <p:nvPr>
            <p:ph type="body" sz="quarter" idx="20"/>
          </p:nvPr>
        </p:nvSpPr>
        <p:spPr>
          <a:xfrm>
            <a:off x="5063875" y="4542170"/>
            <a:ext cx="4588125" cy="1668611"/>
          </a:xfrm>
          <a:prstGeom prst="rect">
            <a:avLst/>
          </a:prstGeom>
        </p:spPr>
        <p:txBody>
          <a:bodyPr>
            <a:noAutofit/>
          </a:bodyPr>
          <a:lstStyle>
            <a:lvl1pPr marL="0" indent="0">
              <a:buNone/>
              <a:defRPr sz="1600">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12FDA6CF-2793-A41F-C041-32B8083B2801}"/>
              </a:ext>
            </a:extLst>
          </p:cNvPr>
          <p:cNvSpPr>
            <a:spLocks noGrp="1"/>
          </p:cNvSpPr>
          <p:nvPr>
            <p:ph type="dt" sz="half" idx="21"/>
          </p:nvPr>
        </p:nvSpPr>
        <p:spPr/>
        <p:txBody>
          <a:bodyPr/>
          <a:lstStyle/>
          <a:p>
            <a:r>
              <a:rPr lang="fi-FI"/>
              <a:t>30.10.2023</a:t>
            </a:r>
            <a:endParaRPr lang="fi-FI" dirty="0"/>
          </a:p>
        </p:txBody>
      </p:sp>
      <p:sp>
        <p:nvSpPr>
          <p:cNvPr id="12" name="Alatunnisteen paikkamerkki 11">
            <a:extLst>
              <a:ext uri="{FF2B5EF4-FFF2-40B4-BE49-F238E27FC236}">
                <a16:creationId xmlns:a16="http://schemas.microsoft.com/office/drawing/2014/main" id="{21AEDA57-CF05-3244-CC84-74CF477CFB37}"/>
              </a:ext>
            </a:extLst>
          </p:cNvPr>
          <p:cNvSpPr>
            <a:spLocks noGrp="1"/>
          </p:cNvSpPr>
          <p:nvPr>
            <p:ph type="ftr" sz="quarter" idx="22"/>
          </p:nvPr>
        </p:nvSpPr>
        <p:spPr/>
        <p:txBody>
          <a:bodyPr/>
          <a:lstStyle/>
          <a:p>
            <a:r>
              <a:rPr lang="fi-FI"/>
              <a:t>7747 Mielipiteet metsäammattilaisista ja työn jäljestä metsässä</a:t>
            </a:r>
            <a:endParaRPr lang="fi-FI" dirty="0"/>
          </a:p>
        </p:txBody>
      </p:sp>
      <p:sp>
        <p:nvSpPr>
          <p:cNvPr id="13" name="Dian numeron paikkamerkki 12">
            <a:extLst>
              <a:ext uri="{FF2B5EF4-FFF2-40B4-BE49-F238E27FC236}">
                <a16:creationId xmlns:a16="http://schemas.microsoft.com/office/drawing/2014/main" id="{480701D8-5FE1-8AE9-D1A5-2400D17F1EAC}"/>
              </a:ext>
            </a:extLst>
          </p:cNvPr>
          <p:cNvSpPr>
            <a:spLocks noGrp="1"/>
          </p:cNvSpPr>
          <p:nvPr>
            <p:ph type="sldNum" sz="quarter" idx="23"/>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169505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yhjä vaalea">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866DA828-24BC-2448-8F22-7F8301281CFE}"/>
              </a:ext>
            </a:extLst>
          </p:cNvPr>
          <p:cNvSpPr>
            <a:spLocks noGrp="1"/>
          </p:cNvSpPr>
          <p:nvPr>
            <p:ph type="dt" sz="half" idx="10"/>
          </p:nvPr>
        </p:nvSpPr>
        <p:spPr/>
        <p:txBody>
          <a:bodyPr/>
          <a:lstStyle/>
          <a:p>
            <a:r>
              <a:rPr lang="fi-FI"/>
              <a:t>30.10.2023</a:t>
            </a:r>
            <a:endParaRPr lang="fi-FI" dirty="0"/>
          </a:p>
        </p:txBody>
      </p:sp>
      <p:sp>
        <p:nvSpPr>
          <p:cNvPr id="8" name="Alatunnisteen paikkamerkki 7">
            <a:extLst>
              <a:ext uri="{FF2B5EF4-FFF2-40B4-BE49-F238E27FC236}">
                <a16:creationId xmlns:a16="http://schemas.microsoft.com/office/drawing/2014/main" id="{DC5986A5-6D47-CE29-35C3-35C94E55A4EE}"/>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9" name="Dian numeron paikkamerkki 8">
            <a:extLst>
              <a:ext uri="{FF2B5EF4-FFF2-40B4-BE49-F238E27FC236}">
                <a16:creationId xmlns:a16="http://schemas.microsoft.com/office/drawing/2014/main" id="{AB7C00FA-81D0-5E72-46A2-13910B2B6B0D}"/>
              </a:ext>
            </a:extLst>
          </p:cNvPr>
          <p:cNvSpPr>
            <a:spLocks noGrp="1"/>
          </p:cNvSpPr>
          <p:nvPr>
            <p:ph type="sldNum" sz="quarter" idx="12"/>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1036016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yhjä tumma">
    <p:bg>
      <p:bgRef idx="1001">
        <a:schemeClr val="bg2"/>
      </p:bgRef>
    </p:bg>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55E13D8E-FDE6-2700-51BD-1D7BA5757640}"/>
              </a:ext>
            </a:extLst>
          </p:cNvPr>
          <p:cNvSpPr>
            <a:spLocks noGrp="1"/>
          </p:cNvSpPr>
          <p:nvPr>
            <p:ph type="dt" sz="half" idx="10"/>
          </p:nvPr>
        </p:nvSpPr>
        <p:spPr/>
        <p:txBody>
          <a:bodyPr/>
          <a:lstStyle/>
          <a:p>
            <a:r>
              <a:rPr lang="fi-FI"/>
              <a:t>30.10.2023</a:t>
            </a:r>
            <a:endParaRPr lang="fi-FI" dirty="0"/>
          </a:p>
        </p:txBody>
      </p:sp>
      <p:sp>
        <p:nvSpPr>
          <p:cNvPr id="6" name="Alatunnisteen paikkamerkki 5">
            <a:extLst>
              <a:ext uri="{FF2B5EF4-FFF2-40B4-BE49-F238E27FC236}">
                <a16:creationId xmlns:a16="http://schemas.microsoft.com/office/drawing/2014/main" id="{EEDE0F07-E0BF-6C54-643C-503392BAC5F3}"/>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7" name="Dian numeron paikkamerkki 6">
            <a:extLst>
              <a:ext uri="{FF2B5EF4-FFF2-40B4-BE49-F238E27FC236}">
                <a16:creationId xmlns:a16="http://schemas.microsoft.com/office/drawing/2014/main" id="{3250D2C9-F092-1C1A-1E0A-34133DC5CA66}"/>
              </a:ext>
            </a:extLst>
          </p:cNvPr>
          <p:cNvSpPr>
            <a:spLocks noGrp="1"/>
          </p:cNvSpPr>
          <p:nvPr>
            <p:ph type="sldNum" sz="quarter" idx="12"/>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51582124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ljon tekstiä -vaale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BEEDF5A-4E53-4FC3-E133-CC3A38F6E2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
        <p:nvSpPr>
          <p:cNvPr id="2" name="Päivämäärän paikkamerkki 1">
            <a:extLst>
              <a:ext uri="{FF2B5EF4-FFF2-40B4-BE49-F238E27FC236}">
                <a16:creationId xmlns:a16="http://schemas.microsoft.com/office/drawing/2014/main" id="{E6ABD526-DBE1-6E7A-4406-6365EFDBC95E}"/>
              </a:ext>
            </a:extLst>
          </p:cNvPr>
          <p:cNvSpPr>
            <a:spLocks noGrp="1"/>
          </p:cNvSpPr>
          <p:nvPr>
            <p:ph type="dt" sz="half" idx="12"/>
          </p:nvPr>
        </p:nvSpPr>
        <p:spPr/>
        <p:txBody>
          <a:bodyPr/>
          <a:lstStyle/>
          <a:p>
            <a:r>
              <a:rPr lang="fi-FI"/>
              <a:t>30.10.2023</a:t>
            </a:r>
            <a:endParaRPr lang="fi-FI" dirty="0"/>
          </a:p>
        </p:txBody>
      </p:sp>
      <p:sp>
        <p:nvSpPr>
          <p:cNvPr id="3" name="Alatunnisteen paikkamerkki 2">
            <a:extLst>
              <a:ext uri="{FF2B5EF4-FFF2-40B4-BE49-F238E27FC236}">
                <a16:creationId xmlns:a16="http://schemas.microsoft.com/office/drawing/2014/main" id="{D9044C13-C720-7078-A825-8E0C92EEE398}"/>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4" name="Dian numeron paikkamerkki 3">
            <a:extLst>
              <a:ext uri="{FF2B5EF4-FFF2-40B4-BE49-F238E27FC236}">
                <a16:creationId xmlns:a16="http://schemas.microsoft.com/office/drawing/2014/main" id="{6DAC049C-3156-5B63-029F-3907F738ABE3}"/>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6" name="Tekstin paikkamerkki 18">
            <a:extLst>
              <a:ext uri="{FF2B5EF4-FFF2-40B4-BE49-F238E27FC236}">
                <a16:creationId xmlns:a16="http://schemas.microsoft.com/office/drawing/2014/main" id="{E0CF0B2C-321C-8A0D-B6D5-185BD117A2E1}"/>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8" name="Otsikko 6">
            <a:extLst>
              <a:ext uri="{FF2B5EF4-FFF2-40B4-BE49-F238E27FC236}">
                <a16:creationId xmlns:a16="http://schemas.microsoft.com/office/drawing/2014/main" id="{197A498C-EDCB-FE3D-EDEB-DDC1BF6E1E82}"/>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84575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ljon tekstiä -perus">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1"/>
            <a:ext cx="12027362" cy="1580069"/>
          </a:xfrm>
          <a:prstGeom prst="round1Rect">
            <a:avLst>
              <a:gd name="adj" fmla="val 5883"/>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5FF0FAA1-1B72-BEAB-5E2B-A9B7FB84BE04}"/>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402BA183-41BE-7688-A070-1F1016908B04}"/>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EBCEB7CB-B285-9251-A314-CAEF3BB4B8D4}"/>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96A44506-8926-78B5-EE54-1FC781B26788}"/>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8" name="Otsikko 6">
            <a:extLst>
              <a:ext uri="{FF2B5EF4-FFF2-40B4-BE49-F238E27FC236}">
                <a16:creationId xmlns:a16="http://schemas.microsoft.com/office/drawing/2014/main" id="{AC4DCDF8-93B3-AEE0-D132-5AF1CDD24CB5}"/>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20681579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ljon tekstiä -tumma">
    <p:bg>
      <p:bgRef idx="1001">
        <a:schemeClr val="bg2"/>
      </p:bgRef>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4FCEF34-72D0-EFD5-CEE7-5241C5462B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
        <p:nvSpPr>
          <p:cNvPr id="4" name="Päivämäärän paikkamerkki 3">
            <a:extLst>
              <a:ext uri="{FF2B5EF4-FFF2-40B4-BE49-F238E27FC236}">
                <a16:creationId xmlns:a16="http://schemas.microsoft.com/office/drawing/2014/main" id="{87312851-7D86-D367-E377-1653E75FC0A6}"/>
              </a:ext>
            </a:extLst>
          </p:cNvPr>
          <p:cNvSpPr>
            <a:spLocks noGrp="1"/>
          </p:cNvSpPr>
          <p:nvPr>
            <p:ph type="dt" sz="half" idx="12"/>
          </p:nvPr>
        </p:nvSpPr>
        <p:spPr/>
        <p:txBody>
          <a:bodyPr/>
          <a:lstStyle/>
          <a:p>
            <a:r>
              <a:rPr lang="fi-FI"/>
              <a:t>30.10.2023</a:t>
            </a:r>
            <a:endParaRPr lang="fi-FI" dirty="0"/>
          </a:p>
        </p:txBody>
      </p:sp>
      <p:sp>
        <p:nvSpPr>
          <p:cNvPr id="5" name="Alatunnisteen paikkamerkki 4">
            <a:extLst>
              <a:ext uri="{FF2B5EF4-FFF2-40B4-BE49-F238E27FC236}">
                <a16:creationId xmlns:a16="http://schemas.microsoft.com/office/drawing/2014/main" id="{200B3305-81C8-918F-6CAA-813649ECB25F}"/>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6" name="Dian numeron paikkamerkki 5">
            <a:extLst>
              <a:ext uri="{FF2B5EF4-FFF2-40B4-BE49-F238E27FC236}">
                <a16:creationId xmlns:a16="http://schemas.microsoft.com/office/drawing/2014/main" id="{27FA790A-0CE9-A460-616B-331EA98BDB86}"/>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7" name="Tekstin paikkamerkki 18">
            <a:extLst>
              <a:ext uri="{FF2B5EF4-FFF2-40B4-BE49-F238E27FC236}">
                <a16:creationId xmlns:a16="http://schemas.microsoft.com/office/drawing/2014/main" id="{E09F839F-29C0-807C-310B-9C17ADE535CC}"/>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8" name="Otsikko 6">
            <a:extLst>
              <a:ext uri="{FF2B5EF4-FFF2-40B4-BE49-F238E27FC236}">
                <a16:creationId xmlns:a16="http://schemas.microsoft.com/office/drawing/2014/main" id="{2DD28577-09CA-AB9B-14CC-D944B9D1B32E}"/>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336661883"/>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ljon tekstiä -perus">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1"/>
            <a:ext cx="12027362" cy="1580069"/>
          </a:xfrm>
          <a:prstGeom prst="round1Rect">
            <a:avLst>
              <a:gd name="adj" fmla="val 5883"/>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5FF0FAA1-1B72-BEAB-5E2B-A9B7FB84BE04}"/>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402BA183-41BE-7688-A070-1F1016908B04}"/>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EBCEB7CB-B285-9251-A314-CAEF3BB4B8D4}"/>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96A44506-8926-78B5-EE54-1FC781B26788}"/>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8" name="Otsikko 6">
            <a:extLst>
              <a:ext uri="{FF2B5EF4-FFF2-40B4-BE49-F238E27FC236}">
                <a16:creationId xmlns:a16="http://schemas.microsoft.com/office/drawing/2014/main" id="{AC4DCDF8-93B3-AEE0-D132-5AF1CDD24CB5}"/>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9908092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ljon tekstiä -pelkistetty">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3A6F163-0F2C-8664-17C2-43785F7C0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5FF0FAA1-1B72-BEAB-5E2B-A9B7FB84BE04}"/>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402BA183-41BE-7688-A070-1F1016908B04}"/>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EBCEB7CB-B285-9251-A314-CAEF3BB4B8D4}"/>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677F1555-B20C-45CB-CDC9-F663C7E2141D}"/>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6" name="Otsikko 6">
            <a:extLst>
              <a:ext uri="{FF2B5EF4-FFF2-40B4-BE49-F238E27FC236}">
                <a16:creationId xmlns:a16="http://schemas.microsoft.com/office/drawing/2014/main" id="{F57793D6-93BE-A479-E102-5F66715099D2}"/>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29594055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ljon tekstiä -kontrasti">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0"/>
            <a:ext cx="12007339" cy="1580069"/>
          </a:xfrm>
          <a:prstGeom prst="round1Rect">
            <a:avLst>
              <a:gd name="adj" fmla="val 5883"/>
            </a:avLst>
          </a:prstGeom>
          <a:solidFill>
            <a:schemeClr val="tx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E63EBC7-3BC9-445D-5A2C-C725BC55F9DF}"/>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D6940D1F-3635-C516-BB60-16A277F33EC9}"/>
              </a:ext>
            </a:extLst>
          </p:cNvPr>
          <p:cNvSpPr>
            <a:spLocks noGrp="1"/>
          </p:cNvSpPr>
          <p:nvPr>
            <p:ph type="ftr" sz="quarter" idx="13"/>
          </p:nvPr>
        </p:nvSpPr>
        <p:spPr/>
        <p:txBody>
          <a:bodyPr/>
          <a:lstStyle>
            <a:lvl1pPr>
              <a:defRPr>
                <a:solidFill>
                  <a:schemeClr val="bg2"/>
                </a:solidFill>
              </a:defRPr>
            </a:lvl1p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D29E1AA4-EB89-F5BF-3600-388881EDEC4C}"/>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1" name="Tekstin paikkamerkki 18">
            <a:extLst>
              <a:ext uri="{FF2B5EF4-FFF2-40B4-BE49-F238E27FC236}">
                <a16:creationId xmlns:a16="http://schemas.microsoft.com/office/drawing/2014/main" id="{D87C5003-AA17-FF69-2404-070E03927147}"/>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6" name="Otsikko 6">
            <a:extLst>
              <a:ext uri="{FF2B5EF4-FFF2-40B4-BE49-F238E27FC236}">
                <a16:creationId xmlns:a16="http://schemas.microsoft.com/office/drawing/2014/main" id="{1CA45333-2F53-7EBF-480B-810FDB1700CE}"/>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4268448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ähän tekstiä -vaale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66461C4-BE5C-7F7E-F7E4-43653CD08E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
        <p:nvSpPr>
          <p:cNvPr id="19" name="Tekstin paikkamerkki 18">
            <a:extLst>
              <a:ext uri="{FF2B5EF4-FFF2-40B4-BE49-F238E27FC236}">
                <a16:creationId xmlns:a16="http://schemas.microsoft.com/office/drawing/2014/main" id="{6D1262C2-36C8-77E9-6D3A-27C5E9F958C7}"/>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2" name="Päivämäärän paikkamerkki 1">
            <a:extLst>
              <a:ext uri="{FF2B5EF4-FFF2-40B4-BE49-F238E27FC236}">
                <a16:creationId xmlns:a16="http://schemas.microsoft.com/office/drawing/2014/main" id="{F9699F02-CD4A-F6C2-B43A-529587A757BE}"/>
              </a:ext>
            </a:extLst>
          </p:cNvPr>
          <p:cNvSpPr>
            <a:spLocks noGrp="1"/>
          </p:cNvSpPr>
          <p:nvPr>
            <p:ph type="dt" sz="half" idx="12"/>
          </p:nvPr>
        </p:nvSpPr>
        <p:spPr/>
        <p:txBody>
          <a:bodyPr/>
          <a:lstStyle/>
          <a:p>
            <a:r>
              <a:rPr lang="fi-FI"/>
              <a:t>30.10.2023</a:t>
            </a:r>
            <a:endParaRPr lang="fi-FI" dirty="0"/>
          </a:p>
        </p:txBody>
      </p:sp>
      <p:sp>
        <p:nvSpPr>
          <p:cNvPr id="3" name="Alatunnisteen paikkamerkki 2">
            <a:extLst>
              <a:ext uri="{FF2B5EF4-FFF2-40B4-BE49-F238E27FC236}">
                <a16:creationId xmlns:a16="http://schemas.microsoft.com/office/drawing/2014/main" id="{EC190CF3-6E27-28AC-9577-BE4147B59197}"/>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4" name="Dian numeron paikkamerkki 3">
            <a:extLst>
              <a:ext uri="{FF2B5EF4-FFF2-40B4-BE49-F238E27FC236}">
                <a16:creationId xmlns:a16="http://schemas.microsoft.com/office/drawing/2014/main" id="{93BF165F-BA9F-3762-C9C1-A9631A2C44AB}"/>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8" name="Otsikko 5">
            <a:extLst>
              <a:ext uri="{FF2B5EF4-FFF2-40B4-BE49-F238E27FC236}">
                <a16:creationId xmlns:a16="http://schemas.microsoft.com/office/drawing/2014/main" id="{FD9667C0-29DE-3EB2-795A-07708085B09B}"/>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25231183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ähän tekstiä -perus">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4DECBC4F-4A2D-F506-5551-679B1A635169}"/>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7C6BA38B-DC2C-E931-025A-82B4CADDCBA1}"/>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B16B2555-62D6-5621-B319-F9A8F5A59502}"/>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1" name="Tekstin paikkamerkki 18">
            <a:extLst>
              <a:ext uri="{FF2B5EF4-FFF2-40B4-BE49-F238E27FC236}">
                <a16:creationId xmlns:a16="http://schemas.microsoft.com/office/drawing/2014/main" id="{3ABC0D6E-AB8E-E891-F407-FDBD2451347D}"/>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8" name="Otsikko 5">
            <a:extLst>
              <a:ext uri="{FF2B5EF4-FFF2-40B4-BE49-F238E27FC236}">
                <a16:creationId xmlns:a16="http://schemas.microsoft.com/office/drawing/2014/main" id="{A5C0B711-F041-0237-3246-CC80D001DE16}"/>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214968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ähän tekstiä - tummakontrasti">
    <p:bg>
      <p:bgRef idx="1001">
        <a:schemeClr val="bg2"/>
      </p:bgRef>
    </p:bg>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45091930-CD5A-C9BD-114F-C3FE72842EA7}"/>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38E26BDF-BBC3-D78D-17DA-50081EFE4580}"/>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69280355-D627-AD29-3BAC-C982B6ED9DFD}"/>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A68023A0-4BA5-0B41-DE83-789087D4AE9E}"/>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6" name="Otsikko 5">
            <a:extLst>
              <a:ext uri="{FF2B5EF4-FFF2-40B4-BE49-F238E27FC236}">
                <a16:creationId xmlns:a16="http://schemas.microsoft.com/office/drawing/2014/main" id="{B1A2D679-DE39-597E-CE94-1FE3EEC23220}"/>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3357990395"/>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hän tekstiä -tumma">
    <p:bg>
      <p:bgRef idx="1001">
        <a:schemeClr val="bg2"/>
      </p:bgRef>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B64479A-3B0D-DE50-EBAA-1358D86FEC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15FA232E-B5F5-42E3-289E-62A3D682CB62}"/>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16E16EAE-3A30-8D2C-CBA5-0AD6DBCDA5B6}"/>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AF5DA048-1785-810D-7C00-CAD7C12B7EE1}"/>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65FFA91F-A685-4421-6AB9-305A26B151F6}"/>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7" name="Otsikko 5">
            <a:extLst>
              <a:ext uri="{FF2B5EF4-FFF2-40B4-BE49-F238E27FC236}">
                <a16:creationId xmlns:a16="http://schemas.microsoft.com/office/drawing/2014/main" id="{D2E2D87E-2C6F-E635-FB84-65D92BDD5257}"/>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3820814127"/>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laotsikko, Vähän tekstiä  -tumma">
    <p:bg>
      <p:bgRef idx="1001">
        <a:schemeClr val="bg2"/>
      </p:bgRef>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49FF8AC2-C777-59FE-057B-91DE298766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453863" y="3582435"/>
            <a:ext cx="3896987"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5" name="Päivämäärän paikkamerkki 4">
            <a:extLst>
              <a:ext uri="{FF2B5EF4-FFF2-40B4-BE49-F238E27FC236}">
                <a16:creationId xmlns:a16="http://schemas.microsoft.com/office/drawing/2014/main" id="{075B2B78-5A42-4561-D533-382F9FB89768}"/>
              </a:ext>
            </a:extLst>
          </p:cNvPr>
          <p:cNvSpPr>
            <a:spLocks noGrp="1"/>
          </p:cNvSpPr>
          <p:nvPr>
            <p:ph type="dt" sz="half" idx="18"/>
          </p:nvPr>
        </p:nvSpPr>
        <p:spPr/>
        <p:txBody>
          <a:bodyPr/>
          <a:lstStyle/>
          <a:p>
            <a:r>
              <a:rPr lang="fi-FI"/>
              <a:t>30.10.2023</a:t>
            </a:r>
            <a:endParaRPr lang="fi-FI" dirty="0"/>
          </a:p>
        </p:txBody>
      </p:sp>
      <p:sp>
        <p:nvSpPr>
          <p:cNvPr id="6" name="Alatunnisteen paikkamerkki 5">
            <a:extLst>
              <a:ext uri="{FF2B5EF4-FFF2-40B4-BE49-F238E27FC236}">
                <a16:creationId xmlns:a16="http://schemas.microsoft.com/office/drawing/2014/main" id="{B19F91A2-3042-BECE-5EDA-71BC7EC5CC9F}"/>
              </a:ext>
            </a:extLst>
          </p:cNvPr>
          <p:cNvSpPr>
            <a:spLocks noGrp="1"/>
          </p:cNvSpPr>
          <p:nvPr>
            <p:ph type="ftr" sz="quarter" idx="19"/>
          </p:nvPr>
        </p:nvSpPr>
        <p:spPr/>
        <p:txBody>
          <a:bodyPr/>
          <a:lstStyle/>
          <a:p>
            <a:r>
              <a:rPr lang="fi-FI"/>
              <a:t>7747 Mielipiteet metsäammattilaisista ja työn jäljestä metsässä</a:t>
            </a:r>
            <a:endParaRPr lang="fi-FI" dirty="0"/>
          </a:p>
        </p:txBody>
      </p:sp>
      <p:sp>
        <p:nvSpPr>
          <p:cNvPr id="8" name="Dian numeron paikkamerkki 7">
            <a:extLst>
              <a:ext uri="{FF2B5EF4-FFF2-40B4-BE49-F238E27FC236}">
                <a16:creationId xmlns:a16="http://schemas.microsoft.com/office/drawing/2014/main" id="{8727ED6F-8319-17F7-1523-478FB965B771}"/>
              </a:ext>
            </a:extLst>
          </p:cNvPr>
          <p:cNvSpPr>
            <a:spLocks noGrp="1"/>
          </p:cNvSpPr>
          <p:nvPr>
            <p:ph type="sldNum" sz="quarter" idx="20"/>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B2D6E5A3-9A03-6C21-0456-077D58366F42}"/>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11" name="Otsikko 5">
            <a:extLst>
              <a:ext uri="{FF2B5EF4-FFF2-40B4-BE49-F238E27FC236}">
                <a16:creationId xmlns:a16="http://schemas.microsoft.com/office/drawing/2014/main" id="{881DF46D-F00F-C588-CD2C-0419AB34C0B3}"/>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566657896"/>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ähän tekstiä -taustakuva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A062EDBC-0AA1-4A53-BC64-982CD32B4526}"/>
              </a:ext>
            </a:extLst>
          </p:cNvPr>
          <p:cNvSpPr/>
          <p:nvPr userDrawn="1"/>
        </p:nvSpPr>
        <p:spPr>
          <a:xfrm>
            <a:off x="0" y="0"/>
            <a:ext cx="12192000" cy="685640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22C00076-E522-0420-56C7-2682760733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0" name="Päivämäärän paikkamerkki 9">
            <a:extLst>
              <a:ext uri="{FF2B5EF4-FFF2-40B4-BE49-F238E27FC236}">
                <a16:creationId xmlns:a16="http://schemas.microsoft.com/office/drawing/2014/main" id="{2D7F162A-5E62-DBFE-8C3F-5314C07861C8}"/>
              </a:ext>
            </a:extLst>
          </p:cNvPr>
          <p:cNvSpPr>
            <a:spLocks noGrp="1"/>
          </p:cNvSpPr>
          <p:nvPr>
            <p:ph type="dt" sz="half" idx="12"/>
          </p:nvPr>
        </p:nvSpPr>
        <p:spPr/>
        <p:txBody>
          <a:bodyPr/>
          <a:lstStyle/>
          <a:p>
            <a:r>
              <a:rPr lang="fi-FI"/>
              <a:t>30.10.2023</a:t>
            </a:r>
            <a:endParaRPr lang="fi-FI" dirty="0"/>
          </a:p>
        </p:txBody>
      </p:sp>
      <p:sp>
        <p:nvSpPr>
          <p:cNvPr id="11" name="Alatunnisteen paikkamerkki 10">
            <a:extLst>
              <a:ext uri="{FF2B5EF4-FFF2-40B4-BE49-F238E27FC236}">
                <a16:creationId xmlns:a16="http://schemas.microsoft.com/office/drawing/2014/main" id="{BB4ED17B-A97B-284A-B367-744EF7BA0FEF}"/>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12" name="Dian numeron paikkamerkki 11">
            <a:extLst>
              <a:ext uri="{FF2B5EF4-FFF2-40B4-BE49-F238E27FC236}">
                <a16:creationId xmlns:a16="http://schemas.microsoft.com/office/drawing/2014/main" id="{33B548BA-DC62-EC30-6D82-51871707C189}"/>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5" name="Tekstin paikkamerkki 18">
            <a:extLst>
              <a:ext uri="{FF2B5EF4-FFF2-40B4-BE49-F238E27FC236}">
                <a16:creationId xmlns:a16="http://schemas.microsoft.com/office/drawing/2014/main" id="{A8C370FA-3FC1-B519-1D67-D45CBFA68F82}"/>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6" name="Otsikko 5">
            <a:extLst>
              <a:ext uri="{FF2B5EF4-FFF2-40B4-BE49-F238E27FC236}">
                <a16:creationId xmlns:a16="http://schemas.microsoft.com/office/drawing/2014/main" id="{FD2EBA8B-5236-8378-C3D2-C5113BE365DF}"/>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306974422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jon tekstiä -pelkistetty">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3A6F163-0F2C-8664-17C2-43785F7C0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5FF0FAA1-1B72-BEAB-5E2B-A9B7FB84BE04}"/>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402BA183-41BE-7688-A070-1F1016908B04}"/>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EBCEB7CB-B285-9251-A314-CAEF3BB4B8D4}"/>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677F1555-B20C-45CB-CDC9-F663C7E2141D}"/>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6" name="Otsikko 6">
            <a:extLst>
              <a:ext uri="{FF2B5EF4-FFF2-40B4-BE49-F238E27FC236}">
                <a16:creationId xmlns:a16="http://schemas.microsoft.com/office/drawing/2014/main" id="{F57793D6-93BE-A479-E102-5F66715099D2}"/>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096270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ähän tekstiä -taustakuva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73ADCDE-094B-BD03-64F1-A31B2C07D8FD}"/>
              </a:ext>
            </a:extLst>
          </p:cNvPr>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C96ECFED-5909-6793-9AA2-50EF14BF3FC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sp>
        <p:nvSpPr>
          <p:cNvPr id="14" name="Päivämäärän paikkamerkki 7">
            <a:extLst>
              <a:ext uri="{FF2B5EF4-FFF2-40B4-BE49-F238E27FC236}">
                <a16:creationId xmlns:a16="http://schemas.microsoft.com/office/drawing/2014/main" id="{B2DFCAA6-8743-189D-90CF-A7ACB3A68A43}"/>
              </a:ext>
            </a:extLst>
          </p:cNvPr>
          <p:cNvSpPr txBox="1">
            <a:spLocks/>
          </p:cNvSpPr>
          <p:nvPr/>
        </p:nvSpPr>
        <p:spPr>
          <a:xfrm>
            <a:off x="10368005" y="6399565"/>
            <a:ext cx="1006876" cy="365125"/>
          </a:xfrm>
          <a:prstGeom prst="rect">
            <a:avLst/>
          </a:prstGeom>
        </p:spPr>
        <p:txBody>
          <a:bodyPr vert="horz" lIns="91440" tIns="45720" rIns="91440" bIns="45720" rtlCol="0" anchor="ctr"/>
          <a:lstStyle>
            <a:defPPr>
              <a:defRPr lang="fi-FI"/>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Päivämäärän paikkamerkki 3">
            <a:extLst>
              <a:ext uri="{FF2B5EF4-FFF2-40B4-BE49-F238E27FC236}">
                <a16:creationId xmlns:a16="http://schemas.microsoft.com/office/drawing/2014/main" id="{C7CADE93-E680-9D71-9853-DEAF964EE83B}"/>
              </a:ext>
            </a:extLst>
          </p:cNvPr>
          <p:cNvSpPr>
            <a:spLocks noGrp="1"/>
          </p:cNvSpPr>
          <p:nvPr>
            <p:ph type="dt" sz="half" idx="12"/>
          </p:nvPr>
        </p:nvSpPr>
        <p:spPr/>
        <p:txBody>
          <a:bodyPr/>
          <a:lstStyle>
            <a:lvl1pPr>
              <a:defRPr>
                <a:solidFill>
                  <a:schemeClr val="bg2"/>
                </a:solidFill>
              </a:defRPr>
            </a:lvl1pPr>
          </a:lstStyle>
          <a:p>
            <a:r>
              <a:rPr lang="fi-FI"/>
              <a:t>30.10.2023</a:t>
            </a:r>
            <a:endParaRPr lang="fi-FI" dirty="0"/>
          </a:p>
        </p:txBody>
      </p:sp>
      <p:sp>
        <p:nvSpPr>
          <p:cNvPr id="5" name="Alatunnisteen paikkamerkki 4">
            <a:extLst>
              <a:ext uri="{FF2B5EF4-FFF2-40B4-BE49-F238E27FC236}">
                <a16:creationId xmlns:a16="http://schemas.microsoft.com/office/drawing/2014/main" id="{D8AF3120-57E6-D830-D518-4F382A412261}"/>
              </a:ext>
            </a:extLst>
          </p:cNvPr>
          <p:cNvSpPr>
            <a:spLocks noGrp="1"/>
          </p:cNvSpPr>
          <p:nvPr>
            <p:ph type="ftr" sz="quarter" idx="13"/>
          </p:nvPr>
        </p:nvSpPr>
        <p:spPr/>
        <p:txBody>
          <a:bodyPr/>
          <a:lstStyle>
            <a:lvl1pPr>
              <a:defRPr>
                <a:solidFill>
                  <a:schemeClr val="bg2"/>
                </a:solidFill>
              </a:defRPr>
            </a:lvl1pPr>
          </a:lstStyle>
          <a:p>
            <a:r>
              <a:rPr lang="fi-FI"/>
              <a:t>7747 Mielipiteet metsäammattilaisista ja työn jäljestä metsässä</a:t>
            </a:r>
            <a:endParaRPr lang="fi-FI" dirty="0"/>
          </a:p>
        </p:txBody>
      </p:sp>
      <p:sp>
        <p:nvSpPr>
          <p:cNvPr id="6" name="Dian numeron paikkamerkki 5">
            <a:extLst>
              <a:ext uri="{FF2B5EF4-FFF2-40B4-BE49-F238E27FC236}">
                <a16:creationId xmlns:a16="http://schemas.microsoft.com/office/drawing/2014/main" id="{66025343-31B4-5376-BF1B-3FD9817C7709}"/>
              </a:ext>
            </a:extLst>
          </p:cNvPr>
          <p:cNvSpPr>
            <a:spLocks noGrp="1"/>
          </p:cNvSpPr>
          <p:nvPr>
            <p:ph type="sldNum" sz="quarter" idx="14"/>
          </p:nvPr>
        </p:nvSpPr>
        <p:spPr/>
        <p:txBody>
          <a:bodyPr/>
          <a:lstStyle>
            <a:lvl1pPr>
              <a:defRPr>
                <a:solidFill>
                  <a:schemeClr val="bg2"/>
                </a:solidFill>
              </a:defRPr>
            </a:lvl1p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1ABAA17D-CB67-8662-DE37-40CD9739FC37}"/>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bg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9" name="Otsikko 5">
            <a:extLst>
              <a:ext uri="{FF2B5EF4-FFF2-40B4-BE49-F238E27FC236}">
                <a16:creationId xmlns:a16="http://schemas.microsoft.com/office/drawing/2014/main" id="{695D763C-93DC-04C0-0F99-1C6E4D64993F}"/>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970524371"/>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hän tekstiä -kontrasti">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367A57F6-C0E2-6060-DB79-AE9A86BB1787}"/>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B5BEBF7C-81DC-B063-6896-9AEC29B70577}"/>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8C546391-24C3-4B08-0179-863099E6AF11}"/>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25066EAA-D3DA-E179-F243-4F9152DDE0CE}"/>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6" name="Otsikko 5">
            <a:extLst>
              <a:ext uri="{FF2B5EF4-FFF2-40B4-BE49-F238E27FC236}">
                <a16:creationId xmlns:a16="http://schemas.microsoft.com/office/drawing/2014/main" id="{AD0E1BB3-3177-094A-3B78-E30A946F9AC9}"/>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3655874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hän tekstiä -huomio">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B471429-852C-F0A2-6D62-6439195DFBCC}"/>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32B01E11-4581-4D2D-B4BB-2133365347BF}"/>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DD3D94DA-2E2C-A47B-D418-5DDD05C99EE8}"/>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DEBD42FA-EE33-AFA8-F6B6-B78D4A333414}"/>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6" name="Otsikko 5">
            <a:extLst>
              <a:ext uri="{FF2B5EF4-FFF2-40B4-BE49-F238E27FC236}">
                <a16:creationId xmlns:a16="http://schemas.microsoft.com/office/drawing/2014/main" id="{898EEE32-4B41-70CB-CFCE-6E2BF7540AE3}"/>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6138350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hän tekstiä -kuva">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8BF1DE52-5021-5DD1-BB02-8B0C8A1BB6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 y="0"/>
            <a:ext cx="12190815" cy="6867832"/>
          </a:xfrm>
          <a:prstGeom prst="rect">
            <a:avLst/>
          </a:prstGeom>
        </p:spPr>
      </p:pic>
      <p:sp>
        <p:nvSpPr>
          <p:cNvPr id="4" name="Päivämäärän paikkamerkki 3">
            <a:extLst>
              <a:ext uri="{FF2B5EF4-FFF2-40B4-BE49-F238E27FC236}">
                <a16:creationId xmlns:a16="http://schemas.microsoft.com/office/drawing/2014/main" id="{F060BE68-CDC1-8F8F-157A-82762CBD966B}"/>
              </a:ext>
            </a:extLst>
          </p:cNvPr>
          <p:cNvSpPr>
            <a:spLocks noGrp="1"/>
          </p:cNvSpPr>
          <p:nvPr>
            <p:ph type="dt" sz="half" idx="12"/>
          </p:nvPr>
        </p:nvSpPr>
        <p:spPr/>
        <p:txBody>
          <a:bodyPr/>
          <a:lstStyle/>
          <a:p>
            <a:r>
              <a:rPr lang="fi-FI"/>
              <a:t>30.10.2023</a:t>
            </a:r>
            <a:endParaRPr lang="fi-FI" dirty="0"/>
          </a:p>
        </p:txBody>
      </p:sp>
      <p:sp>
        <p:nvSpPr>
          <p:cNvPr id="5" name="Alatunnisteen paikkamerkki 4">
            <a:extLst>
              <a:ext uri="{FF2B5EF4-FFF2-40B4-BE49-F238E27FC236}">
                <a16:creationId xmlns:a16="http://schemas.microsoft.com/office/drawing/2014/main" id="{D2AA8CC2-C5DC-3DE9-5E52-417A05229EEE}"/>
              </a:ext>
            </a:extLst>
          </p:cNvPr>
          <p:cNvSpPr>
            <a:spLocks noGrp="1"/>
          </p:cNvSpPr>
          <p:nvPr>
            <p:ph type="ftr" sz="quarter" idx="13"/>
          </p:nvPr>
        </p:nvSpPr>
        <p:spPr>
          <a:xfrm>
            <a:off x="8790039" y="152145"/>
            <a:ext cx="3189494" cy="365125"/>
          </a:xfrm>
        </p:spPr>
        <p:txBody>
          <a:bodyPr/>
          <a:lstStyle/>
          <a:p>
            <a:r>
              <a:rPr lang="fi-FI"/>
              <a:t>7747 Mielipiteet metsäammattilaisista ja työn jäljestä metsässä</a:t>
            </a:r>
            <a:endParaRPr lang="fi-FI" dirty="0"/>
          </a:p>
        </p:txBody>
      </p:sp>
      <p:sp>
        <p:nvSpPr>
          <p:cNvPr id="6" name="Dian numeron paikkamerkki 5">
            <a:extLst>
              <a:ext uri="{FF2B5EF4-FFF2-40B4-BE49-F238E27FC236}">
                <a16:creationId xmlns:a16="http://schemas.microsoft.com/office/drawing/2014/main" id="{0362267C-DD02-2A63-8709-B75FEED74386}"/>
              </a:ext>
            </a:extLst>
          </p:cNvPr>
          <p:cNvSpPr>
            <a:spLocks noGrp="1"/>
          </p:cNvSpPr>
          <p:nvPr>
            <p:ph type="sldNum" sz="quarter" idx="14"/>
          </p:nvPr>
        </p:nvSpPr>
        <p:spPr/>
        <p:txBody>
          <a:bodyPr/>
          <a:lstStyle/>
          <a:p>
            <a:fld id="{FE5B6939-2160-4D54-A0A9-177BFACD315D}" type="slidenum">
              <a:rPr lang="fi-FI" smtClean="0"/>
              <a:pPr/>
              <a:t>‹#›</a:t>
            </a:fld>
            <a:endParaRPr lang="fi-FI" dirty="0"/>
          </a:p>
        </p:txBody>
      </p:sp>
      <p:pic>
        <p:nvPicPr>
          <p:cNvPr id="3" name="Kuva 2">
            <a:extLst>
              <a:ext uri="{FF2B5EF4-FFF2-40B4-BE49-F238E27FC236}">
                <a16:creationId xmlns:a16="http://schemas.microsoft.com/office/drawing/2014/main" id="{B60EC2D7-8E54-7C93-DD2C-1666063DD5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Tekstin paikkamerkki 18">
            <a:extLst>
              <a:ext uri="{FF2B5EF4-FFF2-40B4-BE49-F238E27FC236}">
                <a16:creationId xmlns:a16="http://schemas.microsoft.com/office/drawing/2014/main" id="{E2B984ED-60E7-D8AE-34ED-1A50BCD931A6}"/>
              </a:ext>
            </a:extLst>
          </p:cNvPr>
          <p:cNvSpPr>
            <a:spLocks noGrp="1"/>
          </p:cNvSpPr>
          <p:nvPr>
            <p:ph type="body" sz="quarter" idx="11"/>
          </p:nvPr>
        </p:nvSpPr>
        <p:spPr>
          <a:xfrm>
            <a:off x="5064125" y="2054942"/>
            <a:ext cx="6467475" cy="4125196"/>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7" name="Otsikko 6">
            <a:extLst>
              <a:ext uri="{FF2B5EF4-FFF2-40B4-BE49-F238E27FC236}">
                <a16:creationId xmlns:a16="http://schemas.microsoft.com/office/drawing/2014/main" id="{993715E1-7683-6C5D-042D-56B2DD14AB98}"/>
              </a:ext>
            </a:extLst>
          </p:cNvPr>
          <p:cNvSpPr>
            <a:spLocks noGrp="1"/>
          </p:cNvSpPr>
          <p:nvPr>
            <p:ph type="title" hasCustomPrompt="1"/>
          </p:nvPr>
        </p:nvSpPr>
        <p:spPr>
          <a:xfrm>
            <a:off x="5064123" y="954088"/>
            <a:ext cx="6467475" cy="1100854"/>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3246589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Yläotsikko -kapea">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a:spLocks noGrp="1" noRot="1" noMove="1" noResize="1" noEditPoints="1" noAdjustHandles="1" noChangeArrowheads="1" noChangeShapeType="1"/>
          </p:cNvSpPr>
          <p:nvPr/>
        </p:nvSpPr>
        <p:spPr>
          <a:xfrm flipV="1">
            <a:off x="0" y="0"/>
            <a:ext cx="12007339" cy="1257302"/>
          </a:xfrm>
          <a:prstGeom prst="round1Rect">
            <a:avLst>
              <a:gd name="adj" fmla="val 5883"/>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6">
            <a:extLst>
              <a:ext uri="{FF2B5EF4-FFF2-40B4-BE49-F238E27FC236}">
                <a16:creationId xmlns:a16="http://schemas.microsoft.com/office/drawing/2014/main" id="{8AEECCC5-79C7-31F8-77C1-7A72F31EB301}"/>
              </a:ext>
            </a:extLst>
          </p:cNvPr>
          <p:cNvSpPr>
            <a:spLocks noGrp="1"/>
          </p:cNvSpPr>
          <p:nvPr>
            <p:ph type="title" hasCustomPrompt="1"/>
          </p:nvPr>
        </p:nvSpPr>
        <p:spPr>
          <a:xfrm>
            <a:off x="853511" y="461640"/>
            <a:ext cx="10484978" cy="758335"/>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E63EBC7-3BC9-445D-5A2C-C725BC55F9DF}"/>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D6940D1F-3635-C516-BB60-16A277F33EC9}"/>
              </a:ext>
            </a:extLst>
          </p:cNvPr>
          <p:cNvSpPr>
            <a:spLocks noGrp="1"/>
          </p:cNvSpPr>
          <p:nvPr>
            <p:ph type="ftr" sz="quarter" idx="13"/>
          </p:nvPr>
        </p:nvSpPr>
        <p:spPr/>
        <p:txBody>
          <a:bodyPr/>
          <a:lstStyle>
            <a:lvl1pPr>
              <a:defRPr>
                <a:solidFill>
                  <a:schemeClr val="tx2"/>
                </a:solidFill>
              </a:defRPr>
            </a:lvl1p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D29E1AA4-EB89-F5BF-3600-388881EDEC4C}"/>
              </a:ext>
            </a:extLst>
          </p:cNvPr>
          <p:cNvSpPr>
            <a:spLocks noGrp="1"/>
          </p:cNvSpPr>
          <p:nvPr>
            <p:ph type="sldNum" sz="quarter" idx="14"/>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1612935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isältö/Grafiikk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Sisällön paikkamerkki 2"/>
          <p:cNvSpPr>
            <a:spLocks noGrp="1"/>
          </p:cNvSpPr>
          <p:nvPr>
            <p:ph idx="1"/>
          </p:nvPr>
        </p:nvSpPr>
        <p:spPr>
          <a:xfrm>
            <a:off x="853511" y="1571915"/>
            <a:ext cx="10484978" cy="4806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Päivämäärän paikkamerkki 2">
            <a:extLst>
              <a:ext uri="{FF2B5EF4-FFF2-40B4-BE49-F238E27FC236}">
                <a16:creationId xmlns:a16="http://schemas.microsoft.com/office/drawing/2014/main" id="{754B123F-EADE-6979-BB72-743A70FB18FD}"/>
              </a:ext>
            </a:extLst>
          </p:cNvPr>
          <p:cNvSpPr>
            <a:spLocks noGrp="1"/>
          </p:cNvSpPr>
          <p:nvPr>
            <p:ph type="dt" sz="half" idx="12"/>
          </p:nvPr>
        </p:nvSpPr>
        <p:spPr>
          <a:xfrm>
            <a:off x="8707384" y="6378645"/>
            <a:ext cx="2743200" cy="365125"/>
          </a:xfrm>
        </p:spPr>
        <p:txBody>
          <a:bodyPr/>
          <a:lstStyle/>
          <a:p>
            <a:r>
              <a:rPr lang="fi-FI"/>
              <a:t>30.10.2023</a:t>
            </a:r>
            <a:endParaRPr lang="fi-FI" dirty="0"/>
          </a:p>
        </p:txBody>
      </p:sp>
      <p:sp>
        <p:nvSpPr>
          <p:cNvPr id="3" name="Alatunnisteen paikkamerkki 3">
            <a:extLst>
              <a:ext uri="{FF2B5EF4-FFF2-40B4-BE49-F238E27FC236}">
                <a16:creationId xmlns:a16="http://schemas.microsoft.com/office/drawing/2014/main" id="{A6CC60CB-21D4-BC32-971D-49D734D6BDDA}"/>
              </a:ext>
            </a:extLst>
          </p:cNvPr>
          <p:cNvSpPr>
            <a:spLocks noGrp="1"/>
          </p:cNvSpPr>
          <p:nvPr>
            <p:ph type="ftr" sz="quarter" idx="13"/>
          </p:nvPr>
        </p:nvSpPr>
        <p:spPr>
          <a:xfrm>
            <a:off x="7864734" y="152145"/>
            <a:ext cx="4114800" cy="365125"/>
          </a:xfrm>
        </p:spPr>
        <p:txBody>
          <a:bodyPr/>
          <a:lstStyle>
            <a:lvl1pPr>
              <a:defRPr/>
            </a:lvl1pPr>
          </a:lstStyle>
          <a:p>
            <a:r>
              <a:rPr lang="fi-FI"/>
              <a:t>7747 Mielipiteet metsäammattilaisista ja työn jäljestä metsässä</a:t>
            </a:r>
            <a:endParaRPr lang="fi-FI" dirty="0"/>
          </a:p>
        </p:txBody>
      </p:sp>
      <p:sp>
        <p:nvSpPr>
          <p:cNvPr id="10" name="Dian numeron paikkamerkki 4">
            <a:extLst>
              <a:ext uri="{FF2B5EF4-FFF2-40B4-BE49-F238E27FC236}">
                <a16:creationId xmlns:a16="http://schemas.microsoft.com/office/drawing/2014/main" id="{73DB3935-A3F9-1C28-7B23-23ECC2262B0E}"/>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a:t>
            </a:fld>
            <a:endParaRPr lang="fi-FI" dirty="0"/>
          </a:p>
        </p:txBody>
      </p:sp>
      <p:sp>
        <p:nvSpPr>
          <p:cNvPr id="8" name="Otsikko 6">
            <a:extLst>
              <a:ext uri="{FF2B5EF4-FFF2-40B4-BE49-F238E27FC236}">
                <a16:creationId xmlns:a16="http://schemas.microsoft.com/office/drawing/2014/main" id="{0F686E69-B94D-717B-49DC-1AE44FB45CBE}"/>
              </a:ext>
            </a:extLst>
          </p:cNvPr>
          <p:cNvSpPr>
            <a:spLocks noGrp="1"/>
          </p:cNvSpPr>
          <p:nvPr>
            <p:ph type="title" hasCustomPrompt="1"/>
          </p:nvPr>
        </p:nvSpPr>
        <p:spPr>
          <a:xfrm>
            <a:off x="853511" y="565185"/>
            <a:ext cx="10484978" cy="958815"/>
          </a:xfrm>
          <a:prstGeom prst="rect">
            <a:avLst/>
          </a:prstGeom>
        </p:spPr>
        <p:txBody>
          <a:bodyPr anchor="t"/>
          <a:lstStyle>
            <a:lvl1pPr>
              <a:lnSpc>
                <a:spcPts val="3500"/>
              </a:lnSpc>
              <a:defRPr sz="3200" b="1">
                <a:solidFill>
                  <a:schemeClr val="tx2"/>
                </a:solidFill>
                <a:latin typeface="Calibri Light" panose="020F0302020204030204" pitchFamily="34" charset="0"/>
                <a:cs typeface="Calibri Light" panose="020F0302020204030204" pitchFamily="34" charset="0"/>
              </a:defRPr>
            </a:lvl1pPr>
          </a:lstStyle>
          <a:p>
            <a:r>
              <a:rPr lang="fi-FI" dirty="0"/>
              <a:t>Otsikko</a:t>
            </a:r>
            <a:br>
              <a:rPr lang="fi-FI" dirty="0"/>
            </a:br>
            <a:r>
              <a:rPr lang="fi-FI" dirty="0"/>
              <a:t>Toinen rivi</a:t>
            </a:r>
          </a:p>
        </p:txBody>
      </p:sp>
    </p:spTree>
    <p:extLst>
      <p:ext uri="{BB962C8B-B14F-4D97-AF65-F5344CB8AC3E}">
        <p14:creationId xmlns:p14="http://schemas.microsoft.com/office/powerpoint/2010/main" val="3471664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sältö/Grafiikka + havainnot">
    <p:spTree>
      <p:nvGrpSpPr>
        <p:cNvPr id="1" name=""/>
        <p:cNvGrpSpPr/>
        <p:nvPr/>
      </p:nvGrpSpPr>
      <p:grpSpPr>
        <a:xfrm>
          <a:off x="0" y="0"/>
          <a:ext cx="0" cy="0"/>
          <a:chOff x="0" y="0"/>
          <a:chExt cx="0" cy="0"/>
        </a:xfrm>
      </p:grpSpPr>
      <p:sp>
        <p:nvSpPr>
          <p:cNvPr id="11" name="Suorakulmio: Yksi kulma pyöristetty 10">
            <a:extLst>
              <a:ext uri="{FF2B5EF4-FFF2-40B4-BE49-F238E27FC236}">
                <a16:creationId xmlns:a16="http://schemas.microsoft.com/office/drawing/2014/main" id="{70AEA501-FC50-41DF-FE3E-9C80B2DC5FE5}"/>
              </a:ext>
            </a:extLst>
          </p:cNvPr>
          <p:cNvSpPr/>
          <p:nvPr userDrawn="1"/>
        </p:nvSpPr>
        <p:spPr>
          <a:xfrm rot="16200000">
            <a:off x="7869509" y="2535512"/>
            <a:ext cx="5286085" cy="3358890"/>
          </a:xfrm>
          <a:prstGeom prst="round1Rect">
            <a:avLst>
              <a:gd name="adj" fmla="val 499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2" name="Päivämäärän paikkamerkki 2">
            <a:extLst>
              <a:ext uri="{FF2B5EF4-FFF2-40B4-BE49-F238E27FC236}">
                <a16:creationId xmlns:a16="http://schemas.microsoft.com/office/drawing/2014/main" id="{754B123F-EADE-6979-BB72-743A70FB18FD}"/>
              </a:ext>
            </a:extLst>
          </p:cNvPr>
          <p:cNvSpPr>
            <a:spLocks noGrp="1"/>
          </p:cNvSpPr>
          <p:nvPr>
            <p:ph type="dt" sz="half" idx="12"/>
          </p:nvPr>
        </p:nvSpPr>
        <p:spPr>
          <a:xfrm>
            <a:off x="8707384" y="6378645"/>
            <a:ext cx="2743200" cy="365125"/>
          </a:xfrm>
        </p:spPr>
        <p:txBody>
          <a:bodyPr/>
          <a:lstStyle/>
          <a:p>
            <a:r>
              <a:rPr lang="fi-FI"/>
              <a:t>30.10.2023</a:t>
            </a:r>
            <a:endParaRPr lang="fi-FI" dirty="0"/>
          </a:p>
        </p:txBody>
      </p:sp>
      <p:sp>
        <p:nvSpPr>
          <p:cNvPr id="3" name="Alatunnisteen paikkamerkki 3">
            <a:extLst>
              <a:ext uri="{FF2B5EF4-FFF2-40B4-BE49-F238E27FC236}">
                <a16:creationId xmlns:a16="http://schemas.microsoft.com/office/drawing/2014/main" id="{A6CC60CB-21D4-BC32-971D-49D734D6BDDA}"/>
              </a:ext>
            </a:extLst>
          </p:cNvPr>
          <p:cNvSpPr>
            <a:spLocks noGrp="1"/>
          </p:cNvSpPr>
          <p:nvPr>
            <p:ph type="ftr" sz="quarter" idx="13"/>
          </p:nvPr>
        </p:nvSpPr>
        <p:spPr>
          <a:xfrm>
            <a:off x="7864734" y="152145"/>
            <a:ext cx="4114800" cy="365125"/>
          </a:xfrm>
        </p:spPr>
        <p:txBody>
          <a:bodyPr/>
          <a:lstStyle>
            <a:lvl1pPr>
              <a:defRPr/>
            </a:lvl1pPr>
          </a:lstStyle>
          <a:p>
            <a:r>
              <a:rPr lang="fi-FI"/>
              <a:t>7747 Mielipiteet metsäammattilaisista ja työn jäljestä metsässä</a:t>
            </a:r>
            <a:endParaRPr lang="fi-FI" dirty="0"/>
          </a:p>
        </p:txBody>
      </p:sp>
      <p:sp>
        <p:nvSpPr>
          <p:cNvPr id="10" name="Dian numeron paikkamerkki 4">
            <a:extLst>
              <a:ext uri="{FF2B5EF4-FFF2-40B4-BE49-F238E27FC236}">
                <a16:creationId xmlns:a16="http://schemas.microsoft.com/office/drawing/2014/main" id="{73DB3935-A3F9-1C28-7B23-23ECC2262B0E}"/>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a:t>
            </a:fld>
            <a:endParaRPr lang="fi-FI" dirty="0"/>
          </a:p>
        </p:txBody>
      </p:sp>
      <p:sp>
        <p:nvSpPr>
          <p:cNvPr id="5" name="Tekstin paikkamerkki 4">
            <a:extLst>
              <a:ext uri="{FF2B5EF4-FFF2-40B4-BE49-F238E27FC236}">
                <a16:creationId xmlns:a16="http://schemas.microsoft.com/office/drawing/2014/main" id="{B7922056-725F-CF18-5E1A-BF34A23EDD42}"/>
              </a:ext>
            </a:extLst>
          </p:cNvPr>
          <p:cNvSpPr>
            <a:spLocks noGrp="1"/>
          </p:cNvSpPr>
          <p:nvPr>
            <p:ph type="body" sz="quarter" idx="16" hasCustomPrompt="1"/>
          </p:nvPr>
        </p:nvSpPr>
        <p:spPr>
          <a:xfrm>
            <a:off x="8948928" y="1767418"/>
            <a:ext cx="3030347" cy="4409545"/>
          </a:xfrm>
          <a:prstGeom prst="rect">
            <a:avLst/>
          </a:prstGeom>
        </p:spPr>
        <p:txBody>
          <a:bodyPr/>
          <a:lstStyle>
            <a:lvl1pPr marL="144000" indent="-144000">
              <a:lnSpc>
                <a:spcPct val="100000"/>
              </a:lnSpc>
              <a:buClr>
                <a:schemeClr val="tx2"/>
              </a:buClr>
              <a:buFont typeface="Arial" panose="020B0604020202020204" pitchFamily="34" charset="0"/>
              <a:buChar char="•"/>
              <a:defRPr sz="1600"/>
            </a:lvl1pPr>
            <a:lvl2pPr marL="457200" indent="0">
              <a:buClr>
                <a:schemeClr val="tx2"/>
              </a:buClr>
              <a:buFont typeface="Arial" panose="020B0604020202020204" pitchFamily="34" charset="0"/>
              <a:buNone/>
              <a:defRPr sz="1200"/>
            </a:lvl2pPr>
            <a:lvl3pPr marL="914400" indent="0">
              <a:buNone/>
              <a:defRPr sz="1600"/>
            </a:lvl3pPr>
            <a:lvl4pPr marL="1371600" indent="0">
              <a:buNone/>
              <a:defRPr sz="1600"/>
            </a:lvl4pPr>
            <a:lvl5pPr marL="1828800" indent="0">
              <a:buNone/>
              <a:defRPr sz="1600"/>
            </a:lvl5pPr>
          </a:lstStyle>
          <a:p>
            <a:pPr lvl="0"/>
            <a:r>
              <a:rPr lang="fi-FI" dirty="0"/>
              <a:t>Havaintoja grafiikasta</a:t>
            </a:r>
          </a:p>
        </p:txBody>
      </p:sp>
      <p:sp>
        <p:nvSpPr>
          <p:cNvPr id="4" name="Sisällön paikkamerkki 2">
            <a:extLst>
              <a:ext uri="{FF2B5EF4-FFF2-40B4-BE49-F238E27FC236}">
                <a16:creationId xmlns:a16="http://schemas.microsoft.com/office/drawing/2014/main" id="{38B4EDA9-7121-2D0B-F895-BECE54962FB3}"/>
              </a:ext>
            </a:extLst>
          </p:cNvPr>
          <p:cNvSpPr>
            <a:spLocks noGrp="1"/>
          </p:cNvSpPr>
          <p:nvPr>
            <p:ph idx="1"/>
          </p:nvPr>
        </p:nvSpPr>
        <p:spPr>
          <a:xfrm>
            <a:off x="853511" y="1571915"/>
            <a:ext cx="7766873" cy="4806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Otsikko 6">
            <a:extLst>
              <a:ext uri="{FF2B5EF4-FFF2-40B4-BE49-F238E27FC236}">
                <a16:creationId xmlns:a16="http://schemas.microsoft.com/office/drawing/2014/main" id="{F84737E9-B0AB-1F79-935D-82AC186D92B9}"/>
              </a:ext>
            </a:extLst>
          </p:cNvPr>
          <p:cNvSpPr>
            <a:spLocks noGrp="1"/>
          </p:cNvSpPr>
          <p:nvPr>
            <p:ph type="title" hasCustomPrompt="1"/>
          </p:nvPr>
        </p:nvSpPr>
        <p:spPr>
          <a:xfrm>
            <a:off x="853511" y="565185"/>
            <a:ext cx="10484978" cy="958815"/>
          </a:xfrm>
          <a:prstGeom prst="rect">
            <a:avLst/>
          </a:prstGeom>
        </p:spPr>
        <p:txBody>
          <a:bodyPr anchor="t"/>
          <a:lstStyle>
            <a:lvl1pPr>
              <a:lnSpc>
                <a:spcPts val="3500"/>
              </a:lnSpc>
              <a:defRPr sz="3200" b="1">
                <a:solidFill>
                  <a:schemeClr val="tx2"/>
                </a:solidFill>
                <a:latin typeface="Calibri Light" panose="020F0302020204030204" pitchFamily="34" charset="0"/>
                <a:cs typeface="Calibri Light" panose="020F0302020204030204" pitchFamily="34" charset="0"/>
              </a:defRPr>
            </a:lvl1pPr>
          </a:lstStyle>
          <a:p>
            <a:r>
              <a:rPr lang="fi-FI" dirty="0"/>
              <a:t>Otsikko</a:t>
            </a:r>
            <a:br>
              <a:rPr lang="fi-FI" dirty="0"/>
            </a:br>
            <a:r>
              <a:rPr lang="fi-FI" dirty="0"/>
              <a:t>Toinen rivi</a:t>
            </a:r>
          </a:p>
        </p:txBody>
      </p:sp>
    </p:spTree>
    <p:extLst>
      <p:ext uri="{BB962C8B-B14F-4D97-AF65-F5344CB8AC3E}">
        <p14:creationId xmlns:p14="http://schemas.microsoft.com/office/powerpoint/2010/main" val="8151950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ppudia">
    <p:bg>
      <p:bgRef idx="1001">
        <a:schemeClr val="bg2"/>
      </p:bgRef>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DD8D9602-4B15-AF90-28A8-C0A28BB121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
        <p:nvSpPr>
          <p:cNvPr id="19" name="Tekstin paikkamerkki 18">
            <a:extLst>
              <a:ext uri="{FF2B5EF4-FFF2-40B4-BE49-F238E27FC236}">
                <a16:creationId xmlns:a16="http://schemas.microsoft.com/office/drawing/2014/main" id="{6D1262C2-36C8-77E9-6D3A-27C5E9F958C7}"/>
              </a:ext>
            </a:extLst>
          </p:cNvPr>
          <p:cNvSpPr>
            <a:spLocks noGrp="1"/>
          </p:cNvSpPr>
          <p:nvPr>
            <p:ph type="body" sz="quarter" idx="11" hasCustomPrompt="1"/>
          </p:nvPr>
        </p:nvSpPr>
        <p:spPr>
          <a:xfrm>
            <a:off x="5064125"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453863" y="3582435"/>
            <a:ext cx="3896987"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5" name="Tekstin paikkamerkki 18">
            <a:extLst>
              <a:ext uri="{FF2B5EF4-FFF2-40B4-BE49-F238E27FC236}">
                <a16:creationId xmlns:a16="http://schemas.microsoft.com/office/drawing/2014/main" id="{47449A1A-2603-0D7E-32B9-2118C5455188}"/>
              </a:ext>
            </a:extLst>
          </p:cNvPr>
          <p:cNvSpPr>
            <a:spLocks noGrp="1"/>
          </p:cNvSpPr>
          <p:nvPr>
            <p:ph type="body" sz="quarter" idx="18" hasCustomPrompt="1"/>
          </p:nvPr>
        </p:nvSpPr>
        <p:spPr>
          <a:xfrm>
            <a:off x="8476384"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pic>
        <p:nvPicPr>
          <p:cNvPr id="9" name="Kuva 8">
            <a:hlinkClick r:id="rId5"/>
            <a:extLst>
              <a:ext uri="{FF2B5EF4-FFF2-40B4-BE49-F238E27FC236}">
                <a16:creationId xmlns:a16="http://schemas.microsoft.com/office/drawing/2014/main" id="{8BE84BD9-4C26-400D-00C8-5426E2B8DEB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674742" y="6076650"/>
            <a:ext cx="338554" cy="338554"/>
          </a:xfrm>
          <a:prstGeom prst="rect">
            <a:avLst/>
          </a:prstGeom>
        </p:spPr>
      </p:pic>
      <p:pic>
        <p:nvPicPr>
          <p:cNvPr id="10" name="Kuva 9">
            <a:hlinkClick r:id="rId7"/>
            <a:extLst>
              <a:ext uri="{FF2B5EF4-FFF2-40B4-BE49-F238E27FC236}">
                <a16:creationId xmlns:a16="http://schemas.microsoft.com/office/drawing/2014/main" id="{848ADDAA-704B-7F01-89F0-391426B9C2CD}"/>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167612" y="6076650"/>
            <a:ext cx="337870" cy="338554"/>
          </a:xfrm>
          <a:prstGeom prst="rect">
            <a:avLst/>
          </a:prstGeom>
        </p:spPr>
      </p:pic>
      <p:pic>
        <p:nvPicPr>
          <p:cNvPr id="11" name="Kuva 10">
            <a:hlinkClick r:id="rId9"/>
            <a:extLst>
              <a:ext uri="{FF2B5EF4-FFF2-40B4-BE49-F238E27FC236}">
                <a16:creationId xmlns:a16="http://schemas.microsoft.com/office/drawing/2014/main" id="{9D8ADE4F-4A37-D66A-6667-2419A723A66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10182556" y="6076650"/>
            <a:ext cx="337870" cy="338554"/>
          </a:xfrm>
          <a:prstGeom prst="rect">
            <a:avLst/>
          </a:prstGeom>
        </p:spPr>
      </p:pic>
      <p:sp>
        <p:nvSpPr>
          <p:cNvPr id="12" name="Tekstiruutu 11">
            <a:extLst>
              <a:ext uri="{FF2B5EF4-FFF2-40B4-BE49-F238E27FC236}">
                <a16:creationId xmlns:a16="http://schemas.microsoft.com/office/drawing/2014/main" id="{F6DAFB2B-D045-AF74-1819-62677E5A37CE}"/>
              </a:ext>
            </a:extLst>
          </p:cNvPr>
          <p:cNvSpPr txBox="1"/>
          <p:nvPr userDrawn="1"/>
        </p:nvSpPr>
        <p:spPr>
          <a:xfrm>
            <a:off x="8710333" y="5646321"/>
            <a:ext cx="2872509" cy="338554"/>
          </a:xfrm>
          <a:prstGeom prst="rect">
            <a:avLst/>
          </a:prstGeom>
          <a:noFill/>
        </p:spPr>
        <p:txBody>
          <a:bodyPr wrap="square">
            <a:spAutoFit/>
          </a:bodyPr>
          <a:lstStyle/>
          <a:p>
            <a:pPr algn="r"/>
            <a:r>
              <a:rPr lang="fi-FI" sz="1600" dirty="0">
                <a:solidFill>
                  <a:schemeClr val="tx1"/>
                </a:solidFill>
                <a:hlinkClick r:id="rId11">
                  <a:extLst>
                    <a:ext uri="{A12FA001-AC4F-418D-AE19-62706E023703}">
                      <ahyp:hlinkClr xmlns:ahyp="http://schemas.microsoft.com/office/drawing/2018/hyperlinkcolor" val="tx"/>
                    </a:ext>
                  </a:extLst>
                </a:hlinkClick>
              </a:rPr>
              <a:t>www.taloustutkimus.fi</a:t>
            </a:r>
            <a:endParaRPr lang="fi-FI" sz="1600" dirty="0">
              <a:solidFill>
                <a:schemeClr val="tx1"/>
              </a:solidFill>
            </a:endParaRPr>
          </a:p>
        </p:txBody>
      </p:sp>
      <p:sp>
        <p:nvSpPr>
          <p:cNvPr id="7" name="Otsikko 5">
            <a:extLst>
              <a:ext uri="{FF2B5EF4-FFF2-40B4-BE49-F238E27FC236}">
                <a16:creationId xmlns:a16="http://schemas.microsoft.com/office/drawing/2014/main" id="{83754751-78E0-6194-37DC-1705D3369EDB}"/>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Kiitos</a:t>
            </a:r>
          </a:p>
        </p:txBody>
      </p:sp>
    </p:spTree>
    <p:extLst>
      <p:ext uri="{BB962C8B-B14F-4D97-AF65-F5344CB8AC3E}">
        <p14:creationId xmlns:p14="http://schemas.microsoft.com/office/powerpoint/2010/main" val="170385073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oppudia -monta tekijää">
    <p:bg>
      <p:bgRef idx="1001">
        <a:schemeClr val="bg2"/>
      </p:bgRef>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3DB59ED-D33B-5FD1-903D-64DCEE473A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380444" y="3582435"/>
            <a:ext cx="3970406"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9" name="Tekstin paikkamerkki 18">
            <a:extLst>
              <a:ext uri="{FF2B5EF4-FFF2-40B4-BE49-F238E27FC236}">
                <a16:creationId xmlns:a16="http://schemas.microsoft.com/office/drawing/2014/main" id="{0392BB7A-5418-8361-E1E5-F9B90DCA8C86}"/>
              </a:ext>
            </a:extLst>
          </p:cNvPr>
          <p:cNvSpPr>
            <a:spLocks noGrp="1"/>
          </p:cNvSpPr>
          <p:nvPr>
            <p:ph type="body" sz="quarter" idx="11" hasCustomPrompt="1"/>
          </p:nvPr>
        </p:nvSpPr>
        <p:spPr>
          <a:xfrm>
            <a:off x="5064125"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sp>
        <p:nvSpPr>
          <p:cNvPr id="10" name="Tekstin paikkamerkki 18">
            <a:extLst>
              <a:ext uri="{FF2B5EF4-FFF2-40B4-BE49-F238E27FC236}">
                <a16:creationId xmlns:a16="http://schemas.microsoft.com/office/drawing/2014/main" id="{F5BA4303-02A3-DC32-455D-09CB948EC17D}"/>
              </a:ext>
            </a:extLst>
          </p:cNvPr>
          <p:cNvSpPr>
            <a:spLocks noGrp="1"/>
          </p:cNvSpPr>
          <p:nvPr>
            <p:ph type="body" sz="quarter" idx="18" hasCustomPrompt="1"/>
          </p:nvPr>
        </p:nvSpPr>
        <p:spPr>
          <a:xfrm>
            <a:off x="8476384"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sp>
        <p:nvSpPr>
          <p:cNvPr id="11" name="Tekstin paikkamerkki 18">
            <a:extLst>
              <a:ext uri="{FF2B5EF4-FFF2-40B4-BE49-F238E27FC236}">
                <a16:creationId xmlns:a16="http://schemas.microsoft.com/office/drawing/2014/main" id="{15E4B0C4-1354-0CA5-A203-DC71CF33BD80}"/>
              </a:ext>
            </a:extLst>
          </p:cNvPr>
          <p:cNvSpPr>
            <a:spLocks noGrp="1"/>
          </p:cNvSpPr>
          <p:nvPr>
            <p:ph type="body" sz="quarter" idx="19" hasCustomPrompt="1"/>
          </p:nvPr>
        </p:nvSpPr>
        <p:spPr>
          <a:xfrm>
            <a:off x="5064125" y="248782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sp>
        <p:nvSpPr>
          <p:cNvPr id="12" name="Tekstin paikkamerkki 18">
            <a:extLst>
              <a:ext uri="{FF2B5EF4-FFF2-40B4-BE49-F238E27FC236}">
                <a16:creationId xmlns:a16="http://schemas.microsoft.com/office/drawing/2014/main" id="{E375942C-AEC0-C6C8-5896-7EB6892D2C74}"/>
              </a:ext>
            </a:extLst>
          </p:cNvPr>
          <p:cNvSpPr>
            <a:spLocks noGrp="1"/>
          </p:cNvSpPr>
          <p:nvPr>
            <p:ph type="body" sz="quarter" idx="20" hasCustomPrompt="1"/>
          </p:nvPr>
        </p:nvSpPr>
        <p:spPr>
          <a:xfrm>
            <a:off x="8476384" y="248782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pic>
        <p:nvPicPr>
          <p:cNvPr id="13" name="Kuva 12">
            <a:hlinkClick r:id="rId5"/>
            <a:extLst>
              <a:ext uri="{FF2B5EF4-FFF2-40B4-BE49-F238E27FC236}">
                <a16:creationId xmlns:a16="http://schemas.microsoft.com/office/drawing/2014/main" id="{13AFCB7A-2813-711A-C4BA-5DBCD01E035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674742" y="6076650"/>
            <a:ext cx="338554" cy="338554"/>
          </a:xfrm>
          <a:prstGeom prst="rect">
            <a:avLst/>
          </a:prstGeom>
        </p:spPr>
      </p:pic>
      <p:pic>
        <p:nvPicPr>
          <p:cNvPr id="15" name="Kuva 14">
            <a:hlinkClick r:id="rId7"/>
            <a:extLst>
              <a:ext uri="{FF2B5EF4-FFF2-40B4-BE49-F238E27FC236}">
                <a16:creationId xmlns:a16="http://schemas.microsoft.com/office/drawing/2014/main" id="{20F5AA68-1EB7-8D4D-0993-F17923A8CD2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167612" y="6076650"/>
            <a:ext cx="337870" cy="338554"/>
          </a:xfrm>
          <a:prstGeom prst="rect">
            <a:avLst/>
          </a:prstGeom>
        </p:spPr>
      </p:pic>
      <p:pic>
        <p:nvPicPr>
          <p:cNvPr id="17" name="Kuva 16">
            <a:hlinkClick r:id="rId9"/>
            <a:extLst>
              <a:ext uri="{FF2B5EF4-FFF2-40B4-BE49-F238E27FC236}">
                <a16:creationId xmlns:a16="http://schemas.microsoft.com/office/drawing/2014/main" id="{24735EAD-C655-5EBF-6074-A1BF675D2D1F}"/>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10182556" y="6076650"/>
            <a:ext cx="337870" cy="338554"/>
          </a:xfrm>
          <a:prstGeom prst="rect">
            <a:avLst/>
          </a:prstGeom>
        </p:spPr>
      </p:pic>
      <p:sp>
        <p:nvSpPr>
          <p:cNvPr id="18" name="Tekstiruutu 17">
            <a:extLst>
              <a:ext uri="{FF2B5EF4-FFF2-40B4-BE49-F238E27FC236}">
                <a16:creationId xmlns:a16="http://schemas.microsoft.com/office/drawing/2014/main" id="{956BE6D0-3F90-2A74-2A9A-35C31CD6BC86}"/>
              </a:ext>
            </a:extLst>
          </p:cNvPr>
          <p:cNvSpPr txBox="1"/>
          <p:nvPr userDrawn="1"/>
        </p:nvSpPr>
        <p:spPr>
          <a:xfrm>
            <a:off x="8710333" y="5646321"/>
            <a:ext cx="2872509" cy="338554"/>
          </a:xfrm>
          <a:prstGeom prst="rect">
            <a:avLst/>
          </a:prstGeom>
          <a:noFill/>
        </p:spPr>
        <p:txBody>
          <a:bodyPr wrap="square">
            <a:spAutoFit/>
          </a:bodyPr>
          <a:lstStyle/>
          <a:p>
            <a:pPr algn="r"/>
            <a:r>
              <a:rPr lang="fi-FI" sz="1600" dirty="0">
                <a:solidFill>
                  <a:schemeClr val="tx1"/>
                </a:solidFill>
                <a:hlinkClick r:id="rId11">
                  <a:extLst>
                    <a:ext uri="{A12FA001-AC4F-418D-AE19-62706E023703}">
                      <ahyp:hlinkClr xmlns:ahyp="http://schemas.microsoft.com/office/drawing/2018/hyperlinkcolor" val="tx"/>
                    </a:ext>
                  </a:extLst>
                </a:hlinkClick>
              </a:rPr>
              <a:t>www.taloustutkimus.fi</a:t>
            </a:r>
            <a:endParaRPr lang="fi-FI" sz="1600" dirty="0">
              <a:solidFill>
                <a:schemeClr val="tx1"/>
              </a:solidFill>
            </a:endParaRPr>
          </a:p>
        </p:txBody>
      </p:sp>
      <p:sp>
        <p:nvSpPr>
          <p:cNvPr id="6" name="Otsikko 5">
            <a:extLst>
              <a:ext uri="{FF2B5EF4-FFF2-40B4-BE49-F238E27FC236}">
                <a16:creationId xmlns:a16="http://schemas.microsoft.com/office/drawing/2014/main" id="{30CBCB22-AB74-44D4-DDB2-1448C2D834CE}"/>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Kiitos</a:t>
            </a:r>
          </a:p>
        </p:txBody>
      </p:sp>
    </p:spTree>
    <p:extLst>
      <p:ext uri="{BB962C8B-B14F-4D97-AF65-F5344CB8AC3E}">
        <p14:creationId xmlns:p14="http://schemas.microsoft.com/office/powerpoint/2010/main" val="2946246693"/>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ansidia - lyhyt">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B4DBDCF1-EB16-CB72-70C9-0EB296F74205}"/>
              </a:ext>
            </a:extLst>
          </p:cNvPr>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DD8E3BDD-18B7-8AD8-6F0B-3FA5ABB8B6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926509" cy="6582128"/>
          </a:xfrm>
          <a:prstGeom prst="rect">
            <a:avLst/>
          </a:prstGeom>
        </p:spPr>
      </p:pic>
      <p:pic>
        <p:nvPicPr>
          <p:cNvPr id="10" name="Kuva 9">
            <a:extLst>
              <a:ext uri="{FF2B5EF4-FFF2-40B4-BE49-F238E27FC236}">
                <a16:creationId xmlns:a16="http://schemas.microsoft.com/office/drawing/2014/main" id="{1D027861-FF07-A53C-C555-83EB641E75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24">
            <a:extLst>
              <a:ext uri="{FF2B5EF4-FFF2-40B4-BE49-F238E27FC236}">
                <a16:creationId xmlns:a16="http://schemas.microsoft.com/office/drawing/2014/main" id="{EAD7C661-59AB-7EFF-811A-13075B0B12A1}"/>
              </a:ext>
            </a:extLst>
          </p:cNvPr>
          <p:cNvSpPr>
            <a:spLocks noGrp="1"/>
          </p:cNvSpPr>
          <p:nvPr>
            <p:ph type="body" sz="quarter" idx="12" hasCustomPrompt="1"/>
          </p:nvPr>
        </p:nvSpPr>
        <p:spPr>
          <a:xfrm>
            <a:off x="2151062" y="4270549"/>
            <a:ext cx="8169275" cy="1045029"/>
          </a:xfrm>
          <a:prstGeom prst="rect">
            <a:avLst/>
          </a:prstGeom>
        </p:spPr>
        <p:txBody>
          <a:bodyPr anchor="t" anchorCtr="0"/>
          <a:lstStyle>
            <a:lvl1pPr marL="0" indent="0" algn="ctr">
              <a:buNone/>
              <a:defRPr sz="4000" b="0">
                <a:solidFill>
                  <a:schemeClr val="tx2"/>
                </a:solidFill>
              </a:defRPr>
            </a:lvl1pPr>
          </a:lstStyle>
          <a:p>
            <a:pPr lvl="0"/>
            <a:r>
              <a:rPr lang="fi-FI" dirty="0"/>
              <a:t>Alaotsikko</a:t>
            </a:r>
          </a:p>
        </p:txBody>
      </p:sp>
      <p:sp>
        <p:nvSpPr>
          <p:cNvPr id="5" name="Otsikko 2">
            <a:extLst>
              <a:ext uri="{FF2B5EF4-FFF2-40B4-BE49-F238E27FC236}">
                <a16:creationId xmlns:a16="http://schemas.microsoft.com/office/drawing/2014/main" id="{4250392E-2099-FD5F-49B2-320E0CFAAF3D}"/>
              </a:ext>
            </a:extLst>
          </p:cNvPr>
          <p:cNvSpPr>
            <a:spLocks noGrp="1"/>
          </p:cNvSpPr>
          <p:nvPr>
            <p:ph type="title" hasCustomPrompt="1"/>
          </p:nvPr>
        </p:nvSpPr>
        <p:spPr>
          <a:xfrm>
            <a:off x="2151061" y="2139950"/>
            <a:ext cx="8169276" cy="2130600"/>
          </a:xfrm>
          <a:prstGeom prst="rect">
            <a:avLst/>
          </a:prstGeom>
        </p:spPr>
        <p:txBody>
          <a:bodyPr anchor="ctr"/>
          <a:lstStyle>
            <a:lvl1pPr algn="ctr">
              <a:defRPr sz="8000" b="1">
                <a:solidFill>
                  <a:schemeClr val="tx2"/>
                </a:solidFill>
              </a:defRPr>
            </a:lvl1pPr>
          </a:lstStyle>
          <a:p>
            <a:r>
              <a:rPr lang="fi-FI" dirty="0"/>
              <a:t>Otsikko</a:t>
            </a:r>
          </a:p>
        </p:txBody>
      </p:sp>
    </p:spTree>
    <p:extLst>
      <p:ext uri="{BB962C8B-B14F-4D97-AF65-F5344CB8AC3E}">
        <p14:creationId xmlns:p14="http://schemas.microsoft.com/office/powerpoint/2010/main" val="279354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ljon tekstiä -kontrasti">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0"/>
            <a:ext cx="12007339" cy="1580069"/>
          </a:xfrm>
          <a:prstGeom prst="round1Rect">
            <a:avLst>
              <a:gd name="adj" fmla="val 5883"/>
            </a:avLst>
          </a:prstGeom>
          <a:solidFill>
            <a:schemeClr val="tx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E63EBC7-3BC9-445D-5A2C-C725BC55F9DF}"/>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D6940D1F-3635-C516-BB60-16A277F33EC9}"/>
              </a:ext>
            </a:extLst>
          </p:cNvPr>
          <p:cNvSpPr>
            <a:spLocks noGrp="1"/>
          </p:cNvSpPr>
          <p:nvPr>
            <p:ph type="ftr" sz="quarter" idx="13"/>
          </p:nvPr>
        </p:nvSpPr>
        <p:spPr/>
        <p:txBody>
          <a:bodyPr/>
          <a:lstStyle>
            <a:lvl1pPr>
              <a:defRPr>
                <a:solidFill>
                  <a:schemeClr val="bg2"/>
                </a:solidFill>
              </a:defRPr>
            </a:lvl1p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D29E1AA4-EB89-F5BF-3600-388881EDEC4C}"/>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1" name="Tekstin paikkamerkki 18">
            <a:extLst>
              <a:ext uri="{FF2B5EF4-FFF2-40B4-BE49-F238E27FC236}">
                <a16:creationId xmlns:a16="http://schemas.microsoft.com/office/drawing/2014/main" id="{D87C5003-AA17-FF69-2404-070E03927147}"/>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6" name="Otsikko 6">
            <a:extLst>
              <a:ext uri="{FF2B5EF4-FFF2-40B4-BE49-F238E27FC236}">
                <a16:creationId xmlns:a16="http://schemas.microsoft.com/office/drawing/2014/main" id="{1CA45333-2F53-7EBF-480B-810FDB1700CE}"/>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42166988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ansidia -alaotsikko, tekijät">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CDDE9914-46EF-F383-7A01-A4760B464DFF}"/>
              </a:ext>
            </a:extLst>
          </p:cNvPr>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Otsikko 12">
            <a:extLst>
              <a:ext uri="{FF2B5EF4-FFF2-40B4-BE49-F238E27FC236}">
                <a16:creationId xmlns:a16="http://schemas.microsoft.com/office/drawing/2014/main" id="{6683706A-E607-3240-9036-07051B3DCE8F}"/>
              </a:ext>
            </a:extLst>
          </p:cNvPr>
          <p:cNvSpPr>
            <a:spLocks noGrp="1"/>
          </p:cNvSpPr>
          <p:nvPr>
            <p:ph type="title" hasCustomPrompt="1"/>
          </p:nvPr>
        </p:nvSpPr>
        <p:spPr>
          <a:xfrm>
            <a:off x="367095" y="2017576"/>
            <a:ext cx="5453028" cy="2822848"/>
          </a:xfrm>
          <a:prstGeom prst="rect">
            <a:avLst/>
          </a:prstGeom>
        </p:spPr>
        <p:txBody>
          <a:bodyPr anchor="ctr"/>
          <a:lstStyle>
            <a:lvl1pPr algn="r">
              <a:defRPr sz="5400">
                <a:solidFill>
                  <a:schemeClr val="tx2"/>
                </a:solidFill>
              </a:defRPr>
            </a:lvl1pPr>
          </a:lstStyle>
          <a:p>
            <a:r>
              <a:rPr lang="fi-FI" dirty="0"/>
              <a:t>MUOKKAA OTS. PERUSTYYL. NAPSAUTT.</a:t>
            </a:r>
          </a:p>
        </p:txBody>
      </p:sp>
      <p:pic>
        <p:nvPicPr>
          <p:cNvPr id="10" name="Kuva 9">
            <a:extLst>
              <a:ext uri="{FF2B5EF4-FFF2-40B4-BE49-F238E27FC236}">
                <a16:creationId xmlns:a16="http://schemas.microsoft.com/office/drawing/2014/main" id="{1D027861-FF07-A53C-C555-83EB641E75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8" name="Tekstin paikkamerkki 17">
            <a:extLst>
              <a:ext uri="{FF2B5EF4-FFF2-40B4-BE49-F238E27FC236}">
                <a16:creationId xmlns:a16="http://schemas.microsoft.com/office/drawing/2014/main" id="{9042E580-75C3-11AC-0655-1A85BE52FC67}"/>
              </a:ext>
            </a:extLst>
          </p:cNvPr>
          <p:cNvSpPr>
            <a:spLocks noGrp="1"/>
          </p:cNvSpPr>
          <p:nvPr>
            <p:ph type="body" sz="quarter" idx="12" hasCustomPrompt="1"/>
          </p:nvPr>
        </p:nvSpPr>
        <p:spPr>
          <a:xfrm>
            <a:off x="6330798" y="2749599"/>
            <a:ext cx="5092852" cy="679401"/>
          </a:xfrm>
          <a:prstGeom prst="rect">
            <a:avLst/>
          </a:prstGeom>
        </p:spPr>
        <p:txBody>
          <a:bodyPr/>
          <a:lstStyle>
            <a:lvl1pPr marL="0" indent="0">
              <a:lnSpc>
                <a:spcPts val="1600"/>
              </a:lnSpc>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Tarjous</a:t>
            </a:r>
          </a:p>
          <a:p>
            <a:pPr lvl="0"/>
            <a:r>
              <a:rPr lang="fi-FI" dirty="0"/>
              <a:t>Asiakasyritys Oy</a:t>
            </a:r>
          </a:p>
        </p:txBody>
      </p:sp>
      <p:sp>
        <p:nvSpPr>
          <p:cNvPr id="19" name="Tekstin paikkamerkki 17">
            <a:extLst>
              <a:ext uri="{FF2B5EF4-FFF2-40B4-BE49-F238E27FC236}">
                <a16:creationId xmlns:a16="http://schemas.microsoft.com/office/drawing/2014/main" id="{D597C6E7-281F-DD4C-0E85-52203A0D5665}"/>
              </a:ext>
            </a:extLst>
          </p:cNvPr>
          <p:cNvSpPr>
            <a:spLocks noGrp="1"/>
          </p:cNvSpPr>
          <p:nvPr>
            <p:ph type="body" sz="quarter" idx="13" hasCustomPrompt="1"/>
          </p:nvPr>
        </p:nvSpPr>
        <p:spPr>
          <a:xfrm>
            <a:off x="6330798" y="3504160"/>
            <a:ext cx="5092852" cy="1192985"/>
          </a:xfrm>
          <a:prstGeom prst="rect">
            <a:avLst/>
          </a:prstGeom>
        </p:spPr>
        <p:txBody>
          <a:bodyPr/>
          <a:lstStyle>
            <a:lvl1pPr marL="0" indent="0">
              <a:lnSpc>
                <a:spcPts val="800"/>
              </a:lnSpc>
              <a:buNone/>
              <a:defRPr sz="16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Etunimi Sukunimi Titteli</a:t>
            </a:r>
          </a:p>
          <a:p>
            <a:pPr lvl="0"/>
            <a:r>
              <a:rPr lang="fi-FI" dirty="0"/>
              <a:t>Taloustutkimus Oy </a:t>
            </a:r>
          </a:p>
          <a:p>
            <a:pPr lvl="0"/>
            <a:r>
              <a:rPr lang="fi-FI" dirty="0"/>
              <a:t>1.10.2022</a:t>
            </a:r>
          </a:p>
          <a:p>
            <a:pPr lvl="0"/>
            <a:endParaRPr lang="fi-FI" dirty="0"/>
          </a:p>
        </p:txBody>
      </p:sp>
      <p:pic>
        <p:nvPicPr>
          <p:cNvPr id="2" name="Kuva 1">
            <a:extLst>
              <a:ext uri="{FF2B5EF4-FFF2-40B4-BE49-F238E27FC236}">
                <a16:creationId xmlns:a16="http://schemas.microsoft.com/office/drawing/2014/main" id="{10F975B5-9898-862F-DA5C-0985423B64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6105525" cy="6582128"/>
          </a:xfrm>
          <a:prstGeom prst="rect">
            <a:avLst/>
          </a:prstGeom>
        </p:spPr>
      </p:pic>
    </p:spTree>
    <p:extLst>
      <p:ext uri="{BB962C8B-B14F-4D97-AF65-F5344CB8AC3E}">
        <p14:creationId xmlns:p14="http://schemas.microsoft.com/office/powerpoint/2010/main" val="9518497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yhjä vaalea">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866DA828-24BC-2448-8F22-7F8301281CFE}"/>
              </a:ext>
            </a:extLst>
          </p:cNvPr>
          <p:cNvSpPr>
            <a:spLocks noGrp="1"/>
          </p:cNvSpPr>
          <p:nvPr>
            <p:ph type="dt" sz="half" idx="10"/>
          </p:nvPr>
        </p:nvSpPr>
        <p:spPr/>
        <p:txBody>
          <a:bodyPr/>
          <a:lstStyle/>
          <a:p>
            <a:r>
              <a:rPr lang="fi-FI"/>
              <a:t>30.10.2023</a:t>
            </a:r>
            <a:endParaRPr lang="fi-FI" dirty="0"/>
          </a:p>
        </p:txBody>
      </p:sp>
      <p:sp>
        <p:nvSpPr>
          <p:cNvPr id="8" name="Alatunnisteen paikkamerkki 7">
            <a:extLst>
              <a:ext uri="{FF2B5EF4-FFF2-40B4-BE49-F238E27FC236}">
                <a16:creationId xmlns:a16="http://schemas.microsoft.com/office/drawing/2014/main" id="{DC5986A5-6D47-CE29-35C3-35C94E55A4EE}"/>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9" name="Dian numeron paikkamerkki 8">
            <a:extLst>
              <a:ext uri="{FF2B5EF4-FFF2-40B4-BE49-F238E27FC236}">
                <a16:creationId xmlns:a16="http://schemas.microsoft.com/office/drawing/2014/main" id="{AB7C00FA-81D0-5E72-46A2-13910B2B6B0D}"/>
              </a:ext>
            </a:extLst>
          </p:cNvPr>
          <p:cNvSpPr>
            <a:spLocks noGrp="1"/>
          </p:cNvSpPr>
          <p:nvPr>
            <p:ph type="sldNum" sz="quarter" idx="12"/>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29113600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yhjä tumma">
    <p:bg>
      <p:bgRef idx="1001">
        <a:schemeClr val="bg2"/>
      </p:bgRef>
    </p:bg>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55E13D8E-FDE6-2700-51BD-1D7BA5757640}"/>
              </a:ext>
            </a:extLst>
          </p:cNvPr>
          <p:cNvSpPr>
            <a:spLocks noGrp="1"/>
          </p:cNvSpPr>
          <p:nvPr>
            <p:ph type="dt" sz="half" idx="10"/>
          </p:nvPr>
        </p:nvSpPr>
        <p:spPr/>
        <p:txBody>
          <a:bodyPr/>
          <a:lstStyle/>
          <a:p>
            <a:r>
              <a:rPr lang="fi-FI"/>
              <a:t>30.10.2023</a:t>
            </a:r>
            <a:endParaRPr lang="fi-FI" dirty="0"/>
          </a:p>
        </p:txBody>
      </p:sp>
      <p:sp>
        <p:nvSpPr>
          <p:cNvPr id="6" name="Alatunnisteen paikkamerkki 5">
            <a:extLst>
              <a:ext uri="{FF2B5EF4-FFF2-40B4-BE49-F238E27FC236}">
                <a16:creationId xmlns:a16="http://schemas.microsoft.com/office/drawing/2014/main" id="{EEDE0F07-E0BF-6C54-643C-503392BAC5F3}"/>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7" name="Dian numeron paikkamerkki 6">
            <a:extLst>
              <a:ext uri="{FF2B5EF4-FFF2-40B4-BE49-F238E27FC236}">
                <a16:creationId xmlns:a16="http://schemas.microsoft.com/office/drawing/2014/main" id="{3250D2C9-F092-1C1A-1E0A-34133DC5CA66}"/>
              </a:ext>
            </a:extLst>
          </p:cNvPr>
          <p:cNvSpPr>
            <a:spLocks noGrp="1"/>
          </p:cNvSpPr>
          <p:nvPr>
            <p:ph type="sldNum" sz="quarter" idx="12"/>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429792213"/>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aljon tekstiä -vaale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BEEDF5A-4E53-4FC3-E133-CC3A38F6E2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
        <p:nvSpPr>
          <p:cNvPr id="2" name="Päivämäärän paikkamerkki 1">
            <a:extLst>
              <a:ext uri="{FF2B5EF4-FFF2-40B4-BE49-F238E27FC236}">
                <a16:creationId xmlns:a16="http://schemas.microsoft.com/office/drawing/2014/main" id="{E6ABD526-DBE1-6E7A-4406-6365EFDBC95E}"/>
              </a:ext>
            </a:extLst>
          </p:cNvPr>
          <p:cNvSpPr>
            <a:spLocks noGrp="1"/>
          </p:cNvSpPr>
          <p:nvPr>
            <p:ph type="dt" sz="half" idx="12"/>
          </p:nvPr>
        </p:nvSpPr>
        <p:spPr/>
        <p:txBody>
          <a:bodyPr/>
          <a:lstStyle/>
          <a:p>
            <a:r>
              <a:rPr lang="fi-FI"/>
              <a:t>30.10.2023</a:t>
            </a:r>
            <a:endParaRPr lang="fi-FI" dirty="0"/>
          </a:p>
        </p:txBody>
      </p:sp>
      <p:sp>
        <p:nvSpPr>
          <p:cNvPr id="3" name="Alatunnisteen paikkamerkki 2">
            <a:extLst>
              <a:ext uri="{FF2B5EF4-FFF2-40B4-BE49-F238E27FC236}">
                <a16:creationId xmlns:a16="http://schemas.microsoft.com/office/drawing/2014/main" id="{D9044C13-C720-7078-A825-8E0C92EEE398}"/>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4" name="Dian numeron paikkamerkki 3">
            <a:extLst>
              <a:ext uri="{FF2B5EF4-FFF2-40B4-BE49-F238E27FC236}">
                <a16:creationId xmlns:a16="http://schemas.microsoft.com/office/drawing/2014/main" id="{6DAC049C-3156-5B63-029F-3907F738ABE3}"/>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6" name="Tekstin paikkamerkki 18">
            <a:extLst>
              <a:ext uri="{FF2B5EF4-FFF2-40B4-BE49-F238E27FC236}">
                <a16:creationId xmlns:a16="http://schemas.microsoft.com/office/drawing/2014/main" id="{E0CF0B2C-321C-8A0D-B6D5-185BD117A2E1}"/>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8" name="Otsikko 6">
            <a:extLst>
              <a:ext uri="{FF2B5EF4-FFF2-40B4-BE49-F238E27FC236}">
                <a16:creationId xmlns:a16="http://schemas.microsoft.com/office/drawing/2014/main" id="{197A498C-EDCB-FE3D-EDEB-DDC1BF6E1E82}"/>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23242776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aljon tekstiä -tumma">
    <p:bg>
      <p:bgRef idx="1001">
        <a:schemeClr val="bg2"/>
      </p:bgRef>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4FCEF34-72D0-EFD5-CEE7-5241C5462B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
        <p:nvSpPr>
          <p:cNvPr id="4" name="Päivämäärän paikkamerkki 3">
            <a:extLst>
              <a:ext uri="{FF2B5EF4-FFF2-40B4-BE49-F238E27FC236}">
                <a16:creationId xmlns:a16="http://schemas.microsoft.com/office/drawing/2014/main" id="{87312851-7D86-D367-E377-1653E75FC0A6}"/>
              </a:ext>
            </a:extLst>
          </p:cNvPr>
          <p:cNvSpPr>
            <a:spLocks noGrp="1"/>
          </p:cNvSpPr>
          <p:nvPr>
            <p:ph type="dt" sz="half" idx="12"/>
          </p:nvPr>
        </p:nvSpPr>
        <p:spPr/>
        <p:txBody>
          <a:bodyPr/>
          <a:lstStyle/>
          <a:p>
            <a:r>
              <a:rPr lang="fi-FI"/>
              <a:t>30.10.2023</a:t>
            </a:r>
            <a:endParaRPr lang="fi-FI" dirty="0"/>
          </a:p>
        </p:txBody>
      </p:sp>
      <p:sp>
        <p:nvSpPr>
          <p:cNvPr id="5" name="Alatunnisteen paikkamerkki 4">
            <a:extLst>
              <a:ext uri="{FF2B5EF4-FFF2-40B4-BE49-F238E27FC236}">
                <a16:creationId xmlns:a16="http://schemas.microsoft.com/office/drawing/2014/main" id="{200B3305-81C8-918F-6CAA-813649ECB25F}"/>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6" name="Dian numeron paikkamerkki 5">
            <a:extLst>
              <a:ext uri="{FF2B5EF4-FFF2-40B4-BE49-F238E27FC236}">
                <a16:creationId xmlns:a16="http://schemas.microsoft.com/office/drawing/2014/main" id="{27FA790A-0CE9-A460-616B-331EA98BDB86}"/>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7" name="Tekstin paikkamerkki 18">
            <a:extLst>
              <a:ext uri="{FF2B5EF4-FFF2-40B4-BE49-F238E27FC236}">
                <a16:creationId xmlns:a16="http://schemas.microsoft.com/office/drawing/2014/main" id="{E09F839F-29C0-807C-310B-9C17ADE535CC}"/>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8" name="Otsikko 6">
            <a:extLst>
              <a:ext uri="{FF2B5EF4-FFF2-40B4-BE49-F238E27FC236}">
                <a16:creationId xmlns:a16="http://schemas.microsoft.com/office/drawing/2014/main" id="{2DD28577-09CA-AB9B-14CC-D944B9D1B32E}"/>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2484649596"/>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aljon tekstiä -perus">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1"/>
            <a:ext cx="12027362" cy="1580069"/>
          </a:xfrm>
          <a:prstGeom prst="round1Rect">
            <a:avLst>
              <a:gd name="adj" fmla="val 5883"/>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5FF0FAA1-1B72-BEAB-5E2B-A9B7FB84BE04}"/>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402BA183-41BE-7688-A070-1F1016908B04}"/>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EBCEB7CB-B285-9251-A314-CAEF3BB4B8D4}"/>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96A44506-8926-78B5-EE54-1FC781B26788}"/>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8" name="Otsikko 6">
            <a:extLst>
              <a:ext uri="{FF2B5EF4-FFF2-40B4-BE49-F238E27FC236}">
                <a16:creationId xmlns:a16="http://schemas.microsoft.com/office/drawing/2014/main" id="{AC4DCDF8-93B3-AEE0-D132-5AF1CDD24CB5}"/>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40612435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aljon tekstiä -pelkistetty">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3A6F163-0F2C-8664-17C2-43785F7C0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5FF0FAA1-1B72-BEAB-5E2B-A9B7FB84BE04}"/>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402BA183-41BE-7688-A070-1F1016908B04}"/>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EBCEB7CB-B285-9251-A314-CAEF3BB4B8D4}"/>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677F1555-B20C-45CB-CDC9-F663C7E2141D}"/>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6" name="Otsikko 6">
            <a:extLst>
              <a:ext uri="{FF2B5EF4-FFF2-40B4-BE49-F238E27FC236}">
                <a16:creationId xmlns:a16="http://schemas.microsoft.com/office/drawing/2014/main" id="{F57793D6-93BE-A479-E102-5F66715099D2}"/>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8607809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aljon tekstiä -kontrasti">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0"/>
            <a:ext cx="12007339" cy="1580069"/>
          </a:xfrm>
          <a:prstGeom prst="round1Rect">
            <a:avLst>
              <a:gd name="adj" fmla="val 5883"/>
            </a:avLst>
          </a:prstGeom>
          <a:solidFill>
            <a:schemeClr val="tx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E63EBC7-3BC9-445D-5A2C-C725BC55F9DF}"/>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D6940D1F-3635-C516-BB60-16A277F33EC9}"/>
              </a:ext>
            </a:extLst>
          </p:cNvPr>
          <p:cNvSpPr>
            <a:spLocks noGrp="1"/>
          </p:cNvSpPr>
          <p:nvPr>
            <p:ph type="ftr" sz="quarter" idx="13"/>
          </p:nvPr>
        </p:nvSpPr>
        <p:spPr/>
        <p:txBody>
          <a:bodyPr/>
          <a:lstStyle>
            <a:lvl1pPr>
              <a:defRPr>
                <a:solidFill>
                  <a:schemeClr val="bg2"/>
                </a:solidFill>
              </a:defRPr>
            </a:lvl1p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D29E1AA4-EB89-F5BF-3600-388881EDEC4C}"/>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1" name="Tekstin paikkamerkki 18">
            <a:extLst>
              <a:ext uri="{FF2B5EF4-FFF2-40B4-BE49-F238E27FC236}">
                <a16:creationId xmlns:a16="http://schemas.microsoft.com/office/drawing/2014/main" id="{D87C5003-AA17-FF69-2404-070E03927147}"/>
              </a:ext>
            </a:extLst>
          </p:cNvPr>
          <p:cNvSpPr>
            <a:spLocks noGrp="1"/>
          </p:cNvSpPr>
          <p:nvPr>
            <p:ph type="body" sz="quarter" idx="11"/>
          </p:nvPr>
        </p:nvSpPr>
        <p:spPr>
          <a:xfrm>
            <a:off x="853512" y="2055730"/>
            <a:ext cx="10484978" cy="4124407"/>
          </a:xfrm>
          <a:prstGeom prst="rect">
            <a:avLst/>
          </a:prstGeom>
        </p:spPr>
        <p:txBody>
          <a:bodyPr>
            <a:noAutofit/>
          </a:bodyPr>
          <a:lstStyle>
            <a:lvl1pPr marL="0" indent="0">
              <a:lnSpc>
                <a:spcPct val="100000"/>
              </a:lnSpc>
              <a:buNone/>
              <a:defRPr sz="1600">
                <a:solidFill>
                  <a:schemeClr val="tx1"/>
                </a:solidFill>
              </a:defRPr>
            </a:lvl1pPr>
            <a:lvl2pPr marL="457200" indent="0">
              <a:lnSpc>
                <a:spcPct val="100000"/>
              </a:lnSpc>
              <a:buNone/>
              <a:defRPr sz="1600">
                <a:solidFill>
                  <a:schemeClr val="tx2"/>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dirty="0"/>
              <a:t>Muokkaa tekstin perustyylejä napsauttamalla</a:t>
            </a:r>
          </a:p>
        </p:txBody>
      </p:sp>
      <p:sp>
        <p:nvSpPr>
          <p:cNvPr id="6" name="Otsikko 6">
            <a:extLst>
              <a:ext uri="{FF2B5EF4-FFF2-40B4-BE49-F238E27FC236}">
                <a16:creationId xmlns:a16="http://schemas.microsoft.com/office/drawing/2014/main" id="{1CA45333-2F53-7EBF-480B-810FDB1700CE}"/>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275676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ähän tekstiä -vaale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66461C4-BE5C-7F7E-F7E4-43653CD08E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
        <p:nvSpPr>
          <p:cNvPr id="19" name="Tekstin paikkamerkki 18">
            <a:extLst>
              <a:ext uri="{FF2B5EF4-FFF2-40B4-BE49-F238E27FC236}">
                <a16:creationId xmlns:a16="http://schemas.microsoft.com/office/drawing/2014/main" id="{6D1262C2-36C8-77E9-6D3A-27C5E9F958C7}"/>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2" name="Päivämäärän paikkamerkki 1">
            <a:extLst>
              <a:ext uri="{FF2B5EF4-FFF2-40B4-BE49-F238E27FC236}">
                <a16:creationId xmlns:a16="http://schemas.microsoft.com/office/drawing/2014/main" id="{F9699F02-CD4A-F6C2-B43A-529587A757BE}"/>
              </a:ext>
            </a:extLst>
          </p:cNvPr>
          <p:cNvSpPr>
            <a:spLocks noGrp="1"/>
          </p:cNvSpPr>
          <p:nvPr>
            <p:ph type="dt" sz="half" idx="12"/>
          </p:nvPr>
        </p:nvSpPr>
        <p:spPr/>
        <p:txBody>
          <a:bodyPr/>
          <a:lstStyle/>
          <a:p>
            <a:r>
              <a:rPr lang="fi-FI"/>
              <a:t>30.10.2023</a:t>
            </a:r>
            <a:endParaRPr lang="fi-FI" dirty="0"/>
          </a:p>
        </p:txBody>
      </p:sp>
      <p:sp>
        <p:nvSpPr>
          <p:cNvPr id="3" name="Alatunnisteen paikkamerkki 2">
            <a:extLst>
              <a:ext uri="{FF2B5EF4-FFF2-40B4-BE49-F238E27FC236}">
                <a16:creationId xmlns:a16="http://schemas.microsoft.com/office/drawing/2014/main" id="{EC190CF3-6E27-28AC-9577-BE4147B59197}"/>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4" name="Dian numeron paikkamerkki 3">
            <a:extLst>
              <a:ext uri="{FF2B5EF4-FFF2-40B4-BE49-F238E27FC236}">
                <a16:creationId xmlns:a16="http://schemas.microsoft.com/office/drawing/2014/main" id="{93BF165F-BA9F-3762-C9C1-A9631A2C44AB}"/>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8" name="Otsikko 5">
            <a:extLst>
              <a:ext uri="{FF2B5EF4-FFF2-40B4-BE49-F238E27FC236}">
                <a16:creationId xmlns:a16="http://schemas.microsoft.com/office/drawing/2014/main" id="{FD9667C0-29DE-3EB2-795A-07708085B09B}"/>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756097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ähän tekstiä -perus">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4DECBC4F-4A2D-F506-5551-679B1A635169}"/>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7C6BA38B-DC2C-E931-025A-82B4CADDCBA1}"/>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B16B2555-62D6-5621-B319-F9A8F5A59502}"/>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1" name="Tekstin paikkamerkki 18">
            <a:extLst>
              <a:ext uri="{FF2B5EF4-FFF2-40B4-BE49-F238E27FC236}">
                <a16:creationId xmlns:a16="http://schemas.microsoft.com/office/drawing/2014/main" id="{3ABC0D6E-AB8E-E891-F407-FDBD2451347D}"/>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8" name="Otsikko 5">
            <a:extLst>
              <a:ext uri="{FF2B5EF4-FFF2-40B4-BE49-F238E27FC236}">
                <a16:creationId xmlns:a16="http://schemas.microsoft.com/office/drawing/2014/main" id="{A5C0B711-F041-0237-3246-CC80D001DE16}"/>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43105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hän tekstiä -vaale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66461C4-BE5C-7F7E-F7E4-43653CD08E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
        <p:nvSpPr>
          <p:cNvPr id="19" name="Tekstin paikkamerkki 18">
            <a:extLst>
              <a:ext uri="{FF2B5EF4-FFF2-40B4-BE49-F238E27FC236}">
                <a16:creationId xmlns:a16="http://schemas.microsoft.com/office/drawing/2014/main" id="{6D1262C2-36C8-77E9-6D3A-27C5E9F958C7}"/>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2" name="Päivämäärän paikkamerkki 1">
            <a:extLst>
              <a:ext uri="{FF2B5EF4-FFF2-40B4-BE49-F238E27FC236}">
                <a16:creationId xmlns:a16="http://schemas.microsoft.com/office/drawing/2014/main" id="{F9699F02-CD4A-F6C2-B43A-529587A757BE}"/>
              </a:ext>
            </a:extLst>
          </p:cNvPr>
          <p:cNvSpPr>
            <a:spLocks noGrp="1"/>
          </p:cNvSpPr>
          <p:nvPr>
            <p:ph type="dt" sz="half" idx="12"/>
          </p:nvPr>
        </p:nvSpPr>
        <p:spPr/>
        <p:txBody>
          <a:bodyPr/>
          <a:lstStyle/>
          <a:p>
            <a:r>
              <a:rPr lang="fi-FI"/>
              <a:t>30.10.2023</a:t>
            </a:r>
            <a:endParaRPr lang="fi-FI" dirty="0"/>
          </a:p>
        </p:txBody>
      </p:sp>
      <p:sp>
        <p:nvSpPr>
          <p:cNvPr id="3" name="Alatunnisteen paikkamerkki 2">
            <a:extLst>
              <a:ext uri="{FF2B5EF4-FFF2-40B4-BE49-F238E27FC236}">
                <a16:creationId xmlns:a16="http://schemas.microsoft.com/office/drawing/2014/main" id="{EC190CF3-6E27-28AC-9577-BE4147B59197}"/>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4" name="Dian numeron paikkamerkki 3">
            <a:extLst>
              <a:ext uri="{FF2B5EF4-FFF2-40B4-BE49-F238E27FC236}">
                <a16:creationId xmlns:a16="http://schemas.microsoft.com/office/drawing/2014/main" id="{93BF165F-BA9F-3762-C9C1-A9631A2C44AB}"/>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8" name="Otsikko 5">
            <a:extLst>
              <a:ext uri="{FF2B5EF4-FFF2-40B4-BE49-F238E27FC236}">
                <a16:creationId xmlns:a16="http://schemas.microsoft.com/office/drawing/2014/main" id="{FD9667C0-29DE-3EB2-795A-07708085B09B}"/>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24935683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ähän tekstiä - tummakontrasti">
    <p:bg>
      <p:bgRef idx="1001">
        <a:schemeClr val="bg2"/>
      </p:bgRef>
    </p:bg>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45091930-CD5A-C9BD-114F-C3FE72842EA7}"/>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38E26BDF-BBC3-D78D-17DA-50081EFE4580}"/>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69280355-D627-AD29-3BAC-C982B6ED9DFD}"/>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A68023A0-4BA5-0B41-DE83-789087D4AE9E}"/>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6" name="Otsikko 5">
            <a:extLst>
              <a:ext uri="{FF2B5EF4-FFF2-40B4-BE49-F238E27FC236}">
                <a16:creationId xmlns:a16="http://schemas.microsoft.com/office/drawing/2014/main" id="{B1A2D679-DE39-597E-CE94-1FE3EEC23220}"/>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74576079"/>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ähän tekstiä -tumma">
    <p:bg>
      <p:bgRef idx="1001">
        <a:schemeClr val="bg2"/>
      </p:bgRef>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B64479A-3B0D-DE50-EBAA-1358D86FEC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15FA232E-B5F5-42E3-289E-62A3D682CB62}"/>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16E16EAE-3A30-8D2C-CBA5-0AD6DBCDA5B6}"/>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AF5DA048-1785-810D-7C00-CAD7C12B7EE1}"/>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65FFA91F-A685-4421-6AB9-305A26B151F6}"/>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7" name="Otsikko 5">
            <a:extLst>
              <a:ext uri="{FF2B5EF4-FFF2-40B4-BE49-F238E27FC236}">
                <a16:creationId xmlns:a16="http://schemas.microsoft.com/office/drawing/2014/main" id="{D2E2D87E-2C6F-E635-FB84-65D92BDD5257}"/>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288769007"/>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laotsikko, Vähän tekstiä  -tumma">
    <p:bg>
      <p:bgRef idx="1001">
        <a:schemeClr val="bg2"/>
      </p:bgRef>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49FF8AC2-C777-59FE-057B-91DE298766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453863" y="3582435"/>
            <a:ext cx="3896987"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5" name="Päivämäärän paikkamerkki 4">
            <a:extLst>
              <a:ext uri="{FF2B5EF4-FFF2-40B4-BE49-F238E27FC236}">
                <a16:creationId xmlns:a16="http://schemas.microsoft.com/office/drawing/2014/main" id="{075B2B78-5A42-4561-D533-382F9FB89768}"/>
              </a:ext>
            </a:extLst>
          </p:cNvPr>
          <p:cNvSpPr>
            <a:spLocks noGrp="1"/>
          </p:cNvSpPr>
          <p:nvPr>
            <p:ph type="dt" sz="half" idx="18"/>
          </p:nvPr>
        </p:nvSpPr>
        <p:spPr/>
        <p:txBody>
          <a:bodyPr/>
          <a:lstStyle/>
          <a:p>
            <a:r>
              <a:rPr lang="fi-FI"/>
              <a:t>30.10.2023</a:t>
            </a:r>
            <a:endParaRPr lang="fi-FI" dirty="0"/>
          </a:p>
        </p:txBody>
      </p:sp>
      <p:sp>
        <p:nvSpPr>
          <p:cNvPr id="6" name="Alatunnisteen paikkamerkki 5">
            <a:extLst>
              <a:ext uri="{FF2B5EF4-FFF2-40B4-BE49-F238E27FC236}">
                <a16:creationId xmlns:a16="http://schemas.microsoft.com/office/drawing/2014/main" id="{B19F91A2-3042-BECE-5EDA-71BC7EC5CC9F}"/>
              </a:ext>
            </a:extLst>
          </p:cNvPr>
          <p:cNvSpPr>
            <a:spLocks noGrp="1"/>
          </p:cNvSpPr>
          <p:nvPr>
            <p:ph type="ftr" sz="quarter" idx="19"/>
          </p:nvPr>
        </p:nvSpPr>
        <p:spPr/>
        <p:txBody>
          <a:bodyPr/>
          <a:lstStyle/>
          <a:p>
            <a:r>
              <a:rPr lang="fi-FI"/>
              <a:t>7747 Mielipiteet metsäammattilaisista ja työn jäljestä metsässä</a:t>
            </a:r>
            <a:endParaRPr lang="fi-FI" dirty="0"/>
          </a:p>
        </p:txBody>
      </p:sp>
      <p:sp>
        <p:nvSpPr>
          <p:cNvPr id="8" name="Dian numeron paikkamerkki 7">
            <a:extLst>
              <a:ext uri="{FF2B5EF4-FFF2-40B4-BE49-F238E27FC236}">
                <a16:creationId xmlns:a16="http://schemas.microsoft.com/office/drawing/2014/main" id="{8727ED6F-8319-17F7-1523-478FB965B771}"/>
              </a:ext>
            </a:extLst>
          </p:cNvPr>
          <p:cNvSpPr>
            <a:spLocks noGrp="1"/>
          </p:cNvSpPr>
          <p:nvPr>
            <p:ph type="sldNum" sz="quarter" idx="20"/>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B2D6E5A3-9A03-6C21-0456-077D58366F42}"/>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11" name="Otsikko 5">
            <a:extLst>
              <a:ext uri="{FF2B5EF4-FFF2-40B4-BE49-F238E27FC236}">
                <a16:creationId xmlns:a16="http://schemas.microsoft.com/office/drawing/2014/main" id="{881DF46D-F00F-C588-CD2C-0419AB34C0B3}"/>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570029964"/>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ähän tekstiä -taustakuva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A062EDBC-0AA1-4A53-BC64-982CD32B4526}"/>
              </a:ext>
            </a:extLst>
          </p:cNvPr>
          <p:cNvSpPr/>
          <p:nvPr userDrawn="1"/>
        </p:nvSpPr>
        <p:spPr>
          <a:xfrm>
            <a:off x="0" y="0"/>
            <a:ext cx="12192000" cy="685640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22C00076-E522-0420-56C7-2682760733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0" name="Päivämäärän paikkamerkki 9">
            <a:extLst>
              <a:ext uri="{FF2B5EF4-FFF2-40B4-BE49-F238E27FC236}">
                <a16:creationId xmlns:a16="http://schemas.microsoft.com/office/drawing/2014/main" id="{2D7F162A-5E62-DBFE-8C3F-5314C07861C8}"/>
              </a:ext>
            </a:extLst>
          </p:cNvPr>
          <p:cNvSpPr>
            <a:spLocks noGrp="1"/>
          </p:cNvSpPr>
          <p:nvPr>
            <p:ph type="dt" sz="half" idx="12"/>
          </p:nvPr>
        </p:nvSpPr>
        <p:spPr/>
        <p:txBody>
          <a:bodyPr/>
          <a:lstStyle/>
          <a:p>
            <a:r>
              <a:rPr lang="fi-FI"/>
              <a:t>30.10.2023</a:t>
            </a:r>
            <a:endParaRPr lang="fi-FI" dirty="0"/>
          </a:p>
        </p:txBody>
      </p:sp>
      <p:sp>
        <p:nvSpPr>
          <p:cNvPr id="11" name="Alatunnisteen paikkamerkki 10">
            <a:extLst>
              <a:ext uri="{FF2B5EF4-FFF2-40B4-BE49-F238E27FC236}">
                <a16:creationId xmlns:a16="http://schemas.microsoft.com/office/drawing/2014/main" id="{BB4ED17B-A97B-284A-B367-744EF7BA0FEF}"/>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12" name="Dian numeron paikkamerkki 11">
            <a:extLst>
              <a:ext uri="{FF2B5EF4-FFF2-40B4-BE49-F238E27FC236}">
                <a16:creationId xmlns:a16="http://schemas.microsoft.com/office/drawing/2014/main" id="{33B548BA-DC62-EC30-6D82-51871707C189}"/>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5" name="Tekstin paikkamerkki 18">
            <a:extLst>
              <a:ext uri="{FF2B5EF4-FFF2-40B4-BE49-F238E27FC236}">
                <a16:creationId xmlns:a16="http://schemas.microsoft.com/office/drawing/2014/main" id="{A8C370FA-3FC1-B519-1D67-D45CBFA68F82}"/>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6" name="Otsikko 5">
            <a:extLst>
              <a:ext uri="{FF2B5EF4-FFF2-40B4-BE49-F238E27FC236}">
                <a16:creationId xmlns:a16="http://schemas.microsoft.com/office/drawing/2014/main" id="{FD2EBA8B-5236-8378-C3D2-C5113BE365DF}"/>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576928837"/>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ähän tekstiä -taustakuva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73ADCDE-094B-BD03-64F1-A31B2C07D8FD}"/>
              </a:ext>
            </a:extLst>
          </p:cNvPr>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C96ECFED-5909-6793-9AA2-50EF14BF3FC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sp>
        <p:nvSpPr>
          <p:cNvPr id="14" name="Päivämäärän paikkamerkki 7">
            <a:extLst>
              <a:ext uri="{FF2B5EF4-FFF2-40B4-BE49-F238E27FC236}">
                <a16:creationId xmlns:a16="http://schemas.microsoft.com/office/drawing/2014/main" id="{B2DFCAA6-8743-189D-90CF-A7ACB3A68A43}"/>
              </a:ext>
            </a:extLst>
          </p:cNvPr>
          <p:cNvSpPr txBox="1">
            <a:spLocks/>
          </p:cNvSpPr>
          <p:nvPr/>
        </p:nvSpPr>
        <p:spPr>
          <a:xfrm>
            <a:off x="10368005" y="6399565"/>
            <a:ext cx="1006876" cy="365125"/>
          </a:xfrm>
          <a:prstGeom prst="rect">
            <a:avLst/>
          </a:prstGeom>
        </p:spPr>
        <p:txBody>
          <a:bodyPr vert="horz" lIns="91440" tIns="45720" rIns="91440" bIns="45720" rtlCol="0" anchor="ctr"/>
          <a:lstStyle>
            <a:defPPr>
              <a:defRPr lang="fi-FI"/>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Päivämäärän paikkamerkki 3">
            <a:extLst>
              <a:ext uri="{FF2B5EF4-FFF2-40B4-BE49-F238E27FC236}">
                <a16:creationId xmlns:a16="http://schemas.microsoft.com/office/drawing/2014/main" id="{C7CADE93-E680-9D71-9853-DEAF964EE83B}"/>
              </a:ext>
            </a:extLst>
          </p:cNvPr>
          <p:cNvSpPr>
            <a:spLocks noGrp="1"/>
          </p:cNvSpPr>
          <p:nvPr>
            <p:ph type="dt" sz="half" idx="12"/>
          </p:nvPr>
        </p:nvSpPr>
        <p:spPr/>
        <p:txBody>
          <a:bodyPr/>
          <a:lstStyle>
            <a:lvl1pPr>
              <a:defRPr>
                <a:solidFill>
                  <a:schemeClr val="bg2"/>
                </a:solidFill>
              </a:defRPr>
            </a:lvl1pPr>
          </a:lstStyle>
          <a:p>
            <a:r>
              <a:rPr lang="fi-FI"/>
              <a:t>30.10.2023</a:t>
            </a:r>
            <a:endParaRPr lang="fi-FI" dirty="0"/>
          </a:p>
        </p:txBody>
      </p:sp>
      <p:sp>
        <p:nvSpPr>
          <p:cNvPr id="5" name="Alatunnisteen paikkamerkki 4">
            <a:extLst>
              <a:ext uri="{FF2B5EF4-FFF2-40B4-BE49-F238E27FC236}">
                <a16:creationId xmlns:a16="http://schemas.microsoft.com/office/drawing/2014/main" id="{D8AF3120-57E6-D830-D518-4F382A412261}"/>
              </a:ext>
            </a:extLst>
          </p:cNvPr>
          <p:cNvSpPr>
            <a:spLocks noGrp="1"/>
          </p:cNvSpPr>
          <p:nvPr>
            <p:ph type="ftr" sz="quarter" idx="13"/>
          </p:nvPr>
        </p:nvSpPr>
        <p:spPr/>
        <p:txBody>
          <a:bodyPr/>
          <a:lstStyle>
            <a:lvl1pPr>
              <a:defRPr>
                <a:solidFill>
                  <a:schemeClr val="bg2"/>
                </a:solidFill>
              </a:defRPr>
            </a:lvl1pPr>
          </a:lstStyle>
          <a:p>
            <a:r>
              <a:rPr lang="fi-FI"/>
              <a:t>7747 Mielipiteet metsäammattilaisista ja työn jäljestä metsässä</a:t>
            </a:r>
            <a:endParaRPr lang="fi-FI" dirty="0"/>
          </a:p>
        </p:txBody>
      </p:sp>
      <p:sp>
        <p:nvSpPr>
          <p:cNvPr id="6" name="Dian numeron paikkamerkki 5">
            <a:extLst>
              <a:ext uri="{FF2B5EF4-FFF2-40B4-BE49-F238E27FC236}">
                <a16:creationId xmlns:a16="http://schemas.microsoft.com/office/drawing/2014/main" id="{66025343-31B4-5376-BF1B-3FD9817C7709}"/>
              </a:ext>
            </a:extLst>
          </p:cNvPr>
          <p:cNvSpPr>
            <a:spLocks noGrp="1"/>
          </p:cNvSpPr>
          <p:nvPr>
            <p:ph type="sldNum" sz="quarter" idx="14"/>
          </p:nvPr>
        </p:nvSpPr>
        <p:spPr/>
        <p:txBody>
          <a:bodyPr/>
          <a:lstStyle>
            <a:lvl1pPr>
              <a:defRPr>
                <a:solidFill>
                  <a:schemeClr val="bg2"/>
                </a:solidFill>
              </a:defRPr>
            </a:lvl1p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1ABAA17D-CB67-8662-DE37-40CD9739FC37}"/>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bg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9" name="Otsikko 5">
            <a:extLst>
              <a:ext uri="{FF2B5EF4-FFF2-40B4-BE49-F238E27FC236}">
                <a16:creationId xmlns:a16="http://schemas.microsoft.com/office/drawing/2014/main" id="{695D763C-93DC-04C0-0F99-1C6E4D64993F}"/>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401525705"/>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ähän tekstiä -kontrasti">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367A57F6-C0E2-6060-DB79-AE9A86BB1787}"/>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B5BEBF7C-81DC-B063-6896-9AEC29B70577}"/>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8C546391-24C3-4B08-0179-863099E6AF11}"/>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25066EAA-D3DA-E179-F243-4F9152DDE0CE}"/>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6" name="Otsikko 5">
            <a:extLst>
              <a:ext uri="{FF2B5EF4-FFF2-40B4-BE49-F238E27FC236}">
                <a16:creationId xmlns:a16="http://schemas.microsoft.com/office/drawing/2014/main" id="{AD0E1BB3-3177-094A-3B78-E30A946F9AC9}"/>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39724124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hän tekstiä -huomio">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B471429-852C-F0A2-6D62-6439195DFBCC}"/>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32B01E11-4581-4D2D-B4BB-2133365347BF}"/>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DD3D94DA-2E2C-A47B-D418-5DDD05C99EE8}"/>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0" name="Tekstin paikkamerkki 18">
            <a:extLst>
              <a:ext uri="{FF2B5EF4-FFF2-40B4-BE49-F238E27FC236}">
                <a16:creationId xmlns:a16="http://schemas.microsoft.com/office/drawing/2014/main" id="{DEBD42FA-EE33-AFA8-F6B6-B78D4A333414}"/>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6" name="Otsikko 5">
            <a:extLst>
              <a:ext uri="{FF2B5EF4-FFF2-40B4-BE49-F238E27FC236}">
                <a16:creationId xmlns:a16="http://schemas.microsoft.com/office/drawing/2014/main" id="{898EEE32-4B41-70CB-CFCE-6E2BF7540AE3}"/>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9588038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hän tekstiä -kuva">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8BF1DE52-5021-5DD1-BB02-8B0C8A1BB6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 y="0"/>
            <a:ext cx="12190815" cy="6867832"/>
          </a:xfrm>
          <a:prstGeom prst="rect">
            <a:avLst/>
          </a:prstGeom>
        </p:spPr>
      </p:pic>
      <p:sp>
        <p:nvSpPr>
          <p:cNvPr id="4" name="Päivämäärän paikkamerkki 3">
            <a:extLst>
              <a:ext uri="{FF2B5EF4-FFF2-40B4-BE49-F238E27FC236}">
                <a16:creationId xmlns:a16="http://schemas.microsoft.com/office/drawing/2014/main" id="{F060BE68-CDC1-8F8F-157A-82762CBD966B}"/>
              </a:ext>
            </a:extLst>
          </p:cNvPr>
          <p:cNvSpPr>
            <a:spLocks noGrp="1"/>
          </p:cNvSpPr>
          <p:nvPr>
            <p:ph type="dt" sz="half" idx="12"/>
          </p:nvPr>
        </p:nvSpPr>
        <p:spPr/>
        <p:txBody>
          <a:bodyPr/>
          <a:lstStyle/>
          <a:p>
            <a:r>
              <a:rPr lang="fi-FI"/>
              <a:t>30.10.2023</a:t>
            </a:r>
            <a:endParaRPr lang="fi-FI" dirty="0"/>
          </a:p>
        </p:txBody>
      </p:sp>
      <p:sp>
        <p:nvSpPr>
          <p:cNvPr id="5" name="Alatunnisteen paikkamerkki 4">
            <a:extLst>
              <a:ext uri="{FF2B5EF4-FFF2-40B4-BE49-F238E27FC236}">
                <a16:creationId xmlns:a16="http://schemas.microsoft.com/office/drawing/2014/main" id="{D2AA8CC2-C5DC-3DE9-5E52-417A05229EEE}"/>
              </a:ext>
            </a:extLst>
          </p:cNvPr>
          <p:cNvSpPr>
            <a:spLocks noGrp="1"/>
          </p:cNvSpPr>
          <p:nvPr>
            <p:ph type="ftr" sz="quarter" idx="13"/>
          </p:nvPr>
        </p:nvSpPr>
        <p:spPr>
          <a:xfrm>
            <a:off x="8790039" y="152145"/>
            <a:ext cx="3189494" cy="365125"/>
          </a:xfrm>
        </p:spPr>
        <p:txBody>
          <a:bodyPr/>
          <a:lstStyle/>
          <a:p>
            <a:r>
              <a:rPr lang="fi-FI"/>
              <a:t>7747 Mielipiteet metsäammattilaisista ja työn jäljestä metsässä</a:t>
            </a:r>
            <a:endParaRPr lang="fi-FI" dirty="0"/>
          </a:p>
        </p:txBody>
      </p:sp>
      <p:sp>
        <p:nvSpPr>
          <p:cNvPr id="6" name="Dian numeron paikkamerkki 5">
            <a:extLst>
              <a:ext uri="{FF2B5EF4-FFF2-40B4-BE49-F238E27FC236}">
                <a16:creationId xmlns:a16="http://schemas.microsoft.com/office/drawing/2014/main" id="{0362267C-DD02-2A63-8709-B75FEED74386}"/>
              </a:ext>
            </a:extLst>
          </p:cNvPr>
          <p:cNvSpPr>
            <a:spLocks noGrp="1"/>
          </p:cNvSpPr>
          <p:nvPr>
            <p:ph type="sldNum" sz="quarter" idx="14"/>
          </p:nvPr>
        </p:nvSpPr>
        <p:spPr/>
        <p:txBody>
          <a:bodyPr/>
          <a:lstStyle/>
          <a:p>
            <a:fld id="{FE5B6939-2160-4D54-A0A9-177BFACD315D}" type="slidenum">
              <a:rPr lang="fi-FI" smtClean="0"/>
              <a:pPr/>
              <a:t>‹#›</a:t>
            </a:fld>
            <a:endParaRPr lang="fi-FI" dirty="0"/>
          </a:p>
        </p:txBody>
      </p:sp>
      <p:pic>
        <p:nvPicPr>
          <p:cNvPr id="3" name="Kuva 2">
            <a:extLst>
              <a:ext uri="{FF2B5EF4-FFF2-40B4-BE49-F238E27FC236}">
                <a16:creationId xmlns:a16="http://schemas.microsoft.com/office/drawing/2014/main" id="{B60EC2D7-8E54-7C93-DD2C-1666063DD5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Tekstin paikkamerkki 18">
            <a:extLst>
              <a:ext uri="{FF2B5EF4-FFF2-40B4-BE49-F238E27FC236}">
                <a16:creationId xmlns:a16="http://schemas.microsoft.com/office/drawing/2014/main" id="{E2B984ED-60E7-D8AE-34ED-1A50BCD931A6}"/>
              </a:ext>
            </a:extLst>
          </p:cNvPr>
          <p:cNvSpPr>
            <a:spLocks noGrp="1"/>
          </p:cNvSpPr>
          <p:nvPr>
            <p:ph type="body" sz="quarter" idx="11"/>
          </p:nvPr>
        </p:nvSpPr>
        <p:spPr>
          <a:xfrm>
            <a:off x="5064125" y="2054942"/>
            <a:ext cx="6467475" cy="4125196"/>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7" name="Otsikko 6">
            <a:extLst>
              <a:ext uri="{FF2B5EF4-FFF2-40B4-BE49-F238E27FC236}">
                <a16:creationId xmlns:a16="http://schemas.microsoft.com/office/drawing/2014/main" id="{993715E1-7683-6C5D-042D-56B2DD14AB98}"/>
              </a:ext>
            </a:extLst>
          </p:cNvPr>
          <p:cNvSpPr>
            <a:spLocks noGrp="1"/>
          </p:cNvSpPr>
          <p:nvPr>
            <p:ph type="title" hasCustomPrompt="1"/>
          </p:nvPr>
        </p:nvSpPr>
        <p:spPr>
          <a:xfrm>
            <a:off x="5064123" y="954088"/>
            <a:ext cx="6467475" cy="1100854"/>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361749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Yläotsikko -kapea">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a:spLocks noGrp="1" noRot="1" noMove="1" noResize="1" noEditPoints="1" noAdjustHandles="1" noChangeArrowheads="1" noChangeShapeType="1"/>
          </p:cNvSpPr>
          <p:nvPr/>
        </p:nvSpPr>
        <p:spPr>
          <a:xfrm flipV="1">
            <a:off x="0" y="0"/>
            <a:ext cx="12007339" cy="1257302"/>
          </a:xfrm>
          <a:prstGeom prst="round1Rect">
            <a:avLst>
              <a:gd name="adj" fmla="val 5883"/>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6">
            <a:extLst>
              <a:ext uri="{FF2B5EF4-FFF2-40B4-BE49-F238E27FC236}">
                <a16:creationId xmlns:a16="http://schemas.microsoft.com/office/drawing/2014/main" id="{8AEECCC5-79C7-31F8-77C1-7A72F31EB301}"/>
              </a:ext>
            </a:extLst>
          </p:cNvPr>
          <p:cNvSpPr>
            <a:spLocks noGrp="1"/>
          </p:cNvSpPr>
          <p:nvPr>
            <p:ph type="title" hasCustomPrompt="1"/>
          </p:nvPr>
        </p:nvSpPr>
        <p:spPr>
          <a:xfrm>
            <a:off x="853511" y="461640"/>
            <a:ext cx="10484978" cy="758335"/>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E63EBC7-3BC9-445D-5A2C-C725BC55F9DF}"/>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D6940D1F-3635-C516-BB60-16A277F33EC9}"/>
              </a:ext>
            </a:extLst>
          </p:cNvPr>
          <p:cNvSpPr>
            <a:spLocks noGrp="1"/>
          </p:cNvSpPr>
          <p:nvPr>
            <p:ph type="ftr" sz="quarter" idx="13"/>
          </p:nvPr>
        </p:nvSpPr>
        <p:spPr/>
        <p:txBody>
          <a:bodyPr/>
          <a:lstStyle>
            <a:lvl1pPr>
              <a:defRPr>
                <a:solidFill>
                  <a:schemeClr val="tx2"/>
                </a:solidFill>
              </a:defRPr>
            </a:lvl1p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D29E1AA4-EB89-F5BF-3600-388881EDEC4C}"/>
              </a:ext>
            </a:extLst>
          </p:cNvPr>
          <p:cNvSpPr>
            <a:spLocks noGrp="1"/>
          </p:cNvSpPr>
          <p:nvPr>
            <p:ph type="sldNum" sz="quarter" idx="14"/>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23005791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sältö/Grafiikk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Sisällön paikkamerkki 2"/>
          <p:cNvSpPr>
            <a:spLocks noGrp="1"/>
          </p:cNvSpPr>
          <p:nvPr>
            <p:ph idx="1"/>
          </p:nvPr>
        </p:nvSpPr>
        <p:spPr>
          <a:xfrm>
            <a:off x="853511" y="1571915"/>
            <a:ext cx="10484978" cy="4806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Päivämäärän paikkamerkki 2">
            <a:extLst>
              <a:ext uri="{FF2B5EF4-FFF2-40B4-BE49-F238E27FC236}">
                <a16:creationId xmlns:a16="http://schemas.microsoft.com/office/drawing/2014/main" id="{754B123F-EADE-6979-BB72-743A70FB18FD}"/>
              </a:ext>
            </a:extLst>
          </p:cNvPr>
          <p:cNvSpPr>
            <a:spLocks noGrp="1"/>
          </p:cNvSpPr>
          <p:nvPr>
            <p:ph type="dt" sz="half" idx="12"/>
          </p:nvPr>
        </p:nvSpPr>
        <p:spPr>
          <a:xfrm>
            <a:off x="8707384" y="6378645"/>
            <a:ext cx="2743200" cy="365125"/>
          </a:xfrm>
        </p:spPr>
        <p:txBody>
          <a:bodyPr/>
          <a:lstStyle/>
          <a:p>
            <a:r>
              <a:rPr lang="fi-FI"/>
              <a:t>30.10.2023</a:t>
            </a:r>
            <a:endParaRPr lang="fi-FI" dirty="0"/>
          </a:p>
        </p:txBody>
      </p:sp>
      <p:sp>
        <p:nvSpPr>
          <p:cNvPr id="3" name="Alatunnisteen paikkamerkki 3">
            <a:extLst>
              <a:ext uri="{FF2B5EF4-FFF2-40B4-BE49-F238E27FC236}">
                <a16:creationId xmlns:a16="http://schemas.microsoft.com/office/drawing/2014/main" id="{A6CC60CB-21D4-BC32-971D-49D734D6BDDA}"/>
              </a:ext>
            </a:extLst>
          </p:cNvPr>
          <p:cNvSpPr>
            <a:spLocks noGrp="1"/>
          </p:cNvSpPr>
          <p:nvPr>
            <p:ph type="ftr" sz="quarter" idx="13"/>
          </p:nvPr>
        </p:nvSpPr>
        <p:spPr>
          <a:xfrm>
            <a:off x="7864734" y="152145"/>
            <a:ext cx="4114800" cy="365125"/>
          </a:xfrm>
        </p:spPr>
        <p:txBody>
          <a:bodyPr/>
          <a:lstStyle>
            <a:lvl1pPr>
              <a:defRPr/>
            </a:lvl1pPr>
          </a:lstStyle>
          <a:p>
            <a:r>
              <a:rPr lang="fi-FI"/>
              <a:t>7747 Mielipiteet metsäammattilaisista ja työn jäljestä metsässä</a:t>
            </a:r>
            <a:endParaRPr lang="fi-FI" dirty="0"/>
          </a:p>
        </p:txBody>
      </p:sp>
      <p:sp>
        <p:nvSpPr>
          <p:cNvPr id="10" name="Dian numeron paikkamerkki 4">
            <a:extLst>
              <a:ext uri="{FF2B5EF4-FFF2-40B4-BE49-F238E27FC236}">
                <a16:creationId xmlns:a16="http://schemas.microsoft.com/office/drawing/2014/main" id="{73DB3935-A3F9-1C28-7B23-23ECC2262B0E}"/>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a:t>
            </a:fld>
            <a:endParaRPr lang="fi-FI" dirty="0"/>
          </a:p>
        </p:txBody>
      </p:sp>
      <p:sp>
        <p:nvSpPr>
          <p:cNvPr id="8" name="Otsikko 6">
            <a:extLst>
              <a:ext uri="{FF2B5EF4-FFF2-40B4-BE49-F238E27FC236}">
                <a16:creationId xmlns:a16="http://schemas.microsoft.com/office/drawing/2014/main" id="{0F686E69-B94D-717B-49DC-1AE44FB45CBE}"/>
              </a:ext>
            </a:extLst>
          </p:cNvPr>
          <p:cNvSpPr>
            <a:spLocks noGrp="1"/>
          </p:cNvSpPr>
          <p:nvPr>
            <p:ph type="title" hasCustomPrompt="1"/>
          </p:nvPr>
        </p:nvSpPr>
        <p:spPr>
          <a:xfrm>
            <a:off x="853511" y="565185"/>
            <a:ext cx="10484978" cy="958815"/>
          </a:xfrm>
          <a:prstGeom prst="rect">
            <a:avLst/>
          </a:prstGeom>
        </p:spPr>
        <p:txBody>
          <a:bodyPr anchor="t"/>
          <a:lstStyle>
            <a:lvl1pPr>
              <a:lnSpc>
                <a:spcPts val="3500"/>
              </a:lnSpc>
              <a:defRPr sz="3200" b="1">
                <a:solidFill>
                  <a:schemeClr val="tx2"/>
                </a:solidFill>
                <a:latin typeface="Calibri Light" panose="020F0302020204030204" pitchFamily="34" charset="0"/>
                <a:cs typeface="Calibri Light" panose="020F0302020204030204" pitchFamily="34" charset="0"/>
              </a:defRPr>
            </a:lvl1pPr>
          </a:lstStyle>
          <a:p>
            <a:r>
              <a:rPr lang="fi-FI" dirty="0"/>
              <a:t>Otsikko</a:t>
            </a:r>
            <a:br>
              <a:rPr lang="fi-FI" dirty="0"/>
            </a:br>
            <a:r>
              <a:rPr lang="fi-FI" dirty="0"/>
              <a:t>Toinen rivi</a:t>
            </a:r>
          </a:p>
        </p:txBody>
      </p:sp>
    </p:spTree>
    <p:extLst>
      <p:ext uri="{BB962C8B-B14F-4D97-AF65-F5344CB8AC3E}">
        <p14:creationId xmlns:p14="http://schemas.microsoft.com/office/powerpoint/2010/main" val="329791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hän tekstiä -perus">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4DECBC4F-4A2D-F506-5551-679B1A635169}"/>
              </a:ext>
            </a:extLst>
          </p:cNvPr>
          <p:cNvSpPr>
            <a:spLocks noGrp="1"/>
          </p:cNvSpPr>
          <p:nvPr>
            <p:ph type="dt" sz="half" idx="12"/>
          </p:nvPr>
        </p:nvSpPr>
        <p:spPr/>
        <p:txBody>
          <a:bodyPr/>
          <a:lstStyle/>
          <a:p>
            <a:r>
              <a:rPr lang="fi-FI"/>
              <a:t>30.10.2023</a:t>
            </a:r>
            <a:endParaRPr lang="fi-FI" dirty="0"/>
          </a:p>
        </p:txBody>
      </p:sp>
      <p:sp>
        <p:nvSpPr>
          <p:cNvPr id="4" name="Alatunnisteen paikkamerkki 3">
            <a:extLst>
              <a:ext uri="{FF2B5EF4-FFF2-40B4-BE49-F238E27FC236}">
                <a16:creationId xmlns:a16="http://schemas.microsoft.com/office/drawing/2014/main" id="{7C6BA38B-DC2C-E931-025A-82B4CADDCBA1}"/>
              </a:ext>
            </a:extLst>
          </p:cNvPr>
          <p:cNvSpPr>
            <a:spLocks noGrp="1"/>
          </p:cNvSpPr>
          <p:nvPr>
            <p:ph type="ftr" sz="quarter" idx="13"/>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B16B2555-62D6-5621-B319-F9A8F5A59502}"/>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11" name="Tekstin paikkamerkki 18">
            <a:extLst>
              <a:ext uri="{FF2B5EF4-FFF2-40B4-BE49-F238E27FC236}">
                <a16:creationId xmlns:a16="http://schemas.microsoft.com/office/drawing/2014/main" id="{3ABC0D6E-AB8E-E891-F407-FDBD2451347D}"/>
              </a:ext>
            </a:extLst>
          </p:cNvPr>
          <p:cNvSpPr>
            <a:spLocks noGrp="1"/>
          </p:cNvSpPr>
          <p:nvPr>
            <p:ph type="body" sz="quarter" idx="11"/>
          </p:nvPr>
        </p:nvSpPr>
        <p:spPr>
          <a:xfrm>
            <a:off x="5064125" y="954088"/>
            <a:ext cx="6467475" cy="5226050"/>
          </a:xfrm>
          <a:prstGeom prst="rect">
            <a:avLst/>
          </a:prstGeom>
        </p:spPr>
        <p:txBody>
          <a:bodyPr anchor="ctr">
            <a:noAutofit/>
          </a:bodyPr>
          <a:lstStyle>
            <a:lvl1pPr marL="0" indent="0">
              <a:lnSpc>
                <a:spcPct val="100000"/>
              </a:lnSpc>
              <a:buClr>
                <a:schemeClr val="tx2"/>
              </a:buClr>
              <a:buNone/>
              <a:defRPr sz="28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dirty="0"/>
              <a:t>Muokkaa tekstin perustyylejä napsauttamalla</a:t>
            </a:r>
          </a:p>
        </p:txBody>
      </p:sp>
      <p:sp>
        <p:nvSpPr>
          <p:cNvPr id="8" name="Otsikko 5">
            <a:extLst>
              <a:ext uri="{FF2B5EF4-FFF2-40B4-BE49-F238E27FC236}">
                <a16:creationId xmlns:a16="http://schemas.microsoft.com/office/drawing/2014/main" id="{A5C0B711-F041-0237-3246-CC80D001DE16}"/>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Tree>
    <p:extLst>
      <p:ext uri="{BB962C8B-B14F-4D97-AF65-F5344CB8AC3E}">
        <p14:creationId xmlns:p14="http://schemas.microsoft.com/office/powerpoint/2010/main" val="1954213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sältö/Grafiikka + havainnot">
    <p:spTree>
      <p:nvGrpSpPr>
        <p:cNvPr id="1" name=""/>
        <p:cNvGrpSpPr/>
        <p:nvPr/>
      </p:nvGrpSpPr>
      <p:grpSpPr>
        <a:xfrm>
          <a:off x="0" y="0"/>
          <a:ext cx="0" cy="0"/>
          <a:chOff x="0" y="0"/>
          <a:chExt cx="0" cy="0"/>
        </a:xfrm>
      </p:grpSpPr>
      <p:sp>
        <p:nvSpPr>
          <p:cNvPr id="11" name="Suorakulmio: Yksi kulma pyöristetty 10">
            <a:extLst>
              <a:ext uri="{FF2B5EF4-FFF2-40B4-BE49-F238E27FC236}">
                <a16:creationId xmlns:a16="http://schemas.microsoft.com/office/drawing/2014/main" id="{70AEA501-FC50-41DF-FE3E-9C80B2DC5FE5}"/>
              </a:ext>
            </a:extLst>
          </p:cNvPr>
          <p:cNvSpPr/>
          <p:nvPr userDrawn="1"/>
        </p:nvSpPr>
        <p:spPr>
          <a:xfrm rot="16200000">
            <a:off x="7869509" y="2535512"/>
            <a:ext cx="5286085" cy="3358890"/>
          </a:xfrm>
          <a:prstGeom prst="round1Rect">
            <a:avLst>
              <a:gd name="adj" fmla="val 499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2" name="Päivämäärän paikkamerkki 2">
            <a:extLst>
              <a:ext uri="{FF2B5EF4-FFF2-40B4-BE49-F238E27FC236}">
                <a16:creationId xmlns:a16="http://schemas.microsoft.com/office/drawing/2014/main" id="{754B123F-EADE-6979-BB72-743A70FB18FD}"/>
              </a:ext>
            </a:extLst>
          </p:cNvPr>
          <p:cNvSpPr>
            <a:spLocks noGrp="1"/>
          </p:cNvSpPr>
          <p:nvPr>
            <p:ph type="dt" sz="half" idx="12"/>
          </p:nvPr>
        </p:nvSpPr>
        <p:spPr>
          <a:xfrm>
            <a:off x="8707384" y="6378645"/>
            <a:ext cx="2743200" cy="365125"/>
          </a:xfrm>
        </p:spPr>
        <p:txBody>
          <a:bodyPr/>
          <a:lstStyle/>
          <a:p>
            <a:r>
              <a:rPr lang="fi-FI"/>
              <a:t>30.10.2023</a:t>
            </a:r>
            <a:endParaRPr lang="fi-FI" dirty="0"/>
          </a:p>
        </p:txBody>
      </p:sp>
      <p:sp>
        <p:nvSpPr>
          <p:cNvPr id="3" name="Alatunnisteen paikkamerkki 3">
            <a:extLst>
              <a:ext uri="{FF2B5EF4-FFF2-40B4-BE49-F238E27FC236}">
                <a16:creationId xmlns:a16="http://schemas.microsoft.com/office/drawing/2014/main" id="{A6CC60CB-21D4-BC32-971D-49D734D6BDDA}"/>
              </a:ext>
            </a:extLst>
          </p:cNvPr>
          <p:cNvSpPr>
            <a:spLocks noGrp="1"/>
          </p:cNvSpPr>
          <p:nvPr>
            <p:ph type="ftr" sz="quarter" idx="13"/>
          </p:nvPr>
        </p:nvSpPr>
        <p:spPr>
          <a:xfrm>
            <a:off x="7864734" y="152145"/>
            <a:ext cx="4114800" cy="365125"/>
          </a:xfrm>
        </p:spPr>
        <p:txBody>
          <a:bodyPr/>
          <a:lstStyle>
            <a:lvl1pPr>
              <a:defRPr/>
            </a:lvl1pPr>
          </a:lstStyle>
          <a:p>
            <a:r>
              <a:rPr lang="fi-FI"/>
              <a:t>7747 Mielipiteet metsäammattilaisista ja työn jäljestä metsässä</a:t>
            </a:r>
            <a:endParaRPr lang="fi-FI" dirty="0"/>
          </a:p>
        </p:txBody>
      </p:sp>
      <p:sp>
        <p:nvSpPr>
          <p:cNvPr id="10" name="Dian numeron paikkamerkki 4">
            <a:extLst>
              <a:ext uri="{FF2B5EF4-FFF2-40B4-BE49-F238E27FC236}">
                <a16:creationId xmlns:a16="http://schemas.microsoft.com/office/drawing/2014/main" id="{73DB3935-A3F9-1C28-7B23-23ECC2262B0E}"/>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a:t>
            </a:fld>
            <a:endParaRPr lang="fi-FI" dirty="0"/>
          </a:p>
        </p:txBody>
      </p:sp>
      <p:sp>
        <p:nvSpPr>
          <p:cNvPr id="5" name="Tekstin paikkamerkki 4">
            <a:extLst>
              <a:ext uri="{FF2B5EF4-FFF2-40B4-BE49-F238E27FC236}">
                <a16:creationId xmlns:a16="http://schemas.microsoft.com/office/drawing/2014/main" id="{B7922056-725F-CF18-5E1A-BF34A23EDD42}"/>
              </a:ext>
            </a:extLst>
          </p:cNvPr>
          <p:cNvSpPr>
            <a:spLocks noGrp="1"/>
          </p:cNvSpPr>
          <p:nvPr>
            <p:ph type="body" sz="quarter" idx="16" hasCustomPrompt="1"/>
          </p:nvPr>
        </p:nvSpPr>
        <p:spPr>
          <a:xfrm>
            <a:off x="8948928" y="1767418"/>
            <a:ext cx="3030347" cy="4409545"/>
          </a:xfrm>
          <a:prstGeom prst="rect">
            <a:avLst/>
          </a:prstGeom>
        </p:spPr>
        <p:txBody>
          <a:bodyPr/>
          <a:lstStyle>
            <a:lvl1pPr marL="144000" indent="-144000">
              <a:lnSpc>
                <a:spcPct val="100000"/>
              </a:lnSpc>
              <a:buClr>
                <a:schemeClr val="tx2"/>
              </a:buClr>
              <a:buFont typeface="Arial" panose="020B0604020202020204" pitchFamily="34" charset="0"/>
              <a:buChar char="•"/>
              <a:defRPr sz="1600"/>
            </a:lvl1pPr>
            <a:lvl2pPr marL="457200" indent="0">
              <a:buClr>
                <a:schemeClr val="tx2"/>
              </a:buClr>
              <a:buFont typeface="Arial" panose="020B0604020202020204" pitchFamily="34" charset="0"/>
              <a:buNone/>
              <a:defRPr sz="1200"/>
            </a:lvl2pPr>
            <a:lvl3pPr marL="914400" indent="0">
              <a:buNone/>
              <a:defRPr sz="1600"/>
            </a:lvl3pPr>
            <a:lvl4pPr marL="1371600" indent="0">
              <a:buNone/>
              <a:defRPr sz="1600"/>
            </a:lvl4pPr>
            <a:lvl5pPr marL="1828800" indent="0">
              <a:buNone/>
              <a:defRPr sz="1600"/>
            </a:lvl5pPr>
          </a:lstStyle>
          <a:p>
            <a:pPr lvl="0"/>
            <a:r>
              <a:rPr lang="fi-FI" dirty="0"/>
              <a:t>Havaintoja grafiikasta</a:t>
            </a:r>
          </a:p>
        </p:txBody>
      </p:sp>
      <p:sp>
        <p:nvSpPr>
          <p:cNvPr id="4" name="Sisällön paikkamerkki 2">
            <a:extLst>
              <a:ext uri="{FF2B5EF4-FFF2-40B4-BE49-F238E27FC236}">
                <a16:creationId xmlns:a16="http://schemas.microsoft.com/office/drawing/2014/main" id="{38B4EDA9-7121-2D0B-F895-BECE54962FB3}"/>
              </a:ext>
            </a:extLst>
          </p:cNvPr>
          <p:cNvSpPr>
            <a:spLocks noGrp="1"/>
          </p:cNvSpPr>
          <p:nvPr>
            <p:ph idx="1"/>
          </p:nvPr>
        </p:nvSpPr>
        <p:spPr>
          <a:xfrm>
            <a:off x="853511" y="1571915"/>
            <a:ext cx="7766873" cy="4806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Otsikko 6">
            <a:extLst>
              <a:ext uri="{FF2B5EF4-FFF2-40B4-BE49-F238E27FC236}">
                <a16:creationId xmlns:a16="http://schemas.microsoft.com/office/drawing/2014/main" id="{F84737E9-B0AB-1F79-935D-82AC186D92B9}"/>
              </a:ext>
            </a:extLst>
          </p:cNvPr>
          <p:cNvSpPr>
            <a:spLocks noGrp="1"/>
          </p:cNvSpPr>
          <p:nvPr>
            <p:ph type="title" hasCustomPrompt="1"/>
          </p:nvPr>
        </p:nvSpPr>
        <p:spPr>
          <a:xfrm>
            <a:off x="853511" y="565185"/>
            <a:ext cx="10484978" cy="958815"/>
          </a:xfrm>
          <a:prstGeom prst="rect">
            <a:avLst/>
          </a:prstGeom>
        </p:spPr>
        <p:txBody>
          <a:bodyPr anchor="t"/>
          <a:lstStyle>
            <a:lvl1pPr>
              <a:lnSpc>
                <a:spcPts val="3500"/>
              </a:lnSpc>
              <a:defRPr sz="3200" b="1">
                <a:solidFill>
                  <a:schemeClr val="tx2"/>
                </a:solidFill>
                <a:latin typeface="Calibri Light" panose="020F0302020204030204" pitchFamily="34" charset="0"/>
                <a:cs typeface="Calibri Light" panose="020F0302020204030204" pitchFamily="34" charset="0"/>
              </a:defRPr>
            </a:lvl1pPr>
          </a:lstStyle>
          <a:p>
            <a:r>
              <a:rPr lang="fi-FI" dirty="0"/>
              <a:t>Otsikko</a:t>
            </a:r>
            <a:br>
              <a:rPr lang="fi-FI" dirty="0"/>
            </a:br>
            <a:r>
              <a:rPr lang="fi-FI" dirty="0"/>
              <a:t>Toinen rivi</a:t>
            </a:r>
          </a:p>
        </p:txBody>
      </p:sp>
    </p:spTree>
    <p:extLst>
      <p:ext uri="{BB962C8B-B14F-4D97-AF65-F5344CB8AC3E}">
        <p14:creationId xmlns:p14="http://schemas.microsoft.com/office/powerpoint/2010/main" val="3846236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1.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theme" Target="../theme/theme4.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5" Type="http://schemas.openxmlformats.org/officeDocument/2006/relationships/theme" Target="../theme/theme5.xml"/><Relationship Id="rId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theme" Target="../theme/theme6.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AC47E29-5A56-8C39-7310-E228B774468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5" name="Päivämäärän paikkamerkki 4">
            <a:extLst>
              <a:ext uri="{FF2B5EF4-FFF2-40B4-BE49-F238E27FC236}">
                <a16:creationId xmlns:a16="http://schemas.microsoft.com/office/drawing/2014/main" id="{B1AE59BB-EC8B-9EB2-4D50-887ECADA8CAF}"/>
              </a:ext>
            </a:extLst>
          </p:cNvPr>
          <p:cNvSpPr>
            <a:spLocks noGrp="1"/>
          </p:cNvSpPr>
          <p:nvPr>
            <p:ph type="dt" sz="half" idx="2"/>
          </p:nvPr>
        </p:nvSpPr>
        <p:spPr>
          <a:xfrm>
            <a:off x="8707384" y="6378645"/>
            <a:ext cx="2743200" cy="365125"/>
          </a:xfrm>
          <a:prstGeom prst="rect">
            <a:avLst/>
          </a:prstGeom>
        </p:spPr>
        <p:txBody>
          <a:bodyPr vert="horz" lIns="91440" tIns="45720" rIns="91440" bIns="45720" rtlCol="0" anchor="ctr"/>
          <a:lstStyle>
            <a:lvl1pPr algn="r">
              <a:defRPr sz="1050">
                <a:solidFill>
                  <a:schemeClr val="tx2"/>
                </a:solidFill>
              </a:defRPr>
            </a:lvl1pPr>
          </a:lstStyle>
          <a:p>
            <a:r>
              <a:rPr lang="fi-FI"/>
              <a:t>30.10.2023</a:t>
            </a:r>
            <a:endParaRPr lang="fi-FI" dirty="0"/>
          </a:p>
        </p:txBody>
      </p:sp>
      <p:sp>
        <p:nvSpPr>
          <p:cNvPr id="6" name="Alatunnisteen paikkamerkki 5">
            <a:extLst>
              <a:ext uri="{FF2B5EF4-FFF2-40B4-BE49-F238E27FC236}">
                <a16:creationId xmlns:a16="http://schemas.microsoft.com/office/drawing/2014/main" id="{13317B12-EE50-F01F-5501-188B59CFBC3A}"/>
              </a:ext>
            </a:extLst>
          </p:cNvPr>
          <p:cNvSpPr>
            <a:spLocks noGrp="1"/>
          </p:cNvSpPr>
          <p:nvPr>
            <p:ph type="ftr" sz="quarter" idx="3"/>
          </p:nvPr>
        </p:nvSpPr>
        <p:spPr>
          <a:xfrm>
            <a:off x="7864734" y="152145"/>
            <a:ext cx="4114800" cy="365125"/>
          </a:xfrm>
          <a:prstGeom prst="rect">
            <a:avLst/>
          </a:prstGeom>
        </p:spPr>
        <p:txBody>
          <a:bodyPr vert="horz" lIns="91440" tIns="45720" rIns="91440" bIns="45720" rtlCol="0" anchor="ctr"/>
          <a:lstStyle>
            <a:lvl1pPr algn="r">
              <a:defRPr sz="1050">
                <a:solidFill>
                  <a:schemeClr val="tx2"/>
                </a:solidFill>
              </a:defRPr>
            </a:lvl1pPr>
          </a:lstStyle>
          <a:p>
            <a:r>
              <a:rPr lang="fi-FI"/>
              <a:t>7747 Mielipiteet metsäammattilaisista ja työn jäljestä metsässä</a:t>
            </a:r>
            <a:endParaRPr lang="fi-FI" dirty="0"/>
          </a:p>
        </p:txBody>
      </p:sp>
      <p:sp>
        <p:nvSpPr>
          <p:cNvPr id="8" name="Dian numeron paikkamerkki 7">
            <a:extLst>
              <a:ext uri="{FF2B5EF4-FFF2-40B4-BE49-F238E27FC236}">
                <a16:creationId xmlns:a16="http://schemas.microsoft.com/office/drawing/2014/main" id="{07AC94C7-0B20-95D3-A2EE-0F11B633E8B1}"/>
              </a:ext>
            </a:extLst>
          </p:cNvPr>
          <p:cNvSpPr>
            <a:spLocks noGrp="1"/>
          </p:cNvSpPr>
          <p:nvPr>
            <p:ph type="sldNum" sz="quarter" idx="4"/>
          </p:nvPr>
        </p:nvSpPr>
        <p:spPr>
          <a:xfrm>
            <a:off x="11573504" y="6378645"/>
            <a:ext cx="406029" cy="365125"/>
          </a:xfrm>
          <a:prstGeom prst="rect">
            <a:avLst/>
          </a:prstGeom>
        </p:spPr>
        <p:txBody>
          <a:bodyPr vert="horz" lIns="91440" tIns="45720" rIns="91440" bIns="45720" rtlCol="0" anchor="ctr"/>
          <a:lstStyle>
            <a:lvl1pPr algn="r">
              <a:defRPr sz="1050">
                <a:solidFill>
                  <a:schemeClr val="tx2"/>
                </a:solidFill>
              </a:defRPr>
            </a:lvl1p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22461046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5" r:id="rId3"/>
    <p:sldLayoutId id="2147483679" r:id="rId4"/>
    <p:sldLayoutId id="2147483676" r:id="rId5"/>
    <p:sldLayoutId id="2147483694" r:id="rId6"/>
    <p:sldLayoutId id="2147483677" r:id="rId7"/>
    <p:sldLayoutId id="2147483664" r:id="rId8"/>
    <p:sldLayoutId id="2147483666" r:id="rId9"/>
    <p:sldLayoutId id="2147483668" r:id="rId10"/>
    <p:sldLayoutId id="2147483669" r:id="rId11"/>
    <p:sldLayoutId id="2147483690" r:id="rId12"/>
    <p:sldLayoutId id="2147483670" r:id="rId13"/>
    <p:sldLayoutId id="2147483674" r:id="rId14"/>
    <p:sldLayoutId id="2147483671" r:id="rId15"/>
    <p:sldLayoutId id="2147483672" r:id="rId16"/>
    <p:sldLayoutId id="2147483701" r:id="rId17"/>
    <p:sldLayoutId id="2147483702" r:id="rId18"/>
    <p:sldLayoutId id="2147483703" r:id="rId19"/>
    <p:sldLayoutId id="2147483704" r:id="rId20"/>
    <p:sldLayoutId id="2147483705"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0548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49" r:id="rId3"/>
    <p:sldLayoutId id="214748365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AC47E29-5A56-8C39-7310-E228B774468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5" name="Päivämäärän paikkamerkki 4">
            <a:extLst>
              <a:ext uri="{FF2B5EF4-FFF2-40B4-BE49-F238E27FC236}">
                <a16:creationId xmlns:a16="http://schemas.microsoft.com/office/drawing/2014/main" id="{B1AE59BB-EC8B-9EB2-4D50-887ECADA8CAF}"/>
              </a:ext>
            </a:extLst>
          </p:cNvPr>
          <p:cNvSpPr>
            <a:spLocks noGrp="1"/>
          </p:cNvSpPr>
          <p:nvPr>
            <p:ph type="dt" sz="half" idx="2"/>
          </p:nvPr>
        </p:nvSpPr>
        <p:spPr>
          <a:xfrm>
            <a:off x="8707384" y="6378645"/>
            <a:ext cx="2743200" cy="365125"/>
          </a:xfrm>
          <a:prstGeom prst="rect">
            <a:avLst/>
          </a:prstGeom>
        </p:spPr>
        <p:txBody>
          <a:bodyPr vert="horz" lIns="91440" tIns="45720" rIns="91440" bIns="45720" rtlCol="0" anchor="ctr"/>
          <a:lstStyle>
            <a:lvl1pPr algn="r">
              <a:defRPr sz="1050">
                <a:solidFill>
                  <a:schemeClr val="tx2"/>
                </a:solidFill>
              </a:defRPr>
            </a:lvl1pPr>
          </a:lstStyle>
          <a:p>
            <a:r>
              <a:rPr lang="fi-FI"/>
              <a:t>30.10.2023</a:t>
            </a:r>
            <a:endParaRPr lang="fi-FI" dirty="0"/>
          </a:p>
        </p:txBody>
      </p:sp>
      <p:sp>
        <p:nvSpPr>
          <p:cNvPr id="6" name="Alatunnisteen paikkamerkki 5">
            <a:extLst>
              <a:ext uri="{FF2B5EF4-FFF2-40B4-BE49-F238E27FC236}">
                <a16:creationId xmlns:a16="http://schemas.microsoft.com/office/drawing/2014/main" id="{13317B12-EE50-F01F-5501-188B59CFBC3A}"/>
              </a:ext>
            </a:extLst>
          </p:cNvPr>
          <p:cNvSpPr>
            <a:spLocks noGrp="1"/>
          </p:cNvSpPr>
          <p:nvPr>
            <p:ph type="ftr" sz="quarter" idx="3"/>
          </p:nvPr>
        </p:nvSpPr>
        <p:spPr>
          <a:xfrm>
            <a:off x="7864734" y="152145"/>
            <a:ext cx="4114800" cy="365125"/>
          </a:xfrm>
          <a:prstGeom prst="rect">
            <a:avLst/>
          </a:prstGeom>
        </p:spPr>
        <p:txBody>
          <a:bodyPr vert="horz" lIns="91440" tIns="45720" rIns="91440" bIns="45720" rtlCol="0" anchor="ctr"/>
          <a:lstStyle>
            <a:lvl1pPr algn="r">
              <a:defRPr sz="1050">
                <a:solidFill>
                  <a:schemeClr val="tx2"/>
                </a:solidFill>
              </a:defRPr>
            </a:lvl1pPr>
          </a:lstStyle>
          <a:p>
            <a:r>
              <a:rPr lang="fi-FI"/>
              <a:t>7747 Mielipiteet metsäammattilaisista ja työn jäljestä metsässä</a:t>
            </a:r>
            <a:endParaRPr lang="fi-FI" dirty="0"/>
          </a:p>
        </p:txBody>
      </p:sp>
      <p:sp>
        <p:nvSpPr>
          <p:cNvPr id="8" name="Dian numeron paikkamerkki 7">
            <a:extLst>
              <a:ext uri="{FF2B5EF4-FFF2-40B4-BE49-F238E27FC236}">
                <a16:creationId xmlns:a16="http://schemas.microsoft.com/office/drawing/2014/main" id="{07AC94C7-0B20-95D3-A2EE-0F11B633E8B1}"/>
              </a:ext>
            </a:extLst>
          </p:cNvPr>
          <p:cNvSpPr>
            <a:spLocks noGrp="1"/>
          </p:cNvSpPr>
          <p:nvPr>
            <p:ph type="sldNum" sz="quarter" idx="4"/>
          </p:nvPr>
        </p:nvSpPr>
        <p:spPr>
          <a:xfrm>
            <a:off x="11573504" y="6378645"/>
            <a:ext cx="406029" cy="365125"/>
          </a:xfrm>
          <a:prstGeom prst="rect">
            <a:avLst/>
          </a:prstGeom>
        </p:spPr>
        <p:txBody>
          <a:bodyPr vert="horz" lIns="91440" tIns="45720" rIns="91440" bIns="45720" rtlCol="0" anchor="ctr"/>
          <a:lstStyle>
            <a:lvl1pPr algn="r">
              <a:defRPr sz="1050">
                <a:solidFill>
                  <a:schemeClr val="tx2"/>
                </a:solidFill>
              </a:defRPr>
            </a:lvl1p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157705241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AC47E29-5A56-8C39-7310-E228B77446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5" name="Päivämäärän paikkamerkki 4">
            <a:extLst>
              <a:ext uri="{FF2B5EF4-FFF2-40B4-BE49-F238E27FC236}">
                <a16:creationId xmlns:a16="http://schemas.microsoft.com/office/drawing/2014/main" id="{B1AE59BB-EC8B-9EB2-4D50-887ECADA8CAF}"/>
              </a:ext>
            </a:extLst>
          </p:cNvPr>
          <p:cNvSpPr>
            <a:spLocks noGrp="1"/>
          </p:cNvSpPr>
          <p:nvPr>
            <p:ph type="dt" sz="half" idx="2"/>
          </p:nvPr>
        </p:nvSpPr>
        <p:spPr>
          <a:xfrm>
            <a:off x="8707384" y="6378645"/>
            <a:ext cx="2743200" cy="365125"/>
          </a:xfrm>
          <a:prstGeom prst="rect">
            <a:avLst/>
          </a:prstGeom>
        </p:spPr>
        <p:txBody>
          <a:bodyPr vert="horz" lIns="91440" tIns="45720" rIns="91440" bIns="45720" rtlCol="0" anchor="ctr"/>
          <a:lstStyle>
            <a:lvl1pPr algn="r">
              <a:defRPr sz="1050">
                <a:solidFill>
                  <a:schemeClr val="tx2"/>
                </a:solidFill>
              </a:defRPr>
            </a:lvl1pPr>
          </a:lstStyle>
          <a:p>
            <a:r>
              <a:rPr lang="fi-FI"/>
              <a:t>30.10.2023</a:t>
            </a:r>
            <a:endParaRPr lang="fi-FI" dirty="0"/>
          </a:p>
        </p:txBody>
      </p:sp>
      <p:sp>
        <p:nvSpPr>
          <p:cNvPr id="6" name="Alatunnisteen paikkamerkki 5">
            <a:extLst>
              <a:ext uri="{FF2B5EF4-FFF2-40B4-BE49-F238E27FC236}">
                <a16:creationId xmlns:a16="http://schemas.microsoft.com/office/drawing/2014/main" id="{13317B12-EE50-F01F-5501-188B59CFBC3A}"/>
              </a:ext>
            </a:extLst>
          </p:cNvPr>
          <p:cNvSpPr>
            <a:spLocks noGrp="1"/>
          </p:cNvSpPr>
          <p:nvPr>
            <p:ph type="ftr" sz="quarter" idx="3"/>
          </p:nvPr>
        </p:nvSpPr>
        <p:spPr>
          <a:xfrm>
            <a:off x="7864734" y="152145"/>
            <a:ext cx="4114800" cy="365125"/>
          </a:xfrm>
          <a:prstGeom prst="rect">
            <a:avLst/>
          </a:prstGeom>
        </p:spPr>
        <p:txBody>
          <a:bodyPr vert="horz" lIns="91440" tIns="45720" rIns="91440" bIns="45720" rtlCol="0" anchor="ctr"/>
          <a:lstStyle>
            <a:lvl1pPr algn="r">
              <a:defRPr sz="1050">
                <a:solidFill>
                  <a:schemeClr val="tx2"/>
                </a:solidFill>
              </a:defRPr>
            </a:lvl1pPr>
          </a:lstStyle>
          <a:p>
            <a:r>
              <a:rPr lang="fi-FI"/>
              <a:t>7747 Mielipiteet metsäammattilaisista ja työn jäljestä metsässä</a:t>
            </a:r>
            <a:endParaRPr lang="fi-FI" dirty="0"/>
          </a:p>
        </p:txBody>
      </p:sp>
      <p:sp>
        <p:nvSpPr>
          <p:cNvPr id="8" name="Dian numeron paikkamerkki 7">
            <a:extLst>
              <a:ext uri="{FF2B5EF4-FFF2-40B4-BE49-F238E27FC236}">
                <a16:creationId xmlns:a16="http://schemas.microsoft.com/office/drawing/2014/main" id="{07AC94C7-0B20-95D3-A2EE-0F11B633E8B1}"/>
              </a:ext>
            </a:extLst>
          </p:cNvPr>
          <p:cNvSpPr>
            <a:spLocks noGrp="1"/>
          </p:cNvSpPr>
          <p:nvPr>
            <p:ph type="sldNum" sz="quarter" idx="4"/>
          </p:nvPr>
        </p:nvSpPr>
        <p:spPr>
          <a:xfrm>
            <a:off x="11573504" y="6378645"/>
            <a:ext cx="406029" cy="365125"/>
          </a:xfrm>
          <a:prstGeom prst="rect">
            <a:avLst/>
          </a:prstGeom>
        </p:spPr>
        <p:txBody>
          <a:bodyPr vert="horz" lIns="91440" tIns="45720" rIns="91440" bIns="45720" rtlCol="0" anchor="ctr"/>
          <a:lstStyle>
            <a:lvl1pPr algn="r">
              <a:defRPr sz="1050">
                <a:solidFill>
                  <a:schemeClr val="tx2"/>
                </a:solidFill>
              </a:defRPr>
            </a:lvl1p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163429264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02540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AC47E29-5A56-8C39-7310-E228B77446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5" name="Päivämäärän paikkamerkki 4">
            <a:extLst>
              <a:ext uri="{FF2B5EF4-FFF2-40B4-BE49-F238E27FC236}">
                <a16:creationId xmlns:a16="http://schemas.microsoft.com/office/drawing/2014/main" id="{B1AE59BB-EC8B-9EB2-4D50-887ECADA8CAF}"/>
              </a:ext>
            </a:extLst>
          </p:cNvPr>
          <p:cNvSpPr>
            <a:spLocks noGrp="1"/>
          </p:cNvSpPr>
          <p:nvPr>
            <p:ph type="dt" sz="half" idx="2"/>
          </p:nvPr>
        </p:nvSpPr>
        <p:spPr>
          <a:xfrm>
            <a:off x="8707384" y="6378645"/>
            <a:ext cx="2743200" cy="365125"/>
          </a:xfrm>
          <a:prstGeom prst="rect">
            <a:avLst/>
          </a:prstGeom>
        </p:spPr>
        <p:txBody>
          <a:bodyPr vert="horz" lIns="91440" tIns="45720" rIns="91440" bIns="45720" rtlCol="0" anchor="ctr"/>
          <a:lstStyle>
            <a:lvl1pPr algn="r">
              <a:defRPr sz="1050">
                <a:solidFill>
                  <a:schemeClr val="tx2"/>
                </a:solidFill>
              </a:defRPr>
            </a:lvl1pPr>
          </a:lstStyle>
          <a:p>
            <a:r>
              <a:rPr lang="fi-FI"/>
              <a:t>30.10.2023</a:t>
            </a:r>
            <a:endParaRPr lang="fi-FI" dirty="0"/>
          </a:p>
        </p:txBody>
      </p:sp>
      <p:sp>
        <p:nvSpPr>
          <p:cNvPr id="6" name="Alatunnisteen paikkamerkki 5">
            <a:extLst>
              <a:ext uri="{FF2B5EF4-FFF2-40B4-BE49-F238E27FC236}">
                <a16:creationId xmlns:a16="http://schemas.microsoft.com/office/drawing/2014/main" id="{13317B12-EE50-F01F-5501-188B59CFBC3A}"/>
              </a:ext>
            </a:extLst>
          </p:cNvPr>
          <p:cNvSpPr>
            <a:spLocks noGrp="1"/>
          </p:cNvSpPr>
          <p:nvPr>
            <p:ph type="ftr" sz="quarter" idx="3"/>
          </p:nvPr>
        </p:nvSpPr>
        <p:spPr>
          <a:xfrm>
            <a:off x="7864734" y="152145"/>
            <a:ext cx="4114800" cy="365125"/>
          </a:xfrm>
          <a:prstGeom prst="rect">
            <a:avLst/>
          </a:prstGeom>
        </p:spPr>
        <p:txBody>
          <a:bodyPr vert="horz" lIns="91440" tIns="45720" rIns="91440" bIns="45720" rtlCol="0" anchor="ctr"/>
          <a:lstStyle>
            <a:lvl1pPr algn="r">
              <a:defRPr sz="1050">
                <a:solidFill>
                  <a:schemeClr val="tx2"/>
                </a:solidFill>
              </a:defRPr>
            </a:lvl1pPr>
          </a:lstStyle>
          <a:p>
            <a:r>
              <a:rPr lang="fi-FI"/>
              <a:t>7747 Mielipiteet metsäammattilaisista ja työn jäljestä metsässä</a:t>
            </a:r>
            <a:endParaRPr lang="fi-FI" dirty="0"/>
          </a:p>
        </p:txBody>
      </p:sp>
      <p:sp>
        <p:nvSpPr>
          <p:cNvPr id="8" name="Dian numeron paikkamerkki 7">
            <a:extLst>
              <a:ext uri="{FF2B5EF4-FFF2-40B4-BE49-F238E27FC236}">
                <a16:creationId xmlns:a16="http://schemas.microsoft.com/office/drawing/2014/main" id="{07AC94C7-0B20-95D3-A2EE-0F11B633E8B1}"/>
              </a:ext>
            </a:extLst>
          </p:cNvPr>
          <p:cNvSpPr>
            <a:spLocks noGrp="1"/>
          </p:cNvSpPr>
          <p:nvPr>
            <p:ph type="sldNum" sz="quarter" idx="4"/>
          </p:nvPr>
        </p:nvSpPr>
        <p:spPr>
          <a:xfrm>
            <a:off x="11573504" y="6378645"/>
            <a:ext cx="406029" cy="365125"/>
          </a:xfrm>
          <a:prstGeom prst="rect">
            <a:avLst/>
          </a:prstGeom>
        </p:spPr>
        <p:txBody>
          <a:bodyPr vert="horz" lIns="91440" tIns="45720" rIns="91440" bIns="45720" rtlCol="0" anchor="ctr"/>
          <a:lstStyle>
            <a:lvl1pPr algn="r">
              <a:defRPr sz="1050">
                <a:solidFill>
                  <a:schemeClr val="tx2"/>
                </a:solidFill>
              </a:defRPr>
            </a:lvl1p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159996104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39.xml"/><Relationship Id="rId5" Type="http://schemas.openxmlformats.org/officeDocument/2006/relationships/image" Target="../media/image32.png"/><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5.xml"/><Relationship Id="rId5" Type="http://schemas.openxmlformats.org/officeDocument/2006/relationships/image" Target="../media/image34.png"/><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3.xml"/><Relationship Id="rId7" Type="http://schemas.openxmlformats.org/officeDocument/2006/relationships/chart" Target="../charts/chart1.xml"/><Relationship Id="rId12" Type="http://schemas.openxmlformats.org/officeDocument/2006/relationships/chart" Target="../charts/chart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chart" Target="../charts/chart3.xml"/><Relationship Id="rId5" Type="http://schemas.openxmlformats.org/officeDocument/2006/relationships/slideLayout" Target="../slideLayouts/slideLayout20.xml"/><Relationship Id="rId10" Type="http://schemas.openxmlformats.org/officeDocument/2006/relationships/image" Target="../media/image36.png"/><Relationship Id="rId4" Type="http://schemas.openxmlformats.org/officeDocument/2006/relationships/tags" Target="../tags/tag4.xml"/><Relationship Id="rId9" Type="http://schemas.openxmlformats.org/officeDocument/2006/relationships/image" Target="../media/image35.png"/></Relationships>
</file>

<file path=ppt/slides/_rels/slide3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tags" Target="../tags/tag7.xml"/><Relationship Id="rId7" Type="http://schemas.openxmlformats.org/officeDocument/2006/relationships/chart" Target="../charts/chart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chart" Target="../charts/chart5.xml"/><Relationship Id="rId5" Type="http://schemas.openxmlformats.org/officeDocument/2006/relationships/slideLayout" Target="../slideLayouts/slideLayout21.xml"/><Relationship Id="rId4" Type="http://schemas.openxmlformats.org/officeDocument/2006/relationships/tags" Target="../tags/tag8.xml"/><Relationship Id="rId9" Type="http://schemas.openxmlformats.org/officeDocument/2006/relationships/chart" Target="../charts/chart8.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1.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7DE8549-66EA-06B3-E18E-DBC59C844817}"/>
              </a:ext>
            </a:extLst>
          </p:cNvPr>
          <p:cNvSpPr>
            <a:spLocks noGrp="1"/>
          </p:cNvSpPr>
          <p:nvPr>
            <p:ph type="body" sz="quarter" idx="10"/>
          </p:nvPr>
        </p:nvSpPr>
        <p:spPr>
          <a:xfrm>
            <a:off x="234892" y="1740876"/>
            <a:ext cx="4269996" cy="3376247"/>
          </a:xfrm>
        </p:spPr>
        <p:txBody>
          <a:bodyPr/>
          <a:lstStyle/>
          <a:p>
            <a:r>
              <a:rPr lang="fi-FI" dirty="0">
                <a:latin typeface="+mn-lt"/>
              </a:rPr>
              <a:t>Mielipiteet metsäammattilaisista ja työn jäljestä metsässä</a:t>
            </a:r>
          </a:p>
        </p:txBody>
      </p:sp>
      <p:sp>
        <p:nvSpPr>
          <p:cNvPr id="10" name="Tekstin paikkamerkki 4">
            <a:extLst>
              <a:ext uri="{FF2B5EF4-FFF2-40B4-BE49-F238E27FC236}">
                <a16:creationId xmlns:a16="http://schemas.microsoft.com/office/drawing/2014/main" id="{B85854D7-4925-8433-E530-4D6B40C4DDA0}"/>
              </a:ext>
            </a:extLst>
          </p:cNvPr>
          <p:cNvSpPr txBox="1">
            <a:spLocks/>
          </p:cNvSpPr>
          <p:nvPr/>
        </p:nvSpPr>
        <p:spPr>
          <a:xfrm>
            <a:off x="347072" y="1740876"/>
            <a:ext cx="4003778" cy="3376247"/>
          </a:xfrm>
          <a:prstGeom prst="rect">
            <a:avLst/>
          </a:prstGeom>
        </p:spPr>
        <p:txBody>
          <a:bodyPr anchor="ctr" anchorCtr="0"/>
          <a:lstStyle>
            <a:lvl1pPr marL="0" indent="0" algn="r" defTabSz="914400" rtl="0" eaLnBrk="1" latinLnBrk="0" hangingPunct="1">
              <a:lnSpc>
                <a:spcPct val="90000"/>
              </a:lnSpc>
              <a:spcBef>
                <a:spcPts val="1000"/>
              </a:spcBef>
              <a:buFont typeface="Arial" panose="020B0604020202020204" pitchFamily="34" charset="0"/>
              <a:buNone/>
              <a:defRPr sz="4800" b="1" kern="1200">
                <a:solidFill>
                  <a:schemeClr val="bg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4800" b="1" i="0" u="none" strike="noStrike" kern="1200" cap="none" spc="0" normalizeH="0" baseline="0" noProof="0" dirty="0">
              <a:ln>
                <a:noFill/>
              </a:ln>
              <a:solidFill>
                <a:srgbClr val="2A6471"/>
              </a:solidFill>
              <a:effectLst/>
              <a:uLnTx/>
              <a:uFillTx/>
              <a:latin typeface="Calibri Light" panose="020F0302020204030204" pitchFamily="34" charset="0"/>
              <a:ea typeface="+mn-ea"/>
              <a:cs typeface="Calibri Light" panose="020F0302020204030204" pitchFamily="34" charset="0"/>
            </a:endParaRPr>
          </a:p>
        </p:txBody>
      </p:sp>
      <p:pic>
        <p:nvPicPr>
          <p:cNvPr id="3" name="Kuva 2">
            <a:extLst>
              <a:ext uri="{FF2B5EF4-FFF2-40B4-BE49-F238E27FC236}">
                <a16:creationId xmlns:a16="http://schemas.microsoft.com/office/drawing/2014/main" id="{89D0FFA3-6E01-F888-2A1F-97798E19AE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7291" y="5805570"/>
            <a:ext cx="567228" cy="550454"/>
          </a:xfrm>
          <a:prstGeom prst="rect">
            <a:avLst/>
          </a:prstGeom>
        </p:spPr>
      </p:pic>
      <p:pic>
        <p:nvPicPr>
          <p:cNvPr id="7" name="Kuva 6">
            <a:extLst>
              <a:ext uri="{FF2B5EF4-FFF2-40B4-BE49-F238E27FC236}">
                <a16:creationId xmlns:a16="http://schemas.microsoft.com/office/drawing/2014/main" id="{7D283E14-6706-AC04-B67A-71BFD42182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7385" y="5802069"/>
            <a:ext cx="567228" cy="553955"/>
          </a:xfrm>
          <a:prstGeom prst="rect">
            <a:avLst/>
          </a:prstGeom>
        </p:spPr>
      </p:pic>
      <p:pic>
        <p:nvPicPr>
          <p:cNvPr id="11" name="Kuva 10">
            <a:extLst>
              <a:ext uri="{FF2B5EF4-FFF2-40B4-BE49-F238E27FC236}">
                <a16:creationId xmlns:a16="http://schemas.microsoft.com/office/drawing/2014/main" id="{42424C9E-C8B1-EB7D-0C89-89629C9772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4464" y="5868728"/>
            <a:ext cx="1368307" cy="420635"/>
          </a:xfrm>
          <a:prstGeom prst="rect">
            <a:avLst/>
          </a:prstGeom>
        </p:spPr>
      </p:pic>
      <p:sp>
        <p:nvSpPr>
          <p:cNvPr id="4" name="Tekstin paikkamerkki 6">
            <a:extLst>
              <a:ext uri="{FF2B5EF4-FFF2-40B4-BE49-F238E27FC236}">
                <a16:creationId xmlns:a16="http://schemas.microsoft.com/office/drawing/2014/main" id="{C571E089-978D-F626-4E0F-C0F7778FDB38}"/>
              </a:ext>
            </a:extLst>
          </p:cNvPr>
          <p:cNvSpPr txBox="1">
            <a:spLocks/>
          </p:cNvSpPr>
          <p:nvPr/>
        </p:nvSpPr>
        <p:spPr>
          <a:xfrm>
            <a:off x="4977486" y="2693456"/>
            <a:ext cx="5092700" cy="7347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600"/>
              </a:lnSpc>
              <a:spcBef>
                <a:spcPts val="1000"/>
              </a:spcBef>
              <a:spcAft>
                <a:spcPts val="0"/>
              </a:spcAft>
              <a:buClrTx/>
              <a:buSzTx/>
              <a:buFont typeface="Arial" panose="020B0604020202020204" pitchFamily="34" charset="0"/>
              <a:buNone/>
              <a:tabLst/>
              <a:defRPr/>
            </a:pPr>
            <a:r>
              <a:rPr kumimoji="0" lang="fi-FI" sz="2400" b="1" i="0" u="none" strike="noStrike" kern="1200" cap="none" spc="0" normalizeH="0" baseline="0" noProof="0" dirty="0">
                <a:ln>
                  <a:noFill/>
                </a:ln>
                <a:solidFill>
                  <a:srgbClr val="2A6471"/>
                </a:solidFill>
                <a:effectLst/>
                <a:uLnTx/>
                <a:uFillTx/>
                <a:latin typeface="Calibri" panose="020F0502020204030204"/>
                <a:ea typeface="+mn-ea"/>
                <a:cs typeface="+mn-cs"/>
              </a:rPr>
              <a:t>TUTKIMUSRAPORTTI</a:t>
            </a:r>
          </a:p>
          <a:p>
            <a:pPr marL="0" marR="0" lvl="0" indent="0" algn="l" defTabSz="914400" rtl="0" eaLnBrk="1" fontAlgn="auto" latinLnBrk="0" hangingPunct="1">
              <a:lnSpc>
                <a:spcPts val="1600"/>
              </a:lnSpc>
              <a:spcBef>
                <a:spcPts val="1000"/>
              </a:spcBef>
              <a:spcAft>
                <a:spcPts val="0"/>
              </a:spcAft>
              <a:buClrTx/>
              <a:buSzTx/>
              <a:buFont typeface="Arial" panose="020B0604020202020204" pitchFamily="34" charset="0"/>
              <a:buNone/>
              <a:tabLst/>
              <a:defRPr/>
            </a:pPr>
            <a:r>
              <a:rPr kumimoji="0" lang="fi-FI" sz="2400" b="1" i="0" u="none" strike="noStrike" kern="1200" cap="none" spc="0" normalizeH="0" baseline="0" noProof="0">
                <a:ln>
                  <a:noFill/>
                </a:ln>
                <a:solidFill>
                  <a:srgbClr val="2A6471"/>
                </a:solidFill>
                <a:effectLst/>
                <a:uLnTx/>
                <a:uFillTx/>
                <a:latin typeface="Calibri" panose="020F0502020204030204"/>
                <a:ea typeface="+mn-ea"/>
                <a:cs typeface="+mn-cs"/>
              </a:rPr>
              <a:t>Metsämiesten Säätiö</a:t>
            </a:r>
            <a:endParaRPr kumimoji="0" lang="fi-FI" sz="2400" b="1" i="0" u="none" strike="noStrike" kern="1200" cap="none" spc="0" normalizeH="0" baseline="0" noProof="0" dirty="0">
              <a:ln>
                <a:noFill/>
              </a:ln>
              <a:solidFill>
                <a:srgbClr val="2A6471"/>
              </a:solidFill>
              <a:effectLst/>
              <a:uLnTx/>
              <a:uFillTx/>
              <a:latin typeface="Calibri" panose="020F0502020204030204"/>
              <a:ea typeface="+mn-ea"/>
              <a:cs typeface="+mn-cs"/>
            </a:endParaRPr>
          </a:p>
          <a:p>
            <a:pPr marL="0" marR="0" lvl="0" indent="0" algn="l" defTabSz="914400" rtl="0" eaLnBrk="1" fontAlgn="auto" latinLnBrk="0" hangingPunct="1">
              <a:lnSpc>
                <a:spcPts val="1600"/>
              </a:lnSpc>
              <a:spcBef>
                <a:spcPts val="1000"/>
              </a:spcBef>
              <a:spcAft>
                <a:spcPts val="0"/>
              </a:spcAft>
              <a:buClrTx/>
              <a:buSzTx/>
              <a:buFont typeface="Arial" panose="020B0604020202020204" pitchFamily="34" charset="0"/>
              <a:buNone/>
              <a:tabLst/>
              <a:defRPr/>
            </a:pPr>
            <a:endParaRPr kumimoji="0" lang="fi-FI" sz="2400" b="1" i="0" u="none" strike="noStrike" kern="1200" cap="none" spc="0" normalizeH="0" baseline="0" noProof="0" dirty="0">
              <a:ln>
                <a:noFill/>
              </a:ln>
              <a:solidFill>
                <a:srgbClr val="2A6471"/>
              </a:solidFill>
              <a:effectLst/>
              <a:uLnTx/>
              <a:uFillTx/>
              <a:latin typeface="Calibri" panose="020F0502020204030204"/>
              <a:ea typeface="+mn-ea"/>
              <a:cs typeface="+mn-cs"/>
            </a:endParaRPr>
          </a:p>
        </p:txBody>
      </p:sp>
      <p:sp>
        <p:nvSpPr>
          <p:cNvPr id="5" name="Tekstin paikkamerkki 7">
            <a:extLst>
              <a:ext uri="{FF2B5EF4-FFF2-40B4-BE49-F238E27FC236}">
                <a16:creationId xmlns:a16="http://schemas.microsoft.com/office/drawing/2014/main" id="{2663C63F-FFF9-4C38-8C1B-A35728F0B833}"/>
              </a:ext>
            </a:extLst>
          </p:cNvPr>
          <p:cNvSpPr txBox="1">
            <a:spLocks/>
          </p:cNvSpPr>
          <p:nvPr/>
        </p:nvSpPr>
        <p:spPr>
          <a:xfrm>
            <a:off x="4977486" y="3510509"/>
            <a:ext cx="5092700" cy="14122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A6471"/>
                </a:solidFill>
                <a:effectLst/>
                <a:uLnTx/>
                <a:uFillTx/>
                <a:latin typeface="Calibri"/>
                <a:ea typeface="+mn-ea"/>
                <a:cs typeface="+mn-cs"/>
              </a:rPr>
              <a:t>Taloustutkimus Oy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A6471"/>
                </a:solidFill>
                <a:effectLst/>
                <a:uLnTx/>
                <a:uFillTx/>
                <a:latin typeface="Calibri"/>
                <a:ea typeface="+mn-ea"/>
                <a:cs typeface="+mn-cs"/>
              </a:rPr>
              <a:t>6.11.2023</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2A6471"/>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A6471"/>
                </a:solidFill>
                <a:effectLst/>
                <a:uLnTx/>
                <a:uFillTx/>
                <a:latin typeface="Calibri"/>
                <a:ea typeface="+mn-ea"/>
                <a:cs typeface="+mn-cs"/>
              </a:rPr>
              <a:t>Tommi Saarnio &amp; Kari-Pekka Töyrylä</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i-FI" sz="2800" b="0" i="0" u="none" strike="noStrike" kern="1200" cap="none" spc="0" normalizeH="0" baseline="0" noProof="0" dirty="0">
              <a:ln>
                <a:noFill/>
              </a:ln>
              <a:solidFill>
                <a:srgbClr val="3A4A4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86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10</a:t>
            </a:fld>
            <a:endParaRPr lang="fi-FI" dirty="0"/>
          </a:p>
        </p:txBody>
      </p:sp>
      <p:graphicFrame>
        <p:nvGraphicFramePr>
          <p:cNvPr id="6" name="Sisällön paikkamerkki 9">
            <a:extLst>
              <a:ext uri="{FF2B5EF4-FFF2-40B4-BE49-F238E27FC236}">
                <a16:creationId xmlns:a16="http://schemas.microsoft.com/office/drawing/2014/main" id="{552C49ED-88E3-013F-C8E1-A6BE5FAEAA5D}"/>
              </a:ext>
            </a:extLst>
          </p:cNvPr>
          <p:cNvGraphicFramePr>
            <a:graphicFrameLocks noGrp="1"/>
          </p:cNvGraphicFramePr>
          <p:nvPr>
            <p:ph idx="4294967295"/>
            <p:custDataLst>
              <p:tags r:id="rId1"/>
            </p:custDataLst>
            <p:extLst>
              <p:ext uri="{D42A27DB-BD31-4B8C-83A1-F6EECF244321}">
                <p14:modId xmlns:p14="http://schemas.microsoft.com/office/powerpoint/2010/main" val="1525645450"/>
              </p:ext>
            </p:extLst>
          </p:nvPr>
        </p:nvGraphicFramePr>
        <p:xfrm>
          <a:off x="349240" y="1264683"/>
          <a:ext cx="8996096" cy="511396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1973772"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n=1569 </a:t>
            </a:r>
            <a:endParaRPr lang="it-IT" sz="1200" b="0" dirty="0">
              <a:solidFill>
                <a:srgbClr val="262626"/>
              </a:solidFill>
              <a:latin typeface="Calibri" panose="020F0502020204030204" pitchFamily="34" charset="0"/>
            </a:endParaRPr>
          </a:p>
        </p:txBody>
      </p:sp>
      <p:sp>
        <p:nvSpPr>
          <p:cNvPr id="8" name="Otsikko 5">
            <a:extLst>
              <a:ext uri="{FF2B5EF4-FFF2-40B4-BE49-F238E27FC236}">
                <a16:creationId xmlns:a16="http://schemas.microsoft.com/office/drawing/2014/main" id="{7DE37610-5387-FA03-0268-CDB4551A66C4}"/>
              </a:ext>
            </a:extLst>
          </p:cNvPr>
          <p:cNvSpPr txBox="1">
            <a:spLocks/>
          </p:cNvSpPr>
          <p:nvPr/>
        </p:nvSpPr>
        <p:spPr>
          <a:xfrm>
            <a:off x="853510" y="565150"/>
            <a:ext cx="10403069" cy="6435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800" dirty="0">
                <a:solidFill>
                  <a:srgbClr val="2F4D2D"/>
                </a:solidFill>
              </a:rPr>
              <a:t>Mitä mieltä olet seuraavista metsien hoidon tavoitteista Suomessa</a:t>
            </a:r>
          </a:p>
        </p:txBody>
      </p:sp>
      <p:sp>
        <p:nvSpPr>
          <p:cNvPr id="7" name="Title 1">
            <a:extLst>
              <a:ext uri="{FF2B5EF4-FFF2-40B4-BE49-F238E27FC236}">
                <a16:creationId xmlns:a16="http://schemas.microsoft.com/office/drawing/2014/main" id="{8784F7AF-DE96-B9F8-8708-97F92431D0B1}"/>
              </a:ext>
            </a:extLst>
          </p:cNvPr>
          <p:cNvSpPr txBox="1">
            <a:spLocks/>
          </p:cNvSpPr>
          <p:nvPr/>
        </p:nvSpPr>
        <p:spPr>
          <a:xfrm>
            <a:off x="966952" y="1138111"/>
            <a:ext cx="1973772"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 </a:t>
            </a:r>
            <a:endParaRPr lang="it-IT" sz="1200" b="0" dirty="0">
              <a:solidFill>
                <a:srgbClr val="262626"/>
              </a:solidFill>
              <a:latin typeface="Calibri" panose="020F0502020204030204" pitchFamily="34" charset="0"/>
            </a:endParaRPr>
          </a:p>
        </p:txBody>
      </p:sp>
      <p:sp>
        <p:nvSpPr>
          <p:cNvPr id="3" name="Tekstiruutu 2">
            <a:extLst>
              <a:ext uri="{FF2B5EF4-FFF2-40B4-BE49-F238E27FC236}">
                <a16:creationId xmlns:a16="http://schemas.microsoft.com/office/drawing/2014/main" id="{12698B8B-9CF1-097A-4A46-CAC0DAB11017}"/>
              </a:ext>
            </a:extLst>
          </p:cNvPr>
          <p:cNvSpPr txBox="1"/>
          <p:nvPr/>
        </p:nvSpPr>
        <p:spPr>
          <a:xfrm>
            <a:off x="9261446" y="1947947"/>
            <a:ext cx="2810312" cy="4524315"/>
          </a:xfrm>
          <a:prstGeom prst="rect">
            <a:avLst/>
          </a:prstGeom>
          <a:noFill/>
        </p:spPr>
        <p:txBody>
          <a:bodyPr wrap="square" rtlCol="0">
            <a:spAutoFit/>
          </a:bodyPr>
          <a:lstStyle/>
          <a:p>
            <a:pPr marL="171450" indent="-171450">
              <a:buFont typeface="Arial" panose="020B0604020202020204" pitchFamily="34" charset="0"/>
              <a:buChar char="•"/>
            </a:pPr>
            <a:r>
              <a:rPr lang="fi-FI" sz="1200" b="1" dirty="0"/>
              <a:t>Enemmistö vastaajista on lähes kaikkien väittämien kanssa samaa mieltä.</a:t>
            </a:r>
          </a:p>
          <a:p>
            <a:endParaRPr lang="fi-FI" sz="1200" b="1" dirty="0"/>
          </a:p>
          <a:p>
            <a:pPr marL="171450" indent="-171450">
              <a:buFont typeface="Arial" panose="020B0604020202020204" pitchFamily="34" charset="0"/>
              <a:buChar char="•"/>
            </a:pPr>
            <a:r>
              <a:rPr lang="fi-FI" sz="1200" b="1" dirty="0"/>
              <a:t>Eniten samaa mieltä ollaan siitä, että metsätuhoja tulee torjua ja ennaltaehkäistä (90 %) ja metsiä tulee hoitaa eri käyttömuotoja yhdistäen (79 %).</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Suurin erimielisyys kohdistuu siihen, että metsien hakkuita tulee lisätä (59 %), metsiä tulee hoitaa ensisijaisesti talouspainotteisesti (47 %) ja omistajien mahdollisuus hyödyntää avohakkuita tulee pitää nykyisellä tasollaan (41 %).</a:t>
            </a:r>
          </a:p>
          <a:p>
            <a:endParaRPr lang="fi-FI" sz="1200" b="1" dirty="0"/>
          </a:p>
          <a:p>
            <a:pPr marL="628650" lvl="1" indent="-171450">
              <a:buFont typeface="Wingdings" panose="05000000000000000000" pitchFamily="2" charset="2"/>
              <a:buChar char="Ø"/>
            </a:pPr>
            <a:r>
              <a:rPr lang="fi-FI" sz="1200" b="1" dirty="0"/>
              <a:t>Metsänomistajat ovat näistä väittämistä keskimääräistä enemmän samaa mieltä.</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endParaRPr lang="fi-FI" sz="1200" b="1" dirty="0">
              <a:highlight>
                <a:srgbClr val="FFFF00"/>
              </a:highlight>
            </a:endParaRPr>
          </a:p>
          <a:p>
            <a:endParaRPr lang="fi-FI" sz="1200" b="1" dirty="0">
              <a:highlight>
                <a:srgbClr val="FFFF00"/>
              </a:highlight>
            </a:endParaRPr>
          </a:p>
        </p:txBody>
      </p:sp>
    </p:spTree>
    <p:extLst>
      <p:ext uri="{BB962C8B-B14F-4D97-AF65-F5344CB8AC3E}">
        <p14:creationId xmlns:p14="http://schemas.microsoft.com/office/powerpoint/2010/main" val="190391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11</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1209822414"/>
              </p:ext>
            </p:extLst>
          </p:nvPr>
        </p:nvGraphicFramePr>
        <p:xfrm>
          <a:off x="212467" y="1061544"/>
          <a:ext cx="11361037" cy="5343609"/>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1012669" cy="7558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400" dirty="0">
                <a:solidFill>
                  <a:srgbClr val="2F4D2D"/>
                </a:solidFill>
              </a:rPr>
              <a:t>Mitä mieltä olet seuraavista metsien hoidon tavoitteista Suomessa - taustaryhmittäin  </a:t>
            </a:r>
          </a:p>
        </p:txBody>
      </p:sp>
      <p:sp>
        <p:nvSpPr>
          <p:cNvPr id="9" name="Title 1">
            <a:extLst>
              <a:ext uri="{FF2B5EF4-FFF2-40B4-BE49-F238E27FC236}">
                <a16:creationId xmlns:a16="http://schemas.microsoft.com/office/drawing/2014/main" id="{4B01B58D-C051-5061-F956-BCA45037ECB2}"/>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11" name="Title 1">
            <a:extLst>
              <a:ext uri="{FF2B5EF4-FFF2-40B4-BE49-F238E27FC236}">
                <a16:creationId xmlns:a16="http://schemas.microsoft.com/office/drawing/2014/main" id="{FE65A6B3-D60D-AB57-C009-48ED19EB48B1}"/>
              </a:ext>
            </a:extLst>
          </p:cNvPr>
          <p:cNvSpPr txBox="1">
            <a:spLocks/>
          </p:cNvSpPr>
          <p:nvPr/>
        </p:nvSpPr>
        <p:spPr>
          <a:xfrm>
            <a:off x="5302766" y="6329525"/>
            <a:ext cx="5572244"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TOP2 % = Täysin + jokseenkin samaa mieltä </a:t>
            </a:r>
            <a:endParaRPr lang="it-IT" sz="1200" b="0" dirty="0">
              <a:solidFill>
                <a:srgbClr val="262626"/>
              </a:solidFill>
              <a:latin typeface="Calibri" panose="020F0502020204030204" pitchFamily="34" charset="0"/>
            </a:endParaRPr>
          </a:p>
        </p:txBody>
      </p:sp>
      <p:cxnSp>
        <p:nvCxnSpPr>
          <p:cNvPr id="6" name="Suora yhdysviiva 5">
            <a:extLst>
              <a:ext uri="{FF2B5EF4-FFF2-40B4-BE49-F238E27FC236}">
                <a16:creationId xmlns:a16="http://schemas.microsoft.com/office/drawing/2014/main" id="{A2FEED8C-653C-CC8E-0475-86493C35103D}"/>
              </a:ext>
            </a:extLst>
          </p:cNvPr>
          <p:cNvCxnSpPr>
            <a:cxnSpLocks/>
          </p:cNvCxnSpPr>
          <p:nvPr/>
        </p:nvCxnSpPr>
        <p:spPr>
          <a:xfrm>
            <a:off x="6968357" y="1061544"/>
            <a:ext cx="0" cy="4887311"/>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44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12</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305759623"/>
              </p:ext>
            </p:extLst>
          </p:nvPr>
        </p:nvGraphicFramePr>
        <p:xfrm>
          <a:off x="437915" y="1061545"/>
          <a:ext cx="11218056" cy="5343609"/>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1012669" cy="7558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400" dirty="0">
                <a:solidFill>
                  <a:srgbClr val="2F4D2D"/>
                </a:solidFill>
              </a:rPr>
              <a:t>Mitä mieltä olet seuraavista metsien hoidon tavoitteista Suomessa - taustaryhmittäin  </a:t>
            </a:r>
          </a:p>
        </p:txBody>
      </p:sp>
      <p:sp>
        <p:nvSpPr>
          <p:cNvPr id="9" name="Title 1">
            <a:extLst>
              <a:ext uri="{FF2B5EF4-FFF2-40B4-BE49-F238E27FC236}">
                <a16:creationId xmlns:a16="http://schemas.microsoft.com/office/drawing/2014/main" id="{4B01B58D-C051-5061-F956-BCA45037ECB2}"/>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11" name="Title 1">
            <a:extLst>
              <a:ext uri="{FF2B5EF4-FFF2-40B4-BE49-F238E27FC236}">
                <a16:creationId xmlns:a16="http://schemas.microsoft.com/office/drawing/2014/main" id="{FE65A6B3-D60D-AB57-C009-48ED19EB48B1}"/>
              </a:ext>
            </a:extLst>
          </p:cNvPr>
          <p:cNvSpPr txBox="1">
            <a:spLocks/>
          </p:cNvSpPr>
          <p:nvPr/>
        </p:nvSpPr>
        <p:spPr>
          <a:xfrm>
            <a:off x="4780446" y="6308067"/>
            <a:ext cx="5572244"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TOP2 % = Täysin + jokseenkin samaa mieltä </a:t>
            </a:r>
            <a:endParaRPr lang="it-IT" sz="1200" b="0" dirty="0">
              <a:solidFill>
                <a:srgbClr val="262626"/>
              </a:solidFill>
              <a:latin typeface="Calibri" panose="020F0502020204030204" pitchFamily="34" charset="0"/>
            </a:endParaRPr>
          </a:p>
        </p:txBody>
      </p:sp>
      <p:cxnSp>
        <p:nvCxnSpPr>
          <p:cNvPr id="6" name="Suora yhdysviiva 5">
            <a:extLst>
              <a:ext uri="{FF2B5EF4-FFF2-40B4-BE49-F238E27FC236}">
                <a16:creationId xmlns:a16="http://schemas.microsoft.com/office/drawing/2014/main" id="{A2FEED8C-653C-CC8E-0475-86493C35103D}"/>
              </a:ext>
            </a:extLst>
          </p:cNvPr>
          <p:cNvCxnSpPr>
            <a:cxnSpLocks/>
          </p:cNvCxnSpPr>
          <p:nvPr/>
        </p:nvCxnSpPr>
        <p:spPr>
          <a:xfrm>
            <a:off x="7651529" y="1006364"/>
            <a:ext cx="0" cy="4887311"/>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9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13</a:t>
            </a:fld>
            <a:endParaRPr lang="fi-FI" dirty="0"/>
          </a:p>
        </p:txBody>
      </p:sp>
      <p:graphicFrame>
        <p:nvGraphicFramePr>
          <p:cNvPr id="6" name="Sisällön paikkamerkki 9">
            <a:extLst>
              <a:ext uri="{FF2B5EF4-FFF2-40B4-BE49-F238E27FC236}">
                <a16:creationId xmlns:a16="http://schemas.microsoft.com/office/drawing/2014/main" id="{552C49ED-88E3-013F-C8E1-A6BE5FAEAA5D}"/>
              </a:ext>
            </a:extLst>
          </p:cNvPr>
          <p:cNvGraphicFramePr>
            <a:graphicFrameLocks noGrp="1"/>
          </p:cNvGraphicFramePr>
          <p:nvPr>
            <p:ph idx="4294967295"/>
            <p:custDataLst>
              <p:tags r:id="rId1"/>
            </p:custDataLst>
            <p:extLst>
              <p:ext uri="{D42A27DB-BD31-4B8C-83A1-F6EECF244321}">
                <p14:modId xmlns:p14="http://schemas.microsoft.com/office/powerpoint/2010/main" val="2799107900"/>
              </p:ext>
            </p:extLst>
          </p:nvPr>
        </p:nvGraphicFramePr>
        <p:xfrm>
          <a:off x="522216" y="1264682"/>
          <a:ext cx="8563061" cy="51139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n=1569 </a:t>
            </a:r>
            <a:endParaRPr lang="it-IT" sz="1200" b="0" dirty="0">
              <a:solidFill>
                <a:srgbClr val="262626"/>
              </a:solidFill>
              <a:latin typeface="Calibri" panose="020F0502020204030204" pitchFamily="34" charset="0"/>
            </a:endParaRPr>
          </a:p>
        </p:txBody>
      </p:sp>
      <p:sp>
        <p:nvSpPr>
          <p:cNvPr id="8" name="Otsikko 5">
            <a:extLst>
              <a:ext uri="{FF2B5EF4-FFF2-40B4-BE49-F238E27FC236}">
                <a16:creationId xmlns:a16="http://schemas.microsoft.com/office/drawing/2014/main" id="{7DE37610-5387-FA03-0268-CDB4551A66C4}"/>
              </a:ext>
            </a:extLst>
          </p:cNvPr>
          <p:cNvSpPr txBox="1">
            <a:spLocks/>
          </p:cNvSpPr>
          <p:nvPr/>
        </p:nvSpPr>
        <p:spPr>
          <a:xfrm>
            <a:off x="853510" y="565150"/>
            <a:ext cx="10403069" cy="6435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800" dirty="0">
                <a:solidFill>
                  <a:srgbClr val="2F4D2D"/>
                </a:solidFill>
              </a:rPr>
              <a:t>Miten metsien käsittelyssä pitäisi mielestäsi Suomessa toimia</a:t>
            </a:r>
          </a:p>
        </p:txBody>
      </p:sp>
      <p:sp>
        <p:nvSpPr>
          <p:cNvPr id="3" name="Tekstiruutu 2">
            <a:extLst>
              <a:ext uri="{FF2B5EF4-FFF2-40B4-BE49-F238E27FC236}">
                <a16:creationId xmlns:a16="http://schemas.microsoft.com/office/drawing/2014/main" id="{58159790-6F90-76A0-5756-2A854A11D971}"/>
              </a:ext>
            </a:extLst>
          </p:cNvPr>
          <p:cNvSpPr txBox="1"/>
          <p:nvPr/>
        </p:nvSpPr>
        <p:spPr>
          <a:xfrm>
            <a:off x="9085277" y="1965179"/>
            <a:ext cx="2990415" cy="3600986"/>
          </a:xfrm>
          <a:prstGeom prst="rect">
            <a:avLst/>
          </a:prstGeom>
          <a:noFill/>
        </p:spPr>
        <p:txBody>
          <a:bodyPr wrap="square" rtlCol="0">
            <a:spAutoFit/>
          </a:bodyPr>
          <a:lstStyle/>
          <a:p>
            <a:pPr marL="171450" indent="-171450">
              <a:buFont typeface="Arial" panose="020B0604020202020204" pitchFamily="34" charset="0"/>
              <a:buChar char="•"/>
            </a:pPr>
            <a:r>
              <a:rPr lang="fi-FI" sz="1200" b="1" dirty="0"/>
              <a:t>Vastaajien mukaan eniten metsien käsittelyssä täytyisi lisätä vesiensuojelun huomiointia (76 %), metsien monipuulajisuutta (72 %) ja luontokohteiden huomiointia ( 66 %).</a:t>
            </a:r>
          </a:p>
          <a:p>
            <a:endParaRPr lang="fi-FI" sz="1200" b="1" dirty="0"/>
          </a:p>
          <a:p>
            <a:pPr marL="171450" indent="-171450">
              <a:buFont typeface="Arial" panose="020B0604020202020204" pitchFamily="34" charset="0"/>
              <a:buChar char="•"/>
            </a:pPr>
            <a:r>
              <a:rPr lang="fi-FI" sz="1200" b="1" dirty="0"/>
              <a:t>Vain avohakkuiden määrää (58 %) ja yksittäisten avohakkuiden kokoa (62 %) pitäisi vastaajien enemmistön mukaan vähentää. </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Selvä enemmistö (64 %) myös niistä, jotka eivät ole metsänomistajia, ovat sitä mieltä, että korvauksia metsänomistajille täytyisi lisätä luonto- ja ilmastonäkökulmien huomioimisesta. Metsänomistajien joukossa vastaava luku on 78 %.</a:t>
            </a:r>
          </a:p>
          <a:p>
            <a:endParaRPr lang="fi-FI" sz="1200" b="1" dirty="0">
              <a:highlight>
                <a:srgbClr val="FFFF00"/>
              </a:highlight>
            </a:endParaRPr>
          </a:p>
        </p:txBody>
      </p:sp>
    </p:spTree>
    <p:extLst>
      <p:ext uri="{BB962C8B-B14F-4D97-AF65-F5344CB8AC3E}">
        <p14:creationId xmlns:p14="http://schemas.microsoft.com/office/powerpoint/2010/main" val="67307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14</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798700919"/>
              </p:ext>
            </p:extLst>
          </p:nvPr>
        </p:nvGraphicFramePr>
        <p:xfrm>
          <a:off x="304800" y="1114097"/>
          <a:ext cx="11268704" cy="5264548"/>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23965"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400" dirty="0">
                <a:solidFill>
                  <a:srgbClr val="2F4D2D"/>
                </a:solidFill>
              </a:rPr>
              <a:t>Miten metsien käsittelyssä pitäisi mielestäsi Suomessa toimia - taustaryhmittäin  </a:t>
            </a: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5713903" y="6430341"/>
            <a:ext cx="308428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TOP2 % = Lisätä paljon + lisätä hieman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7875240" y="1124607"/>
            <a:ext cx="0" cy="4887311"/>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67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15</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1757231918"/>
              </p:ext>
            </p:extLst>
          </p:nvPr>
        </p:nvGraphicFramePr>
        <p:xfrm>
          <a:off x="-1" y="1114097"/>
          <a:ext cx="11450583" cy="526454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5235184" y="6396504"/>
            <a:ext cx="2743200"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TOP2 % = Lisätä paljon + lisätä hieman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7683050" y="1135114"/>
            <a:ext cx="0" cy="4887311"/>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
        <p:nvSpPr>
          <p:cNvPr id="11" name="Otsikko 5">
            <a:extLst>
              <a:ext uri="{FF2B5EF4-FFF2-40B4-BE49-F238E27FC236}">
                <a16:creationId xmlns:a16="http://schemas.microsoft.com/office/drawing/2014/main" id="{EC46E6DC-7AA8-1A78-F37C-CEF30ADB8AEA}"/>
              </a:ext>
            </a:extLst>
          </p:cNvPr>
          <p:cNvSpPr txBox="1">
            <a:spLocks/>
          </p:cNvSpPr>
          <p:nvPr/>
        </p:nvSpPr>
        <p:spPr>
          <a:xfrm>
            <a:off x="853510" y="452846"/>
            <a:ext cx="10823965"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400" dirty="0">
                <a:solidFill>
                  <a:srgbClr val="2F4D2D"/>
                </a:solidFill>
              </a:rPr>
              <a:t>Miten metsien käsittelyssä pitäisi mielestäsi Suomessa toimia - taustaryhmittäin  </a:t>
            </a:r>
          </a:p>
        </p:txBody>
      </p:sp>
    </p:spTree>
    <p:extLst>
      <p:ext uri="{BB962C8B-B14F-4D97-AF65-F5344CB8AC3E}">
        <p14:creationId xmlns:p14="http://schemas.microsoft.com/office/powerpoint/2010/main" val="378802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16</a:t>
            </a:fld>
            <a:endParaRPr lang="fi-FI" dirty="0"/>
          </a:p>
        </p:txBody>
      </p:sp>
      <p:graphicFrame>
        <p:nvGraphicFramePr>
          <p:cNvPr id="6" name="Sisällön paikkamerkki 9">
            <a:extLst>
              <a:ext uri="{FF2B5EF4-FFF2-40B4-BE49-F238E27FC236}">
                <a16:creationId xmlns:a16="http://schemas.microsoft.com/office/drawing/2014/main" id="{552C49ED-88E3-013F-C8E1-A6BE5FAEAA5D}"/>
              </a:ext>
            </a:extLst>
          </p:cNvPr>
          <p:cNvGraphicFramePr>
            <a:graphicFrameLocks noGrp="1"/>
          </p:cNvGraphicFramePr>
          <p:nvPr>
            <p:ph idx="4294967295"/>
            <p:custDataLst>
              <p:tags r:id="rId1"/>
            </p:custDataLst>
            <p:extLst>
              <p:ext uri="{D42A27DB-BD31-4B8C-83A1-F6EECF244321}">
                <p14:modId xmlns:p14="http://schemas.microsoft.com/office/powerpoint/2010/main" val="2482872815"/>
              </p:ext>
            </p:extLst>
          </p:nvPr>
        </p:nvGraphicFramePr>
        <p:xfrm>
          <a:off x="519078" y="1330666"/>
          <a:ext cx="855781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6">
            <a:extLst>
              <a:ext uri="{FF2B5EF4-FFF2-40B4-BE49-F238E27FC236}">
                <a16:creationId xmlns:a16="http://schemas.microsoft.com/office/drawing/2014/main" id="{4E865075-9FF8-F9E1-A6BC-EB8645D1744D}"/>
              </a:ext>
            </a:extLst>
          </p:cNvPr>
          <p:cNvSpPr>
            <a:spLocks noGrp="1"/>
          </p:cNvSpPr>
          <p:nvPr>
            <p:ph type="title" idx="4294967295"/>
          </p:nvPr>
        </p:nvSpPr>
        <p:spPr>
          <a:xfrm>
            <a:off x="940526" y="524052"/>
            <a:ext cx="9543324" cy="58047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dirty="0">
                <a:ln>
                  <a:noFill/>
                </a:ln>
                <a:solidFill>
                  <a:srgbClr val="2F4D2D"/>
                </a:solidFill>
                <a:effectLst/>
                <a:uLnTx/>
                <a:uFillTx/>
                <a:latin typeface="Calibri" panose="020F0502020204030204"/>
                <a:ea typeface="+mn-ea"/>
                <a:cs typeface="+mn-cs"/>
              </a:rPr>
              <a:t>Mitä mieltä olet seuraavista väittämistä?</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n=1569 </a:t>
            </a:r>
            <a:endParaRPr lang="it-IT" sz="1200" b="0" dirty="0">
              <a:solidFill>
                <a:srgbClr val="262626"/>
              </a:solidFill>
              <a:latin typeface="Calibri" panose="020F0502020204030204" pitchFamily="34" charset="0"/>
            </a:endParaRPr>
          </a:p>
        </p:txBody>
      </p:sp>
      <p:sp>
        <p:nvSpPr>
          <p:cNvPr id="13" name="Tekstiruutu 12">
            <a:extLst>
              <a:ext uri="{FF2B5EF4-FFF2-40B4-BE49-F238E27FC236}">
                <a16:creationId xmlns:a16="http://schemas.microsoft.com/office/drawing/2014/main" id="{AF5BEB34-DE3A-A795-A388-F5B00AAF9CE4}"/>
              </a:ext>
            </a:extLst>
          </p:cNvPr>
          <p:cNvSpPr txBox="1"/>
          <p:nvPr/>
        </p:nvSpPr>
        <p:spPr>
          <a:xfrm>
            <a:off x="9064619" y="1966157"/>
            <a:ext cx="2990415" cy="3970318"/>
          </a:xfrm>
          <a:prstGeom prst="rect">
            <a:avLst/>
          </a:prstGeom>
          <a:noFill/>
        </p:spPr>
        <p:txBody>
          <a:bodyPr wrap="square" rtlCol="0">
            <a:spAutoFit/>
          </a:bodyPr>
          <a:lstStyle/>
          <a:p>
            <a:pPr marL="171450" indent="-171450">
              <a:buFont typeface="Arial" panose="020B0604020202020204" pitchFamily="34" charset="0"/>
              <a:buChar char="•"/>
            </a:pPr>
            <a:r>
              <a:rPr lang="fi-FI" sz="1200" b="1" dirty="0"/>
              <a:t>Enemmistö vastaajista on samaa mieltä siitä, että metsien talouskäyttö on yhteiskuntamme hyvinvoinnille ensiarvoisen tärkeä (74 %) ja Suomi on kärkimaita kestävässä metsätaloudessa (64 %).</a:t>
            </a:r>
          </a:p>
          <a:p>
            <a:endParaRPr lang="fi-FI" sz="1200" b="1" dirty="0"/>
          </a:p>
          <a:p>
            <a:pPr marL="171450" indent="-171450">
              <a:buFont typeface="Arial" panose="020B0604020202020204" pitchFamily="34" charset="0"/>
              <a:buChar char="•"/>
            </a:pPr>
            <a:r>
              <a:rPr lang="fi-FI" sz="1200" b="1" dirty="0"/>
              <a:t>Yli puolet ( 56 %) kokee myös, että metsäammattilaisten toiminta mukautuu muuttuvaan toimintaympäristöön.</a:t>
            </a:r>
          </a:p>
          <a:p>
            <a:endParaRPr lang="fi-FI" sz="1200" b="1" dirty="0"/>
          </a:p>
          <a:p>
            <a:pPr marL="171450" indent="-171450">
              <a:buFont typeface="Arial" panose="020B0604020202020204" pitchFamily="34" charset="0"/>
              <a:buChar char="•"/>
            </a:pPr>
            <a:r>
              <a:rPr lang="fi-FI" sz="1200" b="1" dirty="0"/>
              <a:t>Väittämien kanssa eniten samaa mieltä oleva ryhmä koostuu metsänomistajista, miehistä, 65-79-vuotiaista, pohjois- ja itäsuomalaisista sekä hallituspuolueiden ja keskustan kannattajista.</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Metsänomistajaluokituksen perusteella eniten samaa mieltä väittämien kanssa ovat monitavoitteiset, metsässä tekevät sekä turvaa ja tuloja korostavat.</a:t>
            </a:r>
          </a:p>
        </p:txBody>
      </p:sp>
    </p:spTree>
    <p:extLst>
      <p:ext uri="{BB962C8B-B14F-4D97-AF65-F5344CB8AC3E}">
        <p14:creationId xmlns:p14="http://schemas.microsoft.com/office/powerpoint/2010/main" val="723384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17</a:t>
            </a:fld>
            <a:endParaRPr lang="fi-FI" dirty="0"/>
          </a:p>
        </p:txBody>
      </p:sp>
      <p:graphicFrame>
        <p:nvGraphicFramePr>
          <p:cNvPr id="6" name="Sisällön paikkamerkki 9">
            <a:extLst>
              <a:ext uri="{FF2B5EF4-FFF2-40B4-BE49-F238E27FC236}">
                <a16:creationId xmlns:a16="http://schemas.microsoft.com/office/drawing/2014/main" id="{AF4BD825-8743-F71D-D7B6-16E679D51F3A}"/>
              </a:ext>
            </a:extLst>
          </p:cNvPr>
          <p:cNvGraphicFramePr>
            <a:graphicFrameLocks noGrp="1"/>
          </p:cNvGraphicFramePr>
          <p:nvPr>
            <p:ph idx="4294967295"/>
            <p:custDataLst>
              <p:tags r:id="rId1"/>
            </p:custDataLst>
            <p:extLst>
              <p:ext uri="{D42A27DB-BD31-4B8C-83A1-F6EECF244321}">
                <p14:modId xmlns:p14="http://schemas.microsoft.com/office/powerpoint/2010/main" val="1508229959"/>
              </p:ext>
            </p:extLst>
          </p:nvPr>
        </p:nvGraphicFramePr>
        <p:xfrm>
          <a:off x="357352" y="1145628"/>
          <a:ext cx="9038318" cy="52890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1889689"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n=1569 </a:t>
            </a:r>
            <a:endParaRPr lang="it-IT" sz="1200" b="0" dirty="0">
              <a:solidFill>
                <a:srgbClr val="262626"/>
              </a:solidFill>
              <a:latin typeface="Calibri" panose="020F0502020204030204" pitchFamily="34" charset="0"/>
            </a:endParaRPr>
          </a:p>
        </p:txBody>
      </p:sp>
      <p:sp>
        <p:nvSpPr>
          <p:cNvPr id="8" name="Otsikko 5">
            <a:extLst>
              <a:ext uri="{FF2B5EF4-FFF2-40B4-BE49-F238E27FC236}">
                <a16:creationId xmlns:a16="http://schemas.microsoft.com/office/drawing/2014/main" id="{D41434DD-797E-C4C5-9AA3-BE13A14181F7}"/>
              </a:ext>
            </a:extLst>
          </p:cNvPr>
          <p:cNvSpPr txBox="1">
            <a:spLocks/>
          </p:cNvSpPr>
          <p:nvPr/>
        </p:nvSpPr>
        <p:spPr>
          <a:xfrm>
            <a:off x="730590" y="517270"/>
            <a:ext cx="10719994" cy="958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600" dirty="0">
                <a:solidFill>
                  <a:srgbClr val="2F4D2D"/>
                </a:solidFill>
              </a:rPr>
              <a:t>Mitkä seuraavista tekijöistä herättävät mielestäsi metsäkeskustelua Suomessa? </a:t>
            </a:r>
            <a:r>
              <a:rPr lang="fi-FI" sz="1800" dirty="0">
                <a:solidFill>
                  <a:srgbClr val="2F4D2D"/>
                </a:solidFill>
              </a:rPr>
              <a:t>Laita tärkeysjärjestykseen (5 tärkeintä)</a:t>
            </a:r>
          </a:p>
        </p:txBody>
      </p:sp>
      <p:sp>
        <p:nvSpPr>
          <p:cNvPr id="7" name="Tekstiruutu 6">
            <a:extLst>
              <a:ext uri="{FF2B5EF4-FFF2-40B4-BE49-F238E27FC236}">
                <a16:creationId xmlns:a16="http://schemas.microsoft.com/office/drawing/2014/main" id="{B8138F79-A65D-7BAB-81BF-D772F57FA925}"/>
              </a:ext>
            </a:extLst>
          </p:cNvPr>
          <p:cNvSpPr txBox="1"/>
          <p:nvPr/>
        </p:nvSpPr>
        <p:spPr>
          <a:xfrm>
            <a:off x="9064619" y="1781599"/>
            <a:ext cx="2990415" cy="3785652"/>
          </a:xfrm>
          <a:prstGeom prst="rect">
            <a:avLst/>
          </a:prstGeom>
          <a:noFill/>
        </p:spPr>
        <p:txBody>
          <a:bodyPr wrap="square" rtlCol="0">
            <a:spAutoFit/>
          </a:bodyPr>
          <a:lstStyle/>
          <a:p>
            <a:pPr marL="171450" indent="-171450">
              <a:buFont typeface="Arial" panose="020B0604020202020204" pitchFamily="34" charset="0"/>
              <a:buChar char="•"/>
            </a:pPr>
            <a:r>
              <a:rPr lang="fi-FI" sz="1200" b="1" dirty="0"/>
              <a:t>Eniten metsäkeskustelua Suomessa herättävät vastaajien mielestä metsien tärkeä asema, ilmastonmuutos ja metsien ristiriitaiset tavoitteet. Enemmistö vastaajista on valinnut nämä 5 tärkeimmän syyn joukkoon.</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Huoli globaalista luontokadosta ja ilmastonmuutoksesta sekä taloudellisen näkökulman liiallinen painotus ovat keskimääräistä tärkeämpiä tekijöitä niille, jotka eivät omista metsää.</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Metsänomistajien näkökulmasta keskimääräistä tärkeämpi tekijä on se, että vain yhtä intressiä painottavat ryhmät saavat äänensä kuuluviin kokonaisuuden kustannuksella.</a:t>
            </a:r>
          </a:p>
          <a:p>
            <a:endParaRPr lang="fi-FI" sz="1200" b="1" dirty="0"/>
          </a:p>
          <a:p>
            <a:pPr marL="171450" indent="-171450">
              <a:buFont typeface="Arial" panose="020B0604020202020204" pitchFamily="34" charset="0"/>
              <a:buChar char="•"/>
            </a:pPr>
            <a:endParaRPr lang="fi-FI" sz="1200" b="1" dirty="0"/>
          </a:p>
        </p:txBody>
      </p:sp>
    </p:spTree>
    <p:extLst>
      <p:ext uri="{BB962C8B-B14F-4D97-AF65-F5344CB8AC3E}">
        <p14:creationId xmlns:p14="http://schemas.microsoft.com/office/powerpoint/2010/main" val="392003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18</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4193978601"/>
              </p:ext>
            </p:extLst>
          </p:nvPr>
        </p:nvGraphicFramePr>
        <p:xfrm>
          <a:off x="606080" y="1114097"/>
          <a:ext cx="10844504" cy="5264548"/>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44504"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400" dirty="0">
                <a:solidFill>
                  <a:srgbClr val="2F4D2D"/>
                </a:solidFill>
              </a:rPr>
              <a:t>Mitkä seuraavista tekijöistä herättävät mielestäsi metsäkeskustelua Suomessa </a:t>
            </a:r>
          </a:p>
          <a:p>
            <a:r>
              <a:rPr lang="fi-FI" sz="2400" dirty="0">
                <a:solidFill>
                  <a:srgbClr val="2F4D2D"/>
                </a:solidFill>
              </a:rPr>
              <a:t>– taustaryhmittäin </a:t>
            </a:r>
            <a:r>
              <a:rPr lang="fi-FI" sz="2000" dirty="0">
                <a:solidFill>
                  <a:srgbClr val="2F4D2D"/>
                </a:solidFill>
              </a:rPr>
              <a:t>(5 tärkeintä yhteensä)  </a:t>
            </a:r>
          </a:p>
          <a:p>
            <a:r>
              <a:rPr lang="fi-FI" sz="2400" dirty="0">
                <a:solidFill>
                  <a:srgbClr val="2F4D2D"/>
                </a:solidFill>
              </a:rPr>
              <a:t>  </a:t>
            </a: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5857757" y="6399220"/>
            <a:ext cx="308428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TOTAL % = 1-5 tärkeintä yhteensä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7619997" y="1167095"/>
            <a:ext cx="0" cy="4887311"/>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64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19</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4179602521"/>
              </p:ext>
            </p:extLst>
          </p:nvPr>
        </p:nvGraphicFramePr>
        <p:xfrm>
          <a:off x="853509" y="1131956"/>
          <a:ext cx="10844504" cy="5264548"/>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44504"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400" dirty="0">
                <a:solidFill>
                  <a:srgbClr val="2F4D2D"/>
                </a:solidFill>
              </a:rPr>
              <a:t>Mitkä seuraavista tekijöistä herättävät mielestäsi metsäkeskustelua Suomessa </a:t>
            </a:r>
          </a:p>
          <a:p>
            <a:r>
              <a:rPr lang="fi-FI" sz="2400" dirty="0">
                <a:solidFill>
                  <a:srgbClr val="2F4D2D"/>
                </a:solidFill>
              </a:rPr>
              <a:t>– taustaryhmittäin </a:t>
            </a:r>
            <a:r>
              <a:rPr lang="fi-FI" sz="2000" dirty="0">
                <a:solidFill>
                  <a:srgbClr val="2F4D2D"/>
                </a:solidFill>
              </a:rPr>
              <a:t>(5 tärkeintä yhteensä)  </a:t>
            </a:r>
          </a:p>
          <a:p>
            <a:r>
              <a:rPr lang="fi-FI" sz="2400" dirty="0">
                <a:solidFill>
                  <a:srgbClr val="2F4D2D"/>
                </a:solidFill>
              </a:rPr>
              <a:t>  </a:t>
            </a: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5420958" y="6392208"/>
            <a:ext cx="308428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TOTAL % = 1-5 tärkeintä yhteensä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7875244" y="1131956"/>
            <a:ext cx="0" cy="4887311"/>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38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919CDCE3-0987-2959-3045-8051124B0834}"/>
              </a:ext>
            </a:extLst>
          </p:cNvPr>
          <p:cNvSpPr>
            <a:spLocks noGrp="1"/>
          </p:cNvSpPr>
          <p:nvPr>
            <p:ph type="body" sz="quarter" idx="11"/>
          </p:nvPr>
        </p:nvSpPr>
        <p:spPr>
          <a:xfrm>
            <a:off x="5737223" y="815975"/>
            <a:ext cx="6242310" cy="5226050"/>
          </a:xfrm>
        </p:spPr>
        <p:txBody>
          <a:bodyPr/>
          <a:lstStyle/>
          <a:p>
            <a:r>
              <a:rPr lang="fi-FI" sz="1600" dirty="0"/>
              <a:t>Tämän tutkimuksen on toteuttanut Metsämiesten Säätiön toimeksiannosta Taloustutkimus Oy.</a:t>
            </a:r>
          </a:p>
          <a:p>
            <a:r>
              <a:rPr lang="fi-FI" sz="1600" dirty="0"/>
              <a:t>Tutkimuksen tarkoituksena on saada luotettava ja puolueeton kuva siitä, millaisia ajatuksia kansalaisilla ja metsänomistajilla on metsäammattilaisista ja työn jäljistä metsässä.</a:t>
            </a:r>
            <a:endParaRPr lang="fi-FI" sz="1600" dirty="0">
              <a:highlight>
                <a:srgbClr val="FFFF00"/>
              </a:highlight>
            </a:endParaRPr>
          </a:p>
          <a:p>
            <a:endParaRPr lang="fi-FI" sz="1600" dirty="0"/>
          </a:p>
          <a:p>
            <a:r>
              <a:rPr lang="fi-FI" sz="1600" dirty="0"/>
              <a:t>Tutkimuksen tiedonkeruu toteutettiin Taloustutkimuksen internetpaneelissa 18.-24.10.2023 välisenä aikana.</a:t>
            </a:r>
          </a:p>
          <a:p>
            <a:r>
              <a:rPr lang="fi-FI" sz="1600" dirty="0"/>
              <a:t>Tutkimuksen kohderyhmän muodostavat 16-79-vuotiaat suomalaiset (pl. Ahvenanmaa) ja metsänomistajat. Aineisto on painotettu kuvaamaan metsänomistajien mielipiteitä oikeassa suhteessa.</a:t>
            </a:r>
          </a:p>
          <a:p>
            <a:r>
              <a:rPr lang="fi-FI" sz="1600" dirty="0"/>
              <a:t>Kokonaisvastaajamäärä on 1569, joista 1014 on kansalaisia ja 555 on metsänomistajia. Kokonaistulosten osalta keskimääräinen virhemarginaali on noin ±2,6 prosenttiyksikköä.</a:t>
            </a:r>
          </a:p>
          <a:p>
            <a:endParaRPr lang="fi-FI" sz="1600" dirty="0"/>
          </a:p>
        </p:txBody>
      </p:sp>
      <p:sp>
        <p:nvSpPr>
          <p:cNvPr id="7" name="Otsikko 6">
            <a:extLst>
              <a:ext uri="{FF2B5EF4-FFF2-40B4-BE49-F238E27FC236}">
                <a16:creationId xmlns:a16="http://schemas.microsoft.com/office/drawing/2014/main" id="{4DB7720A-E7D2-8687-52D5-3FDC7081DEEA}"/>
              </a:ext>
            </a:extLst>
          </p:cNvPr>
          <p:cNvSpPr>
            <a:spLocks noGrp="1"/>
          </p:cNvSpPr>
          <p:nvPr>
            <p:ph type="title"/>
          </p:nvPr>
        </p:nvSpPr>
        <p:spPr/>
        <p:txBody>
          <a:bodyPr/>
          <a:lstStyle/>
          <a:p>
            <a:r>
              <a:rPr lang="fi-FI" sz="4000" dirty="0">
                <a:latin typeface="+mn-lt"/>
              </a:rPr>
              <a:t>Tutkimuksen tausta ja toteutus</a:t>
            </a:r>
          </a:p>
        </p:txBody>
      </p:sp>
      <p:grpSp>
        <p:nvGrpSpPr>
          <p:cNvPr id="6" name="Ryhmä 5">
            <a:extLst>
              <a:ext uri="{FF2B5EF4-FFF2-40B4-BE49-F238E27FC236}">
                <a16:creationId xmlns:a16="http://schemas.microsoft.com/office/drawing/2014/main" id="{EBD18518-4A5D-273B-7E95-B7E8BCCD49FC}"/>
              </a:ext>
            </a:extLst>
          </p:cNvPr>
          <p:cNvGrpSpPr/>
          <p:nvPr/>
        </p:nvGrpSpPr>
        <p:grpSpPr>
          <a:xfrm>
            <a:off x="4859694" y="1260806"/>
            <a:ext cx="636133" cy="636133"/>
            <a:chOff x="4833538" y="2434498"/>
            <a:chExt cx="636133" cy="636133"/>
          </a:xfrm>
        </p:grpSpPr>
        <p:sp>
          <p:nvSpPr>
            <p:cNvPr id="8" name="Ellipsi 7">
              <a:extLst>
                <a:ext uri="{FF2B5EF4-FFF2-40B4-BE49-F238E27FC236}">
                  <a16:creationId xmlns:a16="http://schemas.microsoft.com/office/drawing/2014/main" id="{FB16509B-8F67-7A20-1848-9899F58E8639}"/>
                </a:ext>
              </a:extLst>
            </p:cNvPr>
            <p:cNvSpPr/>
            <p:nvPr/>
          </p:nvSpPr>
          <p:spPr>
            <a:xfrm>
              <a:off x="4833538" y="2434498"/>
              <a:ext cx="636133" cy="6361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Kuva 8">
              <a:extLst>
                <a:ext uri="{FF2B5EF4-FFF2-40B4-BE49-F238E27FC236}">
                  <a16:creationId xmlns:a16="http://schemas.microsoft.com/office/drawing/2014/main" id="{9BD1AC97-E9C8-DC42-78B4-0717E36647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6037" y="2543743"/>
              <a:ext cx="387082" cy="399826"/>
            </a:xfrm>
            <a:prstGeom prst="rect">
              <a:avLst/>
            </a:prstGeom>
          </p:spPr>
        </p:pic>
      </p:grpSp>
      <p:grpSp>
        <p:nvGrpSpPr>
          <p:cNvPr id="10" name="Ryhmä 9">
            <a:extLst>
              <a:ext uri="{FF2B5EF4-FFF2-40B4-BE49-F238E27FC236}">
                <a16:creationId xmlns:a16="http://schemas.microsoft.com/office/drawing/2014/main" id="{993F5F49-1EFC-5F8E-D6D6-40D15D942F5B}"/>
              </a:ext>
            </a:extLst>
          </p:cNvPr>
          <p:cNvGrpSpPr/>
          <p:nvPr/>
        </p:nvGrpSpPr>
        <p:grpSpPr>
          <a:xfrm>
            <a:off x="4859694" y="2792867"/>
            <a:ext cx="636133" cy="636133"/>
            <a:chOff x="4833538" y="2434498"/>
            <a:chExt cx="636133" cy="636133"/>
          </a:xfrm>
        </p:grpSpPr>
        <p:sp>
          <p:nvSpPr>
            <p:cNvPr id="11" name="Ellipsi 10">
              <a:extLst>
                <a:ext uri="{FF2B5EF4-FFF2-40B4-BE49-F238E27FC236}">
                  <a16:creationId xmlns:a16="http://schemas.microsoft.com/office/drawing/2014/main" id="{41F52C7A-023C-9338-D920-22B0B0E6684C}"/>
                </a:ext>
              </a:extLst>
            </p:cNvPr>
            <p:cNvSpPr/>
            <p:nvPr/>
          </p:nvSpPr>
          <p:spPr>
            <a:xfrm>
              <a:off x="4833538" y="2434498"/>
              <a:ext cx="636133" cy="6361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Kuva 11">
              <a:extLst>
                <a:ext uri="{FF2B5EF4-FFF2-40B4-BE49-F238E27FC236}">
                  <a16:creationId xmlns:a16="http://schemas.microsoft.com/office/drawing/2014/main" id="{5AE99B61-FCD3-EAC3-7441-06D7D874DB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00711" y="2511494"/>
              <a:ext cx="501786" cy="501786"/>
            </a:xfrm>
            <a:prstGeom prst="rect">
              <a:avLst/>
            </a:prstGeom>
          </p:spPr>
        </p:pic>
      </p:grpSp>
      <p:grpSp>
        <p:nvGrpSpPr>
          <p:cNvPr id="13" name="Ryhmä 12">
            <a:extLst>
              <a:ext uri="{FF2B5EF4-FFF2-40B4-BE49-F238E27FC236}">
                <a16:creationId xmlns:a16="http://schemas.microsoft.com/office/drawing/2014/main" id="{F86F7E1B-3697-C470-E67D-0567B99E21C4}"/>
              </a:ext>
            </a:extLst>
          </p:cNvPr>
          <p:cNvGrpSpPr/>
          <p:nvPr/>
        </p:nvGrpSpPr>
        <p:grpSpPr>
          <a:xfrm>
            <a:off x="4859694" y="4324928"/>
            <a:ext cx="636133" cy="636133"/>
            <a:chOff x="4833538" y="2434498"/>
            <a:chExt cx="636133" cy="636133"/>
          </a:xfrm>
        </p:grpSpPr>
        <p:sp>
          <p:nvSpPr>
            <p:cNvPr id="14" name="Ellipsi 13">
              <a:extLst>
                <a:ext uri="{FF2B5EF4-FFF2-40B4-BE49-F238E27FC236}">
                  <a16:creationId xmlns:a16="http://schemas.microsoft.com/office/drawing/2014/main" id="{3C238B26-078F-555C-5A74-9E4D5643DA6B}"/>
                </a:ext>
              </a:extLst>
            </p:cNvPr>
            <p:cNvSpPr/>
            <p:nvPr/>
          </p:nvSpPr>
          <p:spPr>
            <a:xfrm>
              <a:off x="4833538" y="2434498"/>
              <a:ext cx="636133" cy="6361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Kuva 14">
              <a:extLst>
                <a:ext uri="{FF2B5EF4-FFF2-40B4-BE49-F238E27FC236}">
                  <a16:creationId xmlns:a16="http://schemas.microsoft.com/office/drawing/2014/main" id="{CA6841C2-A76F-F752-2341-45F68CD2BF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0161" y="2531121"/>
              <a:ext cx="442886" cy="442886"/>
            </a:xfrm>
            <a:prstGeom prst="rect">
              <a:avLst/>
            </a:prstGeom>
          </p:spPr>
        </p:pic>
      </p:grpSp>
      <p:sp>
        <p:nvSpPr>
          <p:cNvPr id="16" name="Alatunnisteen paikkamerkki 15">
            <a:extLst>
              <a:ext uri="{FF2B5EF4-FFF2-40B4-BE49-F238E27FC236}">
                <a16:creationId xmlns:a16="http://schemas.microsoft.com/office/drawing/2014/main" id="{AE8762AA-7A3C-D688-2AEE-6EE604C99D5C}"/>
              </a:ext>
            </a:extLst>
          </p:cNvPr>
          <p:cNvSpPr>
            <a:spLocks noGrp="1"/>
          </p:cNvSpPr>
          <p:nvPr>
            <p:ph type="ftr"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2A6471"/>
                </a:solidFill>
                <a:effectLst/>
                <a:uLnTx/>
                <a:uFillTx/>
                <a:latin typeface="Calibri" panose="020F0502020204030204"/>
                <a:ea typeface="+mn-ea"/>
                <a:cs typeface="+mn-cs"/>
              </a:rPr>
              <a:t>7747 Mielipiteet metsäammattilaisista ja työn jäljestä metsässä</a:t>
            </a:r>
            <a:endParaRPr kumimoji="0" lang="fi-FI" sz="1050" b="0" i="0" u="none" strike="noStrike" kern="1200" cap="none" spc="0" normalizeH="0" baseline="0" noProof="0" dirty="0">
              <a:ln>
                <a:noFill/>
              </a:ln>
              <a:solidFill>
                <a:srgbClr val="2A6471"/>
              </a:solidFill>
              <a:effectLst/>
              <a:uLnTx/>
              <a:uFillTx/>
              <a:latin typeface="Calibri" panose="020F0502020204030204"/>
              <a:ea typeface="+mn-ea"/>
              <a:cs typeface="+mn-cs"/>
            </a:endParaRPr>
          </a:p>
        </p:txBody>
      </p:sp>
      <p:sp>
        <p:nvSpPr>
          <p:cNvPr id="3" name="Dian numeron paikkamerkki 2">
            <a:extLst>
              <a:ext uri="{FF2B5EF4-FFF2-40B4-BE49-F238E27FC236}">
                <a16:creationId xmlns:a16="http://schemas.microsoft.com/office/drawing/2014/main" id="{9EBDF0DD-8A91-D90F-3D7D-6B993A6174D5}"/>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B6939-2160-4D54-A0A9-177BFACD315D}" type="slidenum">
              <a:rPr kumimoji="0" lang="fi-FI" sz="1050" b="0" i="0" u="none" strike="noStrike" kern="1200" cap="none" spc="0" normalizeH="0" baseline="0" noProof="0" smtClean="0">
                <a:ln>
                  <a:noFill/>
                </a:ln>
                <a:solidFill>
                  <a:srgbClr val="2A647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050" b="0" i="0" u="none" strike="noStrike" kern="1200" cap="none" spc="0" normalizeH="0" baseline="0" noProof="0" dirty="0">
              <a:ln>
                <a:noFill/>
              </a:ln>
              <a:solidFill>
                <a:srgbClr val="2A647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375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20</a:t>
            </a:fld>
            <a:endParaRPr lang="fi-FI" dirty="0"/>
          </a:p>
        </p:txBody>
      </p:sp>
      <p:graphicFrame>
        <p:nvGraphicFramePr>
          <p:cNvPr id="6" name="Sisällön paikkamerkki 9">
            <a:extLst>
              <a:ext uri="{FF2B5EF4-FFF2-40B4-BE49-F238E27FC236}">
                <a16:creationId xmlns:a16="http://schemas.microsoft.com/office/drawing/2014/main" id="{CA12EF8C-69A9-AFA3-FC97-4AF19EE120E2}"/>
              </a:ext>
            </a:extLst>
          </p:cNvPr>
          <p:cNvGraphicFramePr>
            <a:graphicFrameLocks noGrp="1"/>
          </p:cNvGraphicFramePr>
          <p:nvPr>
            <p:ph idx="4294967295"/>
            <p:custDataLst>
              <p:tags r:id="rId1"/>
            </p:custDataLst>
            <p:extLst>
              <p:ext uri="{D42A27DB-BD31-4B8C-83A1-F6EECF244321}">
                <p14:modId xmlns:p14="http://schemas.microsoft.com/office/powerpoint/2010/main" val="2960664341"/>
              </p:ext>
            </p:extLst>
          </p:nvPr>
        </p:nvGraphicFramePr>
        <p:xfrm>
          <a:off x="-333146" y="1391912"/>
          <a:ext cx="9439802"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n=1569 </a:t>
            </a:r>
            <a:endParaRPr lang="it-IT" sz="1200" b="0" dirty="0">
              <a:solidFill>
                <a:srgbClr val="262626"/>
              </a:solidFill>
              <a:latin typeface="Calibri" panose="020F0502020204030204" pitchFamily="34" charset="0"/>
            </a:endParaRPr>
          </a:p>
        </p:txBody>
      </p:sp>
      <p:sp>
        <p:nvSpPr>
          <p:cNvPr id="8" name="Otsikko 5">
            <a:extLst>
              <a:ext uri="{FF2B5EF4-FFF2-40B4-BE49-F238E27FC236}">
                <a16:creationId xmlns:a16="http://schemas.microsoft.com/office/drawing/2014/main" id="{F2E3A5D9-3BE7-EC0A-0689-FFA93DF6CB95}"/>
              </a:ext>
            </a:extLst>
          </p:cNvPr>
          <p:cNvSpPr txBox="1">
            <a:spLocks/>
          </p:cNvSpPr>
          <p:nvPr/>
        </p:nvSpPr>
        <p:spPr>
          <a:xfrm>
            <a:off x="730590" y="517270"/>
            <a:ext cx="10719994" cy="638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600" dirty="0">
                <a:solidFill>
                  <a:srgbClr val="2F4D2D"/>
                </a:solidFill>
              </a:rPr>
              <a:t>Kuinka tärkeitä seuraavat metsiin liittyvät asiat mielestäsi ovat</a:t>
            </a:r>
            <a:endParaRPr lang="fi-FI" sz="1800" dirty="0">
              <a:solidFill>
                <a:srgbClr val="2F4D2D"/>
              </a:solidFill>
            </a:endParaRPr>
          </a:p>
        </p:txBody>
      </p:sp>
      <p:sp>
        <p:nvSpPr>
          <p:cNvPr id="3" name="Tekstiruutu 2">
            <a:extLst>
              <a:ext uri="{FF2B5EF4-FFF2-40B4-BE49-F238E27FC236}">
                <a16:creationId xmlns:a16="http://schemas.microsoft.com/office/drawing/2014/main" id="{74178105-2C0A-F904-4F00-5894CAA3C6B2}"/>
              </a:ext>
            </a:extLst>
          </p:cNvPr>
          <p:cNvSpPr txBox="1"/>
          <p:nvPr/>
        </p:nvSpPr>
        <p:spPr>
          <a:xfrm>
            <a:off x="9164990" y="1938903"/>
            <a:ext cx="2805711" cy="3600986"/>
          </a:xfrm>
          <a:prstGeom prst="rect">
            <a:avLst/>
          </a:prstGeom>
          <a:noFill/>
        </p:spPr>
        <p:txBody>
          <a:bodyPr wrap="square" rtlCol="0">
            <a:spAutoFit/>
          </a:bodyPr>
          <a:lstStyle/>
          <a:p>
            <a:pPr marL="171450" indent="-171450">
              <a:buFont typeface="Arial" panose="020B0604020202020204" pitchFamily="34" charset="0"/>
              <a:buChar char="•"/>
            </a:pPr>
            <a:r>
              <a:rPr lang="fi-FI" sz="1200" b="1" dirty="0"/>
              <a:t>Tärkeimpiä metsiin liittyviä asioita ovat monimuotoisuus (94 %), marjastus ja sienestys (92 %), ulkoilu (92 %), luonnonsuojelu (92 %) ja maisema (91 %).</a:t>
            </a:r>
          </a:p>
          <a:p>
            <a:endParaRPr lang="fi-FI" sz="1200" b="1" dirty="0"/>
          </a:p>
          <a:p>
            <a:pPr marL="171450" indent="-171450">
              <a:buFont typeface="Arial" panose="020B0604020202020204" pitchFamily="34" charset="0"/>
              <a:buChar char="•"/>
            </a:pPr>
            <a:r>
              <a:rPr lang="fi-FI" sz="1200" b="1" dirty="0"/>
              <a:t>Metsästys (59 %) ja hyvinvointiyhteiskunnan rahoittaminen (69 %) koetaan vähiten tärkeiksi, muuta niitäkin selvä enemmistö pitää tärkeänä.</a:t>
            </a:r>
          </a:p>
          <a:p>
            <a:pPr marL="171450" indent="-171450">
              <a:buFont typeface="Arial" panose="020B0604020202020204" pitchFamily="34" charset="0"/>
              <a:buChar char="•"/>
            </a:pPr>
            <a:endParaRPr lang="fi-FI" sz="1200" b="1" dirty="0">
              <a:highlight>
                <a:srgbClr val="FFFF00"/>
              </a:highlight>
            </a:endParaRPr>
          </a:p>
          <a:p>
            <a:pPr marL="171450" indent="-171450">
              <a:buFont typeface="Arial" panose="020B0604020202020204" pitchFamily="34" charset="0"/>
              <a:buChar char="•"/>
            </a:pPr>
            <a:r>
              <a:rPr lang="fi-FI" sz="1200" b="1" dirty="0"/>
              <a:t>Metsänomistajille keskimääräistä tärkeämpiä asioita ovat työllisyys ja työpaikat, paikallistalous, puupohjaiset kuluttajatuotteet, yhteiskunnan rahoittaminen ja metsästys.</a:t>
            </a:r>
          </a:p>
          <a:p>
            <a:endParaRPr lang="fi-FI" sz="1200" b="1" dirty="0">
              <a:highlight>
                <a:srgbClr val="FFFF00"/>
              </a:highlight>
            </a:endParaRPr>
          </a:p>
        </p:txBody>
      </p:sp>
    </p:spTree>
    <p:extLst>
      <p:ext uri="{BB962C8B-B14F-4D97-AF65-F5344CB8AC3E}">
        <p14:creationId xmlns:p14="http://schemas.microsoft.com/office/powerpoint/2010/main" val="192622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21</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693682476"/>
              </p:ext>
            </p:extLst>
          </p:nvPr>
        </p:nvGraphicFramePr>
        <p:xfrm>
          <a:off x="493987" y="1383923"/>
          <a:ext cx="10384220" cy="4630770"/>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44504"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400" dirty="0">
                <a:solidFill>
                  <a:srgbClr val="2F4D2D"/>
                </a:solidFill>
              </a:rPr>
              <a:t>Kuinka tärkeitä seuraavat metsiin liittyvät asiat mielestäsi ovat - taustaryhmittäin</a:t>
            </a:r>
            <a:endParaRPr lang="fi-FI" sz="1600" dirty="0">
              <a:solidFill>
                <a:srgbClr val="2F4D2D"/>
              </a:solidFill>
            </a:endParaRPr>
          </a:p>
          <a:p>
            <a:r>
              <a:rPr lang="fi-FI" sz="2400" dirty="0">
                <a:solidFill>
                  <a:srgbClr val="2F4D2D"/>
                </a:solidFill>
              </a:rPr>
              <a:t>  </a:t>
            </a: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4981965" y="6202986"/>
            <a:ext cx="308428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 =Erittäin + melko tärkeä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6496478" y="1383923"/>
            <a:ext cx="0" cy="4344215"/>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226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22</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3253757834"/>
              </p:ext>
            </p:extLst>
          </p:nvPr>
        </p:nvGraphicFramePr>
        <p:xfrm>
          <a:off x="667540" y="1397876"/>
          <a:ext cx="10074032" cy="4761186"/>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44504"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400" dirty="0">
                <a:solidFill>
                  <a:srgbClr val="2F4D2D"/>
                </a:solidFill>
              </a:rPr>
              <a:t>Kuinka tärkeitä seuraavat metsiin liittyvät asiat mielestäsi ovat - taustaryhmittäin</a:t>
            </a:r>
            <a:endParaRPr lang="fi-FI" sz="1600" dirty="0">
              <a:solidFill>
                <a:srgbClr val="2F4D2D"/>
              </a:solidFill>
            </a:endParaRPr>
          </a:p>
          <a:p>
            <a:r>
              <a:rPr lang="fi-FI" sz="2400" dirty="0">
                <a:solidFill>
                  <a:srgbClr val="2F4D2D"/>
                </a:solidFill>
              </a:rPr>
              <a:t> </a:t>
            </a: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4425718" y="6242254"/>
            <a:ext cx="308428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 =Erittäin + melko tärkeä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6653043" y="1397876"/>
            <a:ext cx="0" cy="4456387"/>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227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23</a:t>
            </a:fld>
            <a:endParaRPr lang="fi-FI" dirty="0"/>
          </a:p>
        </p:txBody>
      </p:sp>
      <p:graphicFrame>
        <p:nvGraphicFramePr>
          <p:cNvPr id="6" name="Sisällön paikkamerkki 9">
            <a:extLst>
              <a:ext uri="{FF2B5EF4-FFF2-40B4-BE49-F238E27FC236}">
                <a16:creationId xmlns:a16="http://schemas.microsoft.com/office/drawing/2014/main" id="{122E3D00-0A48-AA0F-57D4-43C8687921B3}"/>
              </a:ext>
            </a:extLst>
          </p:cNvPr>
          <p:cNvGraphicFramePr>
            <a:graphicFrameLocks noGrp="1"/>
          </p:cNvGraphicFramePr>
          <p:nvPr>
            <p:ph idx="4294967295"/>
            <p:custDataLst>
              <p:tags r:id="rId1"/>
            </p:custDataLst>
            <p:extLst>
              <p:ext uri="{D42A27DB-BD31-4B8C-83A1-F6EECF244321}">
                <p14:modId xmlns:p14="http://schemas.microsoft.com/office/powerpoint/2010/main" val="2588992947"/>
              </p:ext>
            </p:extLst>
          </p:nvPr>
        </p:nvGraphicFramePr>
        <p:xfrm>
          <a:off x="618496" y="1057414"/>
          <a:ext cx="8164777" cy="52652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 </a:t>
            </a:r>
            <a:endParaRPr lang="it-IT" sz="1200" b="0" dirty="0">
              <a:solidFill>
                <a:srgbClr val="262626"/>
              </a:solidFill>
              <a:latin typeface="Calibri" panose="020F0502020204030204" pitchFamily="34" charset="0"/>
            </a:endParaRPr>
          </a:p>
        </p:txBody>
      </p:sp>
      <p:sp>
        <p:nvSpPr>
          <p:cNvPr id="8" name="Otsikko 5">
            <a:extLst>
              <a:ext uri="{FF2B5EF4-FFF2-40B4-BE49-F238E27FC236}">
                <a16:creationId xmlns:a16="http://schemas.microsoft.com/office/drawing/2014/main" id="{065EC413-52D0-238F-9AA4-D33D6B072661}"/>
              </a:ext>
            </a:extLst>
          </p:cNvPr>
          <p:cNvSpPr txBox="1">
            <a:spLocks/>
          </p:cNvSpPr>
          <p:nvPr/>
        </p:nvSpPr>
        <p:spPr>
          <a:xfrm>
            <a:off x="853511" y="496862"/>
            <a:ext cx="10719994" cy="7036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800" dirty="0">
                <a:solidFill>
                  <a:srgbClr val="2F4D2D"/>
                </a:solidFill>
              </a:rPr>
              <a:t>Oletko asioinut tai keskustellut metsäammattilaisen kanssa metsäasioista</a:t>
            </a:r>
          </a:p>
        </p:txBody>
      </p:sp>
      <p:sp>
        <p:nvSpPr>
          <p:cNvPr id="12" name="Tekstiruutu 11">
            <a:extLst>
              <a:ext uri="{FF2B5EF4-FFF2-40B4-BE49-F238E27FC236}">
                <a16:creationId xmlns:a16="http://schemas.microsoft.com/office/drawing/2014/main" id="{24D89694-2FDC-EF8C-3324-E91805A26756}"/>
              </a:ext>
            </a:extLst>
          </p:cNvPr>
          <p:cNvSpPr txBox="1"/>
          <p:nvPr/>
        </p:nvSpPr>
        <p:spPr>
          <a:xfrm>
            <a:off x="8989118" y="1822451"/>
            <a:ext cx="2990415" cy="4154984"/>
          </a:xfrm>
          <a:prstGeom prst="rect">
            <a:avLst/>
          </a:prstGeom>
          <a:noFill/>
        </p:spPr>
        <p:txBody>
          <a:bodyPr wrap="square" rtlCol="0">
            <a:spAutoFit/>
          </a:bodyPr>
          <a:lstStyle/>
          <a:p>
            <a:pPr marL="171450" indent="-171450">
              <a:buFont typeface="Arial" panose="020B0604020202020204" pitchFamily="34" charset="0"/>
              <a:buChar char="•"/>
            </a:pPr>
            <a:r>
              <a:rPr lang="fi-FI" sz="1200" b="1" dirty="0"/>
              <a:t>Alle kolmannes (30 %) on asioinut tai keskustellut metsäammattilaisten kanssa metsäasioista. Metsänomistajat ovat asioineet selvästi muita todennäköisemmin metsäammattilaisten kanssa (69 %).</a:t>
            </a:r>
          </a:p>
          <a:p>
            <a:endParaRPr lang="fi-FI" sz="1200" b="1" dirty="0"/>
          </a:p>
          <a:p>
            <a:pPr marL="171450" indent="-171450">
              <a:buFont typeface="Arial" panose="020B0604020202020204" pitchFamily="34" charset="0"/>
              <a:buChar char="•"/>
            </a:pPr>
            <a:r>
              <a:rPr lang="fi-FI" sz="1200" b="1" dirty="0"/>
              <a:t>Miehet, yli 50-vuotiaat sekä pohjois- ja itäsuomalaiset ovat myös asioineet metsäammattilaisten kanssa keskimääräistä todennäköisemmin.</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Metsänomistajaluokituksen perusteella todennäköisemmin ammattilaisten kanssa ovat asioineet monitavoitteiset, metsässä tekevät sekä turvaa ja tuloja korostavat.</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Metsäammattilaisten kanssa asioinnilla ja metsänomistajatahon tietämyksellä on positiivinen korrelaatio.</a:t>
            </a:r>
          </a:p>
          <a:p>
            <a:pPr marL="171450" indent="-171450">
              <a:buFont typeface="Arial" panose="020B0604020202020204" pitchFamily="34" charset="0"/>
              <a:buChar char="•"/>
            </a:pPr>
            <a:endParaRPr lang="fi-FI" sz="1200" b="1" dirty="0"/>
          </a:p>
        </p:txBody>
      </p:sp>
    </p:spTree>
    <p:extLst>
      <p:ext uri="{BB962C8B-B14F-4D97-AF65-F5344CB8AC3E}">
        <p14:creationId xmlns:p14="http://schemas.microsoft.com/office/powerpoint/2010/main" val="780243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24</a:t>
            </a:fld>
            <a:endParaRPr lang="fi-FI" dirty="0"/>
          </a:p>
        </p:txBody>
      </p:sp>
      <p:graphicFrame>
        <p:nvGraphicFramePr>
          <p:cNvPr id="6" name="Sisällön paikkamerkki 9">
            <a:extLst>
              <a:ext uri="{FF2B5EF4-FFF2-40B4-BE49-F238E27FC236}">
                <a16:creationId xmlns:a16="http://schemas.microsoft.com/office/drawing/2014/main" id="{552C49ED-88E3-013F-C8E1-A6BE5FAEAA5D}"/>
              </a:ext>
            </a:extLst>
          </p:cNvPr>
          <p:cNvGraphicFramePr>
            <a:graphicFrameLocks noGrp="1"/>
          </p:cNvGraphicFramePr>
          <p:nvPr>
            <p:ph idx="4294967295"/>
            <p:custDataLst>
              <p:tags r:id="rId1"/>
            </p:custDataLst>
            <p:extLst>
              <p:ext uri="{D42A27DB-BD31-4B8C-83A1-F6EECF244321}">
                <p14:modId xmlns:p14="http://schemas.microsoft.com/office/powerpoint/2010/main" val="3446363189"/>
              </p:ext>
            </p:extLst>
          </p:nvPr>
        </p:nvGraphicFramePr>
        <p:xfrm>
          <a:off x="672078" y="1370252"/>
          <a:ext cx="8161529" cy="4667958"/>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6">
            <a:extLst>
              <a:ext uri="{FF2B5EF4-FFF2-40B4-BE49-F238E27FC236}">
                <a16:creationId xmlns:a16="http://schemas.microsoft.com/office/drawing/2014/main" id="{4E865075-9FF8-F9E1-A6BC-EB8645D1744D}"/>
              </a:ext>
            </a:extLst>
          </p:cNvPr>
          <p:cNvSpPr>
            <a:spLocks noGrp="1"/>
          </p:cNvSpPr>
          <p:nvPr>
            <p:ph type="title" idx="4294967295"/>
          </p:nvPr>
        </p:nvSpPr>
        <p:spPr>
          <a:xfrm>
            <a:off x="853511" y="411402"/>
            <a:ext cx="9916660" cy="9588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2F4D2D"/>
                </a:solidFill>
                <a:effectLst/>
                <a:uLnTx/>
                <a:uFillTx/>
                <a:latin typeface="Calibri" panose="020F0502020204030204"/>
                <a:ea typeface="+mn-ea"/>
                <a:cs typeface="+mn-cs"/>
              </a:rPr>
              <a:t>Miten metsäammattilainen on onnistunut asioidessasi tai keskustellessasi hänen kanssaan metsäasioista</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193458"/>
            <a:ext cx="4265027"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On asioinut tai keskustellut metsäammattilaisen kanssa, n=642 </a:t>
            </a:r>
            <a:endParaRPr lang="it-IT" sz="1200" b="0" dirty="0">
              <a:solidFill>
                <a:srgbClr val="262626"/>
              </a:solidFill>
              <a:latin typeface="Calibri" panose="020F0502020204030204" pitchFamily="34" charset="0"/>
            </a:endParaRPr>
          </a:p>
        </p:txBody>
      </p:sp>
      <p:sp>
        <p:nvSpPr>
          <p:cNvPr id="12" name="Tekstiruutu 11">
            <a:extLst>
              <a:ext uri="{FF2B5EF4-FFF2-40B4-BE49-F238E27FC236}">
                <a16:creationId xmlns:a16="http://schemas.microsoft.com/office/drawing/2014/main" id="{19C81328-CD3C-1D2E-CF4D-F2EBACBAC5AB}"/>
              </a:ext>
            </a:extLst>
          </p:cNvPr>
          <p:cNvSpPr txBox="1"/>
          <p:nvPr/>
        </p:nvSpPr>
        <p:spPr>
          <a:xfrm>
            <a:off x="8989118" y="1889289"/>
            <a:ext cx="3057473" cy="4339650"/>
          </a:xfrm>
          <a:prstGeom prst="rect">
            <a:avLst/>
          </a:prstGeom>
          <a:noFill/>
        </p:spPr>
        <p:txBody>
          <a:bodyPr wrap="square" rtlCol="0">
            <a:spAutoFit/>
          </a:bodyPr>
          <a:lstStyle/>
          <a:p>
            <a:pPr marL="171450" indent="-171450">
              <a:buFont typeface="Arial" panose="020B0604020202020204" pitchFamily="34" charset="0"/>
              <a:buChar char="•"/>
            </a:pPr>
            <a:r>
              <a:rPr lang="fi-FI" sz="1200" b="1" dirty="0"/>
              <a:t>Enemmistön mielestä metsäammattilaiset ovat onnistuneet hyvin, kun heidän kanssaan on asioitu tai keskusteltu.</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Kriittisten osuus on jokaisessa tekijässä pieni.</a:t>
            </a:r>
          </a:p>
          <a:p>
            <a:endParaRPr lang="fi-FI" sz="1200" b="1" dirty="0"/>
          </a:p>
          <a:p>
            <a:pPr marL="171450" indent="-171450">
              <a:buFont typeface="Arial" panose="020B0604020202020204" pitchFamily="34" charset="0"/>
              <a:buChar char="•"/>
            </a:pPr>
            <a:r>
              <a:rPr lang="fi-FI" sz="1200" b="1" dirty="0"/>
              <a:t>Parhaiten metsäammattilaiset ovat vastaajien mukaan onnistuneet näkemyksien ja tavoitteiden kuuntelemisessa sekä käytännön toiminnan hoitamisesta sovitun mukaisesti.</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Metsänomistajat ovat keskimääräistä tyytyväisempiä metsäammattilaisten kanssa asiointiin. Metsänomistajaluokista monitavoitteiset sekä turvaa ja tuloja korostavat ovat muita tyytyväisempiä.</a:t>
            </a:r>
          </a:p>
          <a:p>
            <a:endParaRPr lang="fi-FI" sz="1200" b="1" dirty="0"/>
          </a:p>
          <a:p>
            <a:pPr marL="171450" indent="-171450">
              <a:buFont typeface="Arial" panose="020B0604020202020204" pitchFamily="34" charset="0"/>
              <a:buChar char="•"/>
            </a:pPr>
            <a:r>
              <a:rPr lang="fi-FI" sz="1200" b="1" dirty="0"/>
              <a:t>Naiset ovat keskimäärin kriittisempiä kuin miehet, vaikka heistäkin enemmistö on tyytyväisiä.</a:t>
            </a:r>
          </a:p>
        </p:txBody>
      </p:sp>
    </p:spTree>
    <p:extLst>
      <p:ext uri="{BB962C8B-B14F-4D97-AF65-F5344CB8AC3E}">
        <p14:creationId xmlns:p14="http://schemas.microsoft.com/office/powerpoint/2010/main" val="429331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25</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3465449163"/>
              </p:ext>
            </p:extLst>
          </p:nvPr>
        </p:nvGraphicFramePr>
        <p:xfrm>
          <a:off x="667540" y="1352839"/>
          <a:ext cx="10844504" cy="4666428"/>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44504"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fi-FI" sz="2400" b="0" i="0" u="none" strike="noStrike" kern="1200" cap="none" spc="0" normalizeH="0" baseline="0" noProof="0" dirty="0">
                <a:ln>
                  <a:noFill/>
                </a:ln>
                <a:solidFill>
                  <a:srgbClr val="2F4D2D"/>
                </a:solidFill>
                <a:effectLst/>
                <a:uLnTx/>
                <a:uFillTx/>
                <a:latin typeface="Calibri" panose="020F0502020204030204"/>
                <a:ea typeface="+mn-ea"/>
                <a:cs typeface="+mn-cs"/>
              </a:rPr>
              <a:t>Miten metsäammattilainen on onnistunut asioidessasi tai keskustellessasi hänen kanssaan metsäasioista - taustaryhmittäin</a:t>
            </a:r>
            <a:endParaRPr lang="fi-FI" sz="2000" dirty="0">
              <a:solidFill>
                <a:srgbClr val="2F4D2D"/>
              </a:solidFill>
            </a:endParaRP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6628302" y="6245919"/>
            <a:ext cx="308428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TOP2=Erittäin + melko hyvin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7683052" y="1439917"/>
            <a:ext cx="0" cy="4256690"/>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229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26</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2168607237"/>
              </p:ext>
            </p:extLst>
          </p:nvPr>
        </p:nvGraphicFramePr>
        <p:xfrm>
          <a:off x="729000" y="1393580"/>
          <a:ext cx="10844504" cy="4691907"/>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44504"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fi-FI" sz="2400" b="0" i="0" u="none" strike="noStrike" kern="1200" cap="none" spc="0" normalizeH="0" baseline="0" noProof="0" dirty="0">
                <a:ln>
                  <a:noFill/>
                </a:ln>
                <a:solidFill>
                  <a:srgbClr val="2F4D2D"/>
                </a:solidFill>
                <a:effectLst/>
                <a:uLnTx/>
                <a:uFillTx/>
                <a:latin typeface="Calibri" panose="020F0502020204030204"/>
                <a:ea typeface="+mn-ea"/>
                <a:cs typeface="+mn-cs"/>
              </a:rPr>
              <a:t>Miten metsäammattilainen on onnistunut asioidessasi tai keskustellessasi hänen kanssaan metsäasioista - taustaryhmittäin</a:t>
            </a:r>
            <a:r>
              <a:rPr lang="fi-FI" sz="2400" dirty="0">
                <a:solidFill>
                  <a:srgbClr val="2F4D2D"/>
                </a:solidFill>
              </a:rPr>
              <a:t>  </a:t>
            </a: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6491668" y="6247778"/>
            <a:ext cx="308428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TOP2=Erittäin + melko hyvin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7746118" y="1393580"/>
            <a:ext cx="0" cy="4376599"/>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085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27</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3011266276"/>
              </p:ext>
            </p:extLst>
          </p:nvPr>
        </p:nvGraphicFramePr>
        <p:xfrm>
          <a:off x="606080" y="1267653"/>
          <a:ext cx="10844504" cy="4786753"/>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44504"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2F4D2D"/>
                </a:solidFill>
                <a:effectLst/>
                <a:uLnTx/>
                <a:uFillTx/>
                <a:latin typeface="Calibri" panose="020F0502020204030204"/>
                <a:ea typeface="+mn-ea"/>
                <a:cs typeface="+mn-cs"/>
              </a:rPr>
              <a:t>Miten metsäammattilainen on onnistunut asioidessasi tai keskustellessasi hänen kanssaan metsäasioista - taustaryhmittäin</a:t>
            </a:r>
            <a:r>
              <a:rPr lang="fi-FI" sz="2400" dirty="0">
                <a:solidFill>
                  <a:srgbClr val="2F4D2D"/>
                </a:solidFill>
              </a:rPr>
              <a:t>  </a:t>
            </a: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6096000" y="6180976"/>
            <a:ext cx="2006976"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TOP2=Erittäin + melko hyvin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7420307" y="1167095"/>
            <a:ext cx="0" cy="4561043"/>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90320C5-BAB9-785F-EE13-024E82E3061F}"/>
              </a:ext>
            </a:extLst>
          </p:cNvPr>
          <p:cNvSpPr txBox="1">
            <a:spLocks/>
          </p:cNvSpPr>
          <p:nvPr/>
        </p:nvSpPr>
        <p:spPr>
          <a:xfrm>
            <a:off x="8507272" y="6054406"/>
            <a:ext cx="2829724"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i="1" dirty="0">
                <a:solidFill>
                  <a:schemeClr val="bg1">
                    <a:lumMod val="50000"/>
                  </a:schemeClr>
                </a:solidFill>
                <a:latin typeface="Calibri" panose="020F0502020204030204" pitchFamily="34" charset="0"/>
              </a:rPr>
              <a:t>*) Alhainen vastaajamäärä, tulos suuntaa antava</a:t>
            </a:r>
            <a:endParaRPr lang="it-IT" sz="1000" b="0" i="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2992334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28</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2287021128"/>
              </p:ext>
            </p:extLst>
          </p:nvPr>
        </p:nvGraphicFramePr>
        <p:xfrm>
          <a:off x="741416" y="1336172"/>
          <a:ext cx="10844504" cy="4801869"/>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44504"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2F4D2D"/>
                </a:solidFill>
                <a:effectLst/>
                <a:uLnTx/>
                <a:uFillTx/>
                <a:latin typeface="Calibri" panose="020F0502020204030204"/>
                <a:ea typeface="+mn-ea"/>
                <a:cs typeface="+mn-cs"/>
              </a:rPr>
              <a:t>Miten metsäammattilainen on onnistunut asioidessasi tai keskustellessasi hänen kanssaan metsäasioista</a:t>
            </a:r>
            <a:r>
              <a:rPr lang="fi-FI" sz="2400" dirty="0">
                <a:solidFill>
                  <a:srgbClr val="2F4D2D"/>
                </a:solidFill>
              </a:rPr>
              <a:t> </a:t>
            </a:r>
            <a:r>
              <a:rPr kumimoji="0" lang="fi-FI" sz="2400" b="0" i="0" u="none" strike="noStrike" kern="1200" cap="none" spc="0" normalizeH="0" baseline="0" noProof="0" dirty="0">
                <a:ln>
                  <a:noFill/>
                </a:ln>
                <a:solidFill>
                  <a:srgbClr val="2F4D2D"/>
                </a:solidFill>
                <a:effectLst/>
                <a:uLnTx/>
                <a:uFillTx/>
                <a:latin typeface="Calibri" panose="020F0502020204030204"/>
                <a:ea typeface="+mn-ea"/>
                <a:cs typeface="+mn-cs"/>
              </a:rPr>
              <a:t>- taustaryhmittäin</a:t>
            </a:r>
            <a:endParaRPr lang="fi-FI" sz="2400" dirty="0">
              <a:solidFill>
                <a:srgbClr val="2F4D2D"/>
              </a:solidFill>
            </a:endParaRP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6705661" y="6179636"/>
            <a:ext cx="308428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TOP2=Erittäin + melko hyvin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7756631" y="1336172"/>
            <a:ext cx="0" cy="4465538"/>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97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29</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2924178698"/>
              </p:ext>
            </p:extLst>
          </p:nvPr>
        </p:nvGraphicFramePr>
        <p:xfrm>
          <a:off x="853509" y="1509192"/>
          <a:ext cx="10844504" cy="4419771"/>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44504"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2F4D2D"/>
                </a:solidFill>
                <a:effectLst/>
                <a:uLnTx/>
                <a:uFillTx/>
                <a:latin typeface="Calibri" panose="020F0502020204030204"/>
                <a:ea typeface="+mn-ea"/>
                <a:cs typeface="+mn-cs"/>
              </a:rPr>
              <a:t>Miten metsäammattilainen on onnistunut asioidessasi tai keskustellessasi hänen kanssaan metsäasioista - taustaryhmittäin</a:t>
            </a:r>
            <a:r>
              <a:rPr lang="fi-FI" sz="2400" dirty="0">
                <a:solidFill>
                  <a:srgbClr val="2F4D2D"/>
                </a:solidFill>
              </a:rPr>
              <a:t>  </a:t>
            </a: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6837846" y="6058607"/>
            <a:ext cx="308428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TOP2=Erittäin + melko hyvin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7696574" y="1509192"/>
            <a:ext cx="0" cy="4113842"/>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32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kstiruutu 100">
            <a:extLst>
              <a:ext uri="{FF2B5EF4-FFF2-40B4-BE49-F238E27FC236}">
                <a16:creationId xmlns:a16="http://schemas.microsoft.com/office/drawing/2014/main" id="{7DABF54E-05AB-47A6-AA4A-1C760A64708E}"/>
              </a:ext>
            </a:extLst>
          </p:cNvPr>
          <p:cNvSpPr txBox="1"/>
          <p:nvPr/>
        </p:nvSpPr>
        <p:spPr>
          <a:xfrm>
            <a:off x="1046604" y="3739342"/>
            <a:ext cx="2438904" cy="307777"/>
          </a:xfrm>
          <a:prstGeom prst="rect">
            <a:avLst/>
          </a:prstGeom>
        </p:spPr>
        <p:txBody>
          <a:bodyPr wrap="square">
            <a:spAutoFit/>
          </a:bodyPr>
          <a:lstStyle>
            <a:defPPr>
              <a:defRPr lang="fi-FI"/>
            </a:defPPr>
            <a:lvl1pPr lvl="0">
              <a:defRPr sz="1333">
                <a:solidFill>
                  <a:prstClr val="black">
                    <a:lumMod val="85000"/>
                    <a:lumOff val="15000"/>
                  </a:prstClr>
                </a:solidFill>
                <a:latin typeface="+mj-lt"/>
              </a:defRPr>
            </a:lvl1pPr>
          </a:lstStyle>
          <a:p>
            <a:r>
              <a:rPr lang="fi-FI" b="1" dirty="0"/>
              <a:t>IKÄJAKAUMA</a:t>
            </a:r>
          </a:p>
        </p:txBody>
      </p:sp>
      <p:graphicFrame>
        <p:nvGraphicFramePr>
          <p:cNvPr id="23" name="Sisällön paikkamerkki 10"/>
          <p:cNvGraphicFramePr>
            <a:graphicFrameLocks noGrp="1"/>
          </p:cNvGraphicFramePr>
          <p:nvPr>
            <p:ph idx="1"/>
            <p:custDataLst>
              <p:tags r:id="rId2"/>
            </p:custDataLst>
            <p:extLst>
              <p:ext uri="{D42A27DB-BD31-4B8C-83A1-F6EECF244321}">
                <p14:modId xmlns:p14="http://schemas.microsoft.com/office/powerpoint/2010/main" val="543235311"/>
              </p:ext>
            </p:extLst>
          </p:nvPr>
        </p:nvGraphicFramePr>
        <p:xfrm>
          <a:off x="804763" y="4015558"/>
          <a:ext cx="3658388" cy="2174463"/>
        </p:xfrm>
        <a:graphic>
          <a:graphicData uri="http://schemas.openxmlformats.org/drawingml/2006/chart">
            <c:chart xmlns:c="http://schemas.openxmlformats.org/drawingml/2006/chart" xmlns:r="http://schemas.openxmlformats.org/officeDocument/2006/relationships" r:id="rId7"/>
          </a:graphicData>
        </a:graphic>
      </p:graphicFrame>
      <p:sp>
        <p:nvSpPr>
          <p:cNvPr id="9" name="Alatunnisteen paikkamerkki 8">
            <a:extLst>
              <a:ext uri="{FF2B5EF4-FFF2-40B4-BE49-F238E27FC236}">
                <a16:creationId xmlns:a16="http://schemas.microsoft.com/office/drawing/2014/main" id="{2BF90A13-A3D0-4B7F-AFE8-F332489EBCA3}"/>
              </a:ext>
            </a:extLst>
          </p:cNvPr>
          <p:cNvSpPr>
            <a:spLocks noGrp="1"/>
          </p:cNvSpPr>
          <p:nvPr>
            <p:ph type="ftr" sz="quarter" idx="13"/>
          </p:nvPr>
        </p:nvSpPr>
        <p:spPr/>
        <p:txBody>
          <a:bodyPr/>
          <a:lstStyle/>
          <a:p>
            <a:r>
              <a:rPr lang="fi-FI">
                <a:solidFill>
                  <a:prstClr val="black">
                    <a:tint val="75000"/>
                  </a:prstClr>
                </a:solidFill>
              </a:rPr>
              <a:t>7747 Mielipiteet metsäammattilaisista ja työn jäljestä metsässä</a:t>
            </a:r>
            <a:endParaRPr lang="fi-FI" dirty="0">
              <a:solidFill>
                <a:prstClr val="black">
                  <a:tint val="75000"/>
                </a:prstClr>
              </a:solidFill>
            </a:endParaRPr>
          </a:p>
        </p:txBody>
      </p:sp>
      <p:sp>
        <p:nvSpPr>
          <p:cNvPr id="214" name="Tekstiruutu 213">
            <a:extLst>
              <a:ext uri="{FF2B5EF4-FFF2-40B4-BE49-F238E27FC236}">
                <a16:creationId xmlns:a16="http://schemas.microsoft.com/office/drawing/2014/main" id="{465C84B4-F129-4393-B6B0-10C653491B84}"/>
              </a:ext>
            </a:extLst>
          </p:cNvPr>
          <p:cNvSpPr txBox="1"/>
          <p:nvPr/>
        </p:nvSpPr>
        <p:spPr>
          <a:xfrm>
            <a:off x="4695092" y="1047233"/>
            <a:ext cx="1586700" cy="307777"/>
          </a:xfrm>
          <a:prstGeom prst="rect">
            <a:avLst/>
          </a:prstGeom>
        </p:spPr>
        <p:txBody>
          <a:bodyPr wrap="square">
            <a:spAutoFit/>
          </a:bodyPr>
          <a:lstStyle>
            <a:defPPr>
              <a:defRPr lang="fi-FI"/>
            </a:defPPr>
            <a:lvl1pPr lvl="0">
              <a:defRPr sz="1333">
                <a:solidFill>
                  <a:prstClr val="black">
                    <a:lumMod val="85000"/>
                    <a:lumOff val="15000"/>
                  </a:prstClr>
                </a:solidFill>
                <a:latin typeface="+mj-lt"/>
              </a:defRPr>
            </a:lvl1pPr>
          </a:lstStyle>
          <a:p>
            <a:r>
              <a:rPr lang="fi-FI" b="1" dirty="0"/>
              <a:t>KOULUTUS</a:t>
            </a:r>
          </a:p>
        </p:txBody>
      </p:sp>
      <p:sp>
        <p:nvSpPr>
          <p:cNvPr id="85" name="Tekstiruutu 84">
            <a:extLst>
              <a:ext uri="{FF2B5EF4-FFF2-40B4-BE49-F238E27FC236}">
                <a16:creationId xmlns:a16="http://schemas.microsoft.com/office/drawing/2014/main" id="{7279F7AA-CC22-4B5E-A09C-BD57EC6F2D8C}"/>
              </a:ext>
            </a:extLst>
          </p:cNvPr>
          <p:cNvSpPr txBox="1"/>
          <p:nvPr/>
        </p:nvSpPr>
        <p:spPr>
          <a:xfrm>
            <a:off x="804763" y="1052275"/>
            <a:ext cx="1755896" cy="307777"/>
          </a:xfrm>
          <a:prstGeom prst="rect">
            <a:avLst/>
          </a:prstGeom>
        </p:spPr>
        <p:txBody>
          <a:bodyPr wrap="square">
            <a:spAutoFit/>
          </a:bodyPr>
          <a:lstStyle>
            <a:defPPr>
              <a:defRPr lang="fi-FI"/>
            </a:defPPr>
            <a:lvl1pPr lvl="0">
              <a:defRPr sz="1333">
                <a:solidFill>
                  <a:prstClr val="black">
                    <a:lumMod val="85000"/>
                    <a:lumOff val="15000"/>
                  </a:prstClr>
                </a:solidFill>
                <a:latin typeface="+mj-lt"/>
              </a:defRPr>
            </a:lvl1pPr>
          </a:lstStyle>
          <a:p>
            <a:r>
              <a:rPr lang="fi-FI" b="1" dirty="0"/>
              <a:t>SUKUPUOLI</a:t>
            </a:r>
          </a:p>
        </p:txBody>
      </p:sp>
      <p:sp>
        <p:nvSpPr>
          <p:cNvPr id="110" name="Tekstiruutu 109">
            <a:extLst>
              <a:ext uri="{FF2B5EF4-FFF2-40B4-BE49-F238E27FC236}">
                <a16:creationId xmlns:a16="http://schemas.microsoft.com/office/drawing/2014/main" id="{DBD19049-722E-45C6-8E97-FF84DED57AEA}"/>
              </a:ext>
            </a:extLst>
          </p:cNvPr>
          <p:cNvSpPr txBox="1"/>
          <p:nvPr/>
        </p:nvSpPr>
        <p:spPr>
          <a:xfrm>
            <a:off x="2447420" y="1767307"/>
            <a:ext cx="917818" cy="461665"/>
          </a:xfrm>
          <a:prstGeom prst="rect">
            <a:avLst/>
          </a:prstGeom>
          <a:noFill/>
        </p:spPr>
        <p:txBody>
          <a:bodyPr wrap="square" rtlCol="0">
            <a:spAutoFit/>
          </a:bodyPr>
          <a:lstStyle/>
          <a:p>
            <a:r>
              <a:rPr lang="fi-FI" sz="2400" b="1" dirty="0">
                <a:solidFill>
                  <a:srgbClr val="70AC47"/>
                </a:solidFill>
                <a:cs typeface="Calibri Light" panose="020F0302020204030204" pitchFamily="34" charset="0"/>
              </a:rPr>
              <a:t>48%</a:t>
            </a:r>
          </a:p>
        </p:txBody>
      </p:sp>
      <p:sp>
        <p:nvSpPr>
          <p:cNvPr id="113" name="Tekstiruutu 112">
            <a:extLst>
              <a:ext uri="{FF2B5EF4-FFF2-40B4-BE49-F238E27FC236}">
                <a16:creationId xmlns:a16="http://schemas.microsoft.com/office/drawing/2014/main" id="{C9D27157-0B08-417F-BB00-70244CFF67DB}"/>
              </a:ext>
            </a:extLst>
          </p:cNvPr>
          <p:cNvSpPr txBox="1"/>
          <p:nvPr/>
        </p:nvSpPr>
        <p:spPr>
          <a:xfrm>
            <a:off x="637131" y="1753281"/>
            <a:ext cx="917818" cy="461665"/>
          </a:xfrm>
          <a:prstGeom prst="rect">
            <a:avLst/>
          </a:prstGeom>
          <a:noFill/>
        </p:spPr>
        <p:txBody>
          <a:bodyPr wrap="square" rtlCol="0">
            <a:spAutoFit/>
          </a:bodyPr>
          <a:lstStyle/>
          <a:p>
            <a:r>
              <a:rPr lang="fi-FI" sz="2400" b="1" dirty="0">
                <a:solidFill>
                  <a:srgbClr val="70AC47"/>
                </a:solidFill>
                <a:cs typeface="Calibri Light" panose="020F0302020204030204" pitchFamily="34" charset="0"/>
              </a:rPr>
              <a:t>50%</a:t>
            </a:r>
          </a:p>
        </p:txBody>
      </p:sp>
      <p:graphicFrame>
        <p:nvGraphicFramePr>
          <p:cNvPr id="115" name="Sisällön paikkamerkki 10">
            <a:extLst>
              <a:ext uri="{FF2B5EF4-FFF2-40B4-BE49-F238E27FC236}">
                <a16:creationId xmlns:a16="http://schemas.microsoft.com/office/drawing/2014/main" id="{D655F5F5-1A36-4806-AB77-18F29E834A90}"/>
              </a:ext>
            </a:extLst>
          </p:cNvPr>
          <p:cNvGraphicFramePr>
            <a:graphicFrameLocks/>
          </p:cNvGraphicFramePr>
          <p:nvPr>
            <p:custDataLst>
              <p:tags r:id="rId3"/>
            </p:custDataLst>
            <p:extLst>
              <p:ext uri="{D42A27DB-BD31-4B8C-83A1-F6EECF244321}">
                <p14:modId xmlns:p14="http://schemas.microsoft.com/office/powerpoint/2010/main" val="1123090977"/>
              </p:ext>
            </p:extLst>
          </p:nvPr>
        </p:nvGraphicFramePr>
        <p:xfrm>
          <a:off x="3271481" y="1332446"/>
          <a:ext cx="4418131" cy="2385488"/>
        </p:xfrm>
        <a:graphic>
          <a:graphicData uri="http://schemas.openxmlformats.org/drawingml/2006/chart">
            <c:chart xmlns:c="http://schemas.openxmlformats.org/drawingml/2006/chart" xmlns:r="http://schemas.openxmlformats.org/officeDocument/2006/relationships" r:id="rId8"/>
          </a:graphicData>
        </a:graphic>
      </p:graphicFrame>
      <p:cxnSp>
        <p:nvCxnSpPr>
          <p:cNvPr id="58" name="Suora yhdysviiva 57">
            <a:extLst>
              <a:ext uri="{FF2B5EF4-FFF2-40B4-BE49-F238E27FC236}">
                <a16:creationId xmlns:a16="http://schemas.microsoft.com/office/drawing/2014/main" id="{D4136B3E-65A9-4461-BD7C-FA6F645095DF}"/>
              </a:ext>
            </a:extLst>
          </p:cNvPr>
          <p:cNvCxnSpPr>
            <a:cxnSpLocks/>
          </p:cNvCxnSpPr>
          <p:nvPr/>
        </p:nvCxnSpPr>
        <p:spPr>
          <a:xfrm>
            <a:off x="756602" y="3976665"/>
            <a:ext cx="8739736" cy="0"/>
          </a:xfrm>
          <a:prstGeom prst="line">
            <a:avLst/>
          </a:prstGeom>
          <a:ln>
            <a:solidFill>
              <a:srgbClr val="23545F"/>
            </a:solidFill>
            <a:prstDash val="dash"/>
          </a:ln>
        </p:spPr>
        <p:style>
          <a:lnRef idx="1">
            <a:schemeClr val="accent1"/>
          </a:lnRef>
          <a:fillRef idx="0">
            <a:schemeClr val="accent1"/>
          </a:fillRef>
          <a:effectRef idx="0">
            <a:schemeClr val="accent1"/>
          </a:effectRef>
          <a:fontRef idx="minor">
            <a:schemeClr val="tx1"/>
          </a:fontRef>
        </p:style>
      </p:cxnSp>
      <p:cxnSp>
        <p:nvCxnSpPr>
          <p:cNvPr id="65" name="Suora yhdysviiva 64">
            <a:extLst>
              <a:ext uri="{FF2B5EF4-FFF2-40B4-BE49-F238E27FC236}">
                <a16:creationId xmlns:a16="http://schemas.microsoft.com/office/drawing/2014/main" id="{D4136B3E-65A9-4461-BD7C-FA6F645095DF}"/>
              </a:ext>
            </a:extLst>
          </p:cNvPr>
          <p:cNvCxnSpPr>
            <a:cxnSpLocks/>
          </p:cNvCxnSpPr>
          <p:nvPr/>
        </p:nvCxnSpPr>
        <p:spPr>
          <a:xfrm flipV="1">
            <a:off x="637131" y="1355009"/>
            <a:ext cx="10511515" cy="10087"/>
          </a:xfrm>
          <a:prstGeom prst="line">
            <a:avLst/>
          </a:prstGeom>
          <a:ln>
            <a:solidFill>
              <a:srgbClr val="23545F"/>
            </a:solidFill>
            <a:prstDash val="dash"/>
          </a:ln>
        </p:spPr>
        <p:style>
          <a:lnRef idx="1">
            <a:schemeClr val="accent1"/>
          </a:lnRef>
          <a:fillRef idx="0">
            <a:schemeClr val="accent1"/>
          </a:fillRef>
          <a:effectRef idx="0">
            <a:schemeClr val="accent1"/>
          </a:effectRef>
          <a:fontRef idx="minor">
            <a:schemeClr val="tx1"/>
          </a:fontRef>
        </p:style>
      </p:cxnSp>
      <p:pic>
        <p:nvPicPr>
          <p:cNvPr id="33" name="Kuva 32">
            <a:extLst>
              <a:ext uri="{FF2B5EF4-FFF2-40B4-BE49-F238E27FC236}">
                <a16:creationId xmlns:a16="http://schemas.microsoft.com/office/drawing/2014/main" id="{3746562D-48AA-4BC2-A690-B578A6309D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3220" y="1632747"/>
            <a:ext cx="845640" cy="1372364"/>
          </a:xfrm>
          <a:prstGeom prst="rect">
            <a:avLst/>
          </a:prstGeom>
        </p:spPr>
      </p:pic>
      <p:pic>
        <p:nvPicPr>
          <p:cNvPr id="34" name="Kuva 33">
            <a:extLst>
              <a:ext uri="{FF2B5EF4-FFF2-40B4-BE49-F238E27FC236}">
                <a16:creationId xmlns:a16="http://schemas.microsoft.com/office/drawing/2014/main" id="{C46A6397-63D2-46A4-AF9F-4D0730D4A6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37965" y="1721747"/>
            <a:ext cx="777980" cy="1262562"/>
          </a:xfrm>
          <a:prstGeom prst="rect">
            <a:avLst/>
          </a:prstGeom>
        </p:spPr>
      </p:pic>
      <p:sp>
        <p:nvSpPr>
          <p:cNvPr id="4" name="Dian numeron paikkamerkki 4">
            <a:extLst>
              <a:ext uri="{FF2B5EF4-FFF2-40B4-BE49-F238E27FC236}">
                <a16:creationId xmlns:a16="http://schemas.microsoft.com/office/drawing/2014/main" id="{B2137EA6-EEE8-E5BA-24AB-A1CCA4027288}"/>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3</a:t>
            </a:fld>
            <a:endParaRPr lang="fi-FI" dirty="0"/>
          </a:p>
        </p:txBody>
      </p:sp>
      <p:sp>
        <p:nvSpPr>
          <p:cNvPr id="5" name="Title 1">
            <a:extLst>
              <a:ext uri="{FF2B5EF4-FFF2-40B4-BE49-F238E27FC236}">
                <a16:creationId xmlns:a16="http://schemas.microsoft.com/office/drawing/2014/main" id="{0A5D48E1-22F4-23B1-8046-22E6A56ACA45}"/>
              </a:ext>
            </a:extLst>
          </p:cNvPr>
          <p:cNvSpPr txBox="1">
            <a:spLocks/>
          </p:cNvSpPr>
          <p:nvPr/>
        </p:nvSpPr>
        <p:spPr>
          <a:xfrm>
            <a:off x="2620520" y="2353028"/>
            <a:ext cx="917817" cy="202448"/>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a:solidFill>
                  <a:srgbClr val="262626"/>
                </a:solidFill>
                <a:latin typeface="Calibri" panose="020F0502020204030204" pitchFamily="34" charset="0"/>
              </a:rPr>
              <a:t>Muu  2 %</a:t>
            </a:r>
            <a:endParaRPr lang="it-IT" sz="1000" b="0" dirty="0">
              <a:solidFill>
                <a:srgbClr val="262626"/>
              </a:solidFill>
              <a:latin typeface="Calibri" panose="020F0502020204030204" pitchFamily="34" charset="0"/>
            </a:endParaRPr>
          </a:p>
        </p:txBody>
      </p:sp>
      <p:sp>
        <p:nvSpPr>
          <p:cNvPr id="20" name="Tekstiruutu 19">
            <a:extLst>
              <a:ext uri="{FF2B5EF4-FFF2-40B4-BE49-F238E27FC236}">
                <a16:creationId xmlns:a16="http://schemas.microsoft.com/office/drawing/2014/main" id="{F53EC6EF-5054-4B7F-30B4-82FA730EA72A}"/>
              </a:ext>
            </a:extLst>
          </p:cNvPr>
          <p:cNvSpPr txBox="1"/>
          <p:nvPr/>
        </p:nvSpPr>
        <p:spPr>
          <a:xfrm>
            <a:off x="7202376" y="1047232"/>
            <a:ext cx="2438904" cy="307777"/>
          </a:xfrm>
          <a:prstGeom prst="rect">
            <a:avLst/>
          </a:prstGeom>
        </p:spPr>
        <p:txBody>
          <a:bodyPr wrap="square">
            <a:spAutoFit/>
          </a:bodyPr>
          <a:lstStyle>
            <a:defPPr>
              <a:defRPr lang="fi-FI"/>
            </a:defPPr>
            <a:lvl1pPr lvl="0">
              <a:defRPr sz="1333">
                <a:solidFill>
                  <a:prstClr val="black">
                    <a:lumMod val="85000"/>
                    <a:lumOff val="15000"/>
                  </a:prstClr>
                </a:solidFill>
                <a:latin typeface="+mj-lt"/>
              </a:defRPr>
            </a:lvl1pPr>
          </a:lstStyle>
          <a:p>
            <a:r>
              <a:rPr lang="fi-FI" b="1" dirty="0"/>
              <a:t>TALOUDEN TULOT</a:t>
            </a:r>
          </a:p>
        </p:txBody>
      </p:sp>
      <p:graphicFrame>
        <p:nvGraphicFramePr>
          <p:cNvPr id="6" name="Kaavio 5">
            <a:extLst>
              <a:ext uri="{FF2B5EF4-FFF2-40B4-BE49-F238E27FC236}">
                <a16:creationId xmlns:a16="http://schemas.microsoft.com/office/drawing/2014/main" id="{11682ED8-CBB2-D04A-5926-EBAC4AD71AF2}"/>
              </a:ext>
            </a:extLst>
          </p:cNvPr>
          <p:cNvGraphicFramePr/>
          <p:nvPr>
            <p:extLst>
              <p:ext uri="{D42A27DB-BD31-4B8C-83A1-F6EECF244321}">
                <p14:modId xmlns:p14="http://schemas.microsoft.com/office/powerpoint/2010/main" val="33133690"/>
              </p:ext>
            </p:extLst>
          </p:nvPr>
        </p:nvGraphicFramePr>
        <p:xfrm>
          <a:off x="7184919" y="1207767"/>
          <a:ext cx="2582136" cy="1348115"/>
        </p:xfrm>
        <a:graphic>
          <a:graphicData uri="http://schemas.openxmlformats.org/drawingml/2006/chart">
            <c:chart xmlns:c="http://schemas.openxmlformats.org/drawingml/2006/chart" xmlns:r="http://schemas.openxmlformats.org/officeDocument/2006/relationships" r:id="rId11"/>
          </a:graphicData>
        </a:graphic>
      </p:graphicFrame>
      <p:sp>
        <p:nvSpPr>
          <p:cNvPr id="13" name="Tekstiruutu 12">
            <a:extLst>
              <a:ext uri="{FF2B5EF4-FFF2-40B4-BE49-F238E27FC236}">
                <a16:creationId xmlns:a16="http://schemas.microsoft.com/office/drawing/2014/main" id="{A7DDAF09-5314-FBC8-BD28-EE8A43711918}"/>
              </a:ext>
            </a:extLst>
          </p:cNvPr>
          <p:cNvSpPr txBox="1"/>
          <p:nvPr/>
        </p:nvSpPr>
        <p:spPr>
          <a:xfrm rot="16200000">
            <a:off x="7774145" y="1898905"/>
            <a:ext cx="1266070" cy="2338332"/>
          </a:xfrm>
          <a:prstGeom prst="rect">
            <a:avLst/>
          </a:prstGeom>
          <a:noFill/>
        </p:spPr>
        <p:txBody>
          <a:bodyPr wrap="square" rtlCol="0">
            <a:spAutoFit/>
          </a:bodyPr>
          <a:lstStyle/>
          <a:p>
            <a:pPr algn="r">
              <a:lnSpc>
                <a:spcPts val="3000"/>
              </a:lnSpc>
            </a:pPr>
            <a:r>
              <a:rPr lang="fi-FI" sz="900" dirty="0">
                <a:solidFill>
                  <a:srgbClr val="686868"/>
                </a:solidFill>
                <a:cs typeface="Calibri Light" panose="020F0302020204030204" pitchFamily="34" charset="0"/>
              </a:rPr>
              <a:t>Alle 20.001 eur/v</a:t>
            </a:r>
          </a:p>
          <a:p>
            <a:pPr algn="r">
              <a:lnSpc>
                <a:spcPts val="3000"/>
              </a:lnSpc>
            </a:pPr>
            <a:r>
              <a:rPr lang="fi-FI" sz="900" dirty="0">
                <a:solidFill>
                  <a:srgbClr val="686868"/>
                </a:solidFill>
                <a:cs typeface="Calibri" panose="020F0502020204030204" pitchFamily="34" charset="0"/>
              </a:rPr>
              <a:t>20.001-40.000</a:t>
            </a:r>
            <a:r>
              <a:rPr lang="fi-FI" sz="900" dirty="0">
                <a:solidFill>
                  <a:srgbClr val="686868"/>
                </a:solidFill>
                <a:cs typeface="Calibri Light" panose="020F0302020204030204" pitchFamily="34" charset="0"/>
              </a:rPr>
              <a:t> eur/v</a:t>
            </a:r>
          </a:p>
          <a:p>
            <a:pPr algn="r">
              <a:lnSpc>
                <a:spcPts val="3000"/>
              </a:lnSpc>
            </a:pPr>
            <a:r>
              <a:rPr lang="fi-FI" sz="900" dirty="0">
                <a:solidFill>
                  <a:srgbClr val="686868"/>
                </a:solidFill>
                <a:cs typeface="Calibri" panose="020F0502020204030204" pitchFamily="34" charset="0"/>
              </a:rPr>
              <a:t>40.001-60.000</a:t>
            </a:r>
            <a:r>
              <a:rPr lang="fi-FI" sz="900" dirty="0">
                <a:solidFill>
                  <a:srgbClr val="686868"/>
                </a:solidFill>
                <a:cs typeface="Calibri Light" panose="020F0302020204030204" pitchFamily="34" charset="0"/>
              </a:rPr>
              <a:t> eur/v 6</a:t>
            </a:r>
            <a:r>
              <a:rPr lang="fi-FI" sz="900" dirty="0">
                <a:solidFill>
                  <a:srgbClr val="686868"/>
                </a:solidFill>
                <a:cs typeface="Calibri" panose="020F0502020204030204" pitchFamily="34" charset="0"/>
              </a:rPr>
              <a:t>0.001-80.000</a:t>
            </a:r>
            <a:r>
              <a:rPr lang="fi-FI" sz="900" dirty="0">
                <a:solidFill>
                  <a:srgbClr val="686868"/>
                </a:solidFill>
                <a:cs typeface="Calibri Light" panose="020F0302020204030204" pitchFamily="34" charset="0"/>
              </a:rPr>
              <a:t> eur/v</a:t>
            </a:r>
          </a:p>
          <a:p>
            <a:pPr algn="r">
              <a:lnSpc>
                <a:spcPts val="3000"/>
              </a:lnSpc>
            </a:pPr>
            <a:r>
              <a:rPr lang="fi-FI" sz="900" dirty="0">
                <a:solidFill>
                  <a:srgbClr val="686868"/>
                </a:solidFill>
                <a:cs typeface="Calibri Light" panose="020F0302020204030204" pitchFamily="34" charset="0"/>
              </a:rPr>
              <a:t>Yli 8</a:t>
            </a:r>
            <a:r>
              <a:rPr lang="fi-FI" sz="900" dirty="0">
                <a:solidFill>
                  <a:srgbClr val="686868"/>
                </a:solidFill>
                <a:cs typeface="Calibri" panose="020F0502020204030204" pitchFamily="34" charset="0"/>
              </a:rPr>
              <a:t>0.000</a:t>
            </a:r>
            <a:r>
              <a:rPr lang="fi-FI" sz="900" dirty="0">
                <a:solidFill>
                  <a:srgbClr val="686868"/>
                </a:solidFill>
                <a:cs typeface="Calibri Light" panose="020F0302020204030204" pitchFamily="34" charset="0"/>
              </a:rPr>
              <a:t> eur/v</a:t>
            </a:r>
          </a:p>
          <a:p>
            <a:pPr algn="r">
              <a:lnSpc>
                <a:spcPts val="3000"/>
              </a:lnSpc>
            </a:pPr>
            <a:r>
              <a:rPr lang="fi-FI" sz="900" dirty="0">
                <a:solidFill>
                  <a:srgbClr val="686868"/>
                </a:solidFill>
                <a:cs typeface="Calibri Light" panose="020F0302020204030204" pitchFamily="34" charset="0"/>
              </a:rPr>
              <a:t>Ei halua vastata</a:t>
            </a:r>
          </a:p>
        </p:txBody>
      </p:sp>
      <p:sp>
        <p:nvSpPr>
          <p:cNvPr id="22" name="Tekstiruutu 21">
            <a:extLst>
              <a:ext uri="{FF2B5EF4-FFF2-40B4-BE49-F238E27FC236}">
                <a16:creationId xmlns:a16="http://schemas.microsoft.com/office/drawing/2014/main" id="{0310AC04-8B61-1706-527D-0F252F270F4A}"/>
              </a:ext>
            </a:extLst>
          </p:cNvPr>
          <p:cNvSpPr txBox="1"/>
          <p:nvPr/>
        </p:nvSpPr>
        <p:spPr>
          <a:xfrm>
            <a:off x="5656157" y="3743456"/>
            <a:ext cx="1433157" cy="307777"/>
          </a:xfrm>
          <a:prstGeom prst="rect">
            <a:avLst/>
          </a:prstGeom>
        </p:spPr>
        <p:txBody>
          <a:bodyPr wrap="square">
            <a:spAutoFit/>
          </a:bodyPr>
          <a:lstStyle>
            <a:defPPr>
              <a:defRPr lang="fi-FI"/>
            </a:defPPr>
            <a:lvl1pPr lvl="0">
              <a:defRPr sz="1333">
                <a:solidFill>
                  <a:prstClr val="black">
                    <a:lumMod val="85000"/>
                    <a:lumOff val="15000"/>
                  </a:prstClr>
                </a:solidFill>
                <a:latin typeface="+mj-lt"/>
              </a:defRPr>
            </a:lvl1pPr>
          </a:lstStyle>
          <a:p>
            <a:r>
              <a:rPr lang="fi-FI" b="1" dirty="0"/>
              <a:t>ASUINPAIKKA</a:t>
            </a:r>
          </a:p>
        </p:txBody>
      </p:sp>
      <p:sp>
        <p:nvSpPr>
          <p:cNvPr id="24" name="Tekstin paikkamerkki 1">
            <a:extLst>
              <a:ext uri="{FF2B5EF4-FFF2-40B4-BE49-F238E27FC236}">
                <a16:creationId xmlns:a16="http://schemas.microsoft.com/office/drawing/2014/main" id="{F320DCE0-4F69-68FD-70C5-EF5E932CFA9B}"/>
              </a:ext>
            </a:extLst>
          </p:cNvPr>
          <p:cNvSpPr txBox="1">
            <a:spLocks/>
          </p:cNvSpPr>
          <p:nvPr/>
        </p:nvSpPr>
        <p:spPr>
          <a:xfrm>
            <a:off x="761366" y="488307"/>
            <a:ext cx="6105871" cy="5901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dirty="0">
                <a:solidFill>
                  <a:srgbClr val="142E20"/>
                </a:solidFill>
                <a:latin typeface="Calibri" panose="020F0502020204030204" pitchFamily="34" charset="0"/>
                <a:cs typeface="Calibri" panose="020F0502020204030204" pitchFamily="34" charset="0"/>
              </a:rPr>
              <a:t>Vastaajien taustatiedot, </a:t>
            </a:r>
            <a:r>
              <a:rPr lang="fi-FI" sz="1400" b="1" dirty="0">
                <a:solidFill>
                  <a:srgbClr val="142E20"/>
                </a:solidFill>
                <a:latin typeface="+mj-lt"/>
                <a:cs typeface="Calibri" panose="020F0502020204030204" pitchFamily="34" charset="0"/>
              </a:rPr>
              <a:t>kaikki vastaajat, n=1569</a:t>
            </a:r>
          </a:p>
        </p:txBody>
      </p:sp>
      <p:sp>
        <p:nvSpPr>
          <p:cNvPr id="30" name="Tekstiruutu 29">
            <a:extLst>
              <a:ext uri="{FF2B5EF4-FFF2-40B4-BE49-F238E27FC236}">
                <a16:creationId xmlns:a16="http://schemas.microsoft.com/office/drawing/2014/main" id="{889B106C-6EE3-D475-9529-02A1AA624487}"/>
              </a:ext>
            </a:extLst>
          </p:cNvPr>
          <p:cNvSpPr txBox="1"/>
          <p:nvPr/>
        </p:nvSpPr>
        <p:spPr>
          <a:xfrm>
            <a:off x="9995653" y="3429000"/>
            <a:ext cx="1873281" cy="1354217"/>
          </a:xfrm>
          <a:prstGeom prst="rect">
            <a:avLst/>
          </a:prstGeom>
          <a:noFill/>
        </p:spPr>
        <p:txBody>
          <a:bodyPr wrap="square" rtlCol="0">
            <a:spAutoFit/>
          </a:bodyPr>
          <a:lstStyle/>
          <a:p>
            <a:r>
              <a:rPr lang="fi-FI" sz="1400" b="1" dirty="0"/>
              <a:t>Aineisto on painotettu kuvaamaan metsänomistajien mielipiteitä oikeassa suhteessa.</a:t>
            </a:r>
          </a:p>
          <a:p>
            <a:pPr marL="171450" indent="-171450">
              <a:buFont typeface="Arial" panose="020B0604020202020204" pitchFamily="34" charset="0"/>
              <a:buChar char="•"/>
            </a:pPr>
            <a:endParaRPr lang="fi-FI" sz="1200" dirty="0"/>
          </a:p>
        </p:txBody>
      </p:sp>
      <p:graphicFrame>
        <p:nvGraphicFramePr>
          <p:cNvPr id="32" name="Sisällön paikkamerkki 10">
            <a:extLst>
              <a:ext uri="{FF2B5EF4-FFF2-40B4-BE49-F238E27FC236}">
                <a16:creationId xmlns:a16="http://schemas.microsoft.com/office/drawing/2014/main" id="{F3D6998B-CB9E-2B28-30C5-DB9D6FE27ABD}"/>
              </a:ext>
            </a:extLst>
          </p:cNvPr>
          <p:cNvGraphicFramePr>
            <a:graphicFrameLocks/>
          </p:cNvGraphicFramePr>
          <p:nvPr>
            <p:custDataLst>
              <p:tags r:id="rId4"/>
            </p:custDataLst>
            <p:extLst>
              <p:ext uri="{D42A27DB-BD31-4B8C-83A1-F6EECF244321}">
                <p14:modId xmlns:p14="http://schemas.microsoft.com/office/powerpoint/2010/main" val="3066054438"/>
              </p:ext>
            </p:extLst>
          </p:nvPr>
        </p:nvGraphicFramePr>
        <p:xfrm>
          <a:off x="4695092" y="4011832"/>
          <a:ext cx="3658388" cy="2174463"/>
        </p:xfrm>
        <a:graphic>
          <a:graphicData uri="http://schemas.openxmlformats.org/drawingml/2006/chart">
            <c:chart xmlns:c="http://schemas.openxmlformats.org/drawingml/2006/chart" xmlns:r="http://schemas.openxmlformats.org/officeDocument/2006/relationships" r:id="rId12"/>
          </a:graphicData>
        </a:graphic>
      </p:graphicFrame>
    </p:spTree>
    <p:custDataLst>
      <p:tags r:id="rId1"/>
    </p:custDataLst>
    <p:extLst>
      <p:ext uri="{BB962C8B-B14F-4D97-AF65-F5344CB8AC3E}">
        <p14:creationId xmlns:p14="http://schemas.microsoft.com/office/powerpoint/2010/main" val="223249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30</a:t>
            </a:fld>
            <a:endParaRPr lang="fi-FI" dirty="0"/>
          </a:p>
        </p:txBody>
      </p:sp>
      <p:graphicFrame>
        <p:nvGraphicFramePr>
          <p:cNvPr id="6" name="Sisällön paikkamerkki 9">
            <a:extLst>
              <a:ext uri="{FF2B5EF4-FFF2-40B4-BE49-F238E27FC236}">
                <a16:creationId xmlns:a16="http://schemas.microsoft.com/office/drawing/2014/main" id="{CA12EF8C-69A9-AFA3-FC97-4AF19EE120E2}"/>
              </a:ext>
            </a:extLst>
          </p:cNvPr>
          <p:cNvGraphicFramePr>
            <a:graphicFrameLocks noGrp="1"/>
          </p:cNvGraphicFramePr>
          <p:nvPr>
            <p:ph idx="4294967295"/>
            <p:custDataLst>
              <p:tags r:id="rId1"/>
            </p:custDataLst>
            <p:extLst>
              <p:ext uri="{D42A27DB-BD31-4B8C-83A1-F6EECF244321}">
                <p14:modId xmlns:p14="http://schemas.microsoft.com/office/powerpoint/2010/main" val="3136539138"/>
              </p:ext>
            </p:extLst>
          </p:nvPr>
        </p:nvGraphicFramePr>
        <p:xfrm>
          <a:off x="67207" y="1338699"/>
          <a:ext cx="8798991" cy="52225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n=1569</a:t>
            </a:r>
            <a:endParaRPr lang="it-IT" sz="1200" b="0" dirty="0">
              <a:solidFill>
                <a:srgbClr val="262626"/>
              </a:solidFill>
              <a:latin typeface="Calibri" panose="020F0502020204030204" pitchFamily="34" charset="0"/>
            </a:endParaRPr>
          </a:p>
        </p:txBody>
      </p:sp>
      <p:sp>
        <p:nvSpPr>
          <p:cNvPr id="8" name="Otsikko 5">
            <a:extLst>
              <a:ext uri="{FF2B5EF4-FFF2-40B4-BE49-F238E27FC236}">
                <a16:creationId xmlns:a16="http://schemas.microsoft.com/office/drawing/2014/main" id="{F2E3A5D9-3BE7-EC0A-0689-FFA93DF6CB95}"/>
              </a:ext>
            </a:extLst>
          </p:cNvPr>
          <p:cNvSpPr txBox="1">
            <a:spLocks/>
          </p:cNvSpPr>
          <p:nvPr/>
        </p:nvSpPr>
        <p:spPr>
          <a:xfrm>
            <a:off x="730590" y="517270"/>
            <a:ext cx="10719994" cy="638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600" dirty="0">
                <a:solidFill>
                  <a:srgbClr val="2F4D2D"/>
                </a:solidFill>
              </a:rPr>
              <a:t>Millainen julkinen kuva metsäammattilaisista mielestäsi muodostuu? </a:t>
            </a:r>
            <a:r>
              <a:rPr lang="fi-FI" sz="2600" b="1" dirty="0">
                <a:solidFill>
                  <a:srgbClr val="2F4D2D"/>
                </a:solidFill>
              </a:rPr>
              <a:t>Metsäammattilaiset ovat…</a:t>
            </a:r>
            <a:endParaRPr lang="fi-FI" sz="1800" b="1" dirty="0">
              <a:solidFill>
                <a:srgbClr val="2F4D2D"/>
              </a:solidFill>
            </a:endParaRPr>
          </a:p>
        </p:txBody>
      </p:sp>
      <p:sp>
        <p:nvSpPr>
          <p:cNvPr id="11" name="Tekstiruutu 10">
            <a:extLst>
              <a:ext uri="{FF2B5EF4-FFF2-40B4-BE49-F238E27FC236}">
                <a16:creationId xmlns:a16="http://schemas.microsoft.com/office/drawing/2014/main" id="{0C98DA62-56FC-A4FD-ACCD-F5FCA5A668E7}"/>
              </a:ext>
            </a:extLst>
          </p:cNvPr>
          <p:cNvSpPr txBox="1"/>
          <p:nvPr/>
        </p:nvSpPr>
        <p:spPr>
          <a:xfrm>
            <a:off x="8989118" y="2015718"/>
            <a:ext cx="2990415" cy="3231654"/>
          </a:xfrm>
          <a:prstGeom prst="rect">
            <a:avLst/>
          </a:prstGeom>
          <a:noFill/>
        </p:spPr>
        <p:txBody>
          <a:bodyPr wrap="square" rtlCol="0">
            <a:spAutoFit/>
          </a:bodyPr>
          <a:lstStyle/>
          <a:p>
            <a:pPr marL="171450" indent="-171450">
              <a:buFont typeface="Arial" panose="020B0604020202020204" pitchFamily="34" charset="0"/>
              <a:buChar char="•"/>
            </a:pPr>
            <a:r>
              <a:rPr lang="fi-FI" sz="1200" b="1" dirty="0"/>
              <a:t>Selvä enemmistö kokee, että metsäammattilaisista muodostuu julkinen kuva ennen kaikkea talouskäytön edistäjinä (80 %) ja asiantuntijoina (78 %).</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Nämä tekijät nousivat kärkeen myös vuonna 2022, kun asiaa kysyttiin suoraan metsäammattilaisilta.</a:t>
            </a:r>
          </a:p>
          <a:p>
            <a:endParaRPr lang="fi-FI" sz="1200" b="1" dirty="0"/>
          </a:p>
          <a:p>
            <a:pPr marL="171450" indent="-171450">
              <a:buFont typeface="Arial" panose="020B0604020202020204" pitchFamily="34" charset="0"/>
              <a:buChar char="•"/>
            </a:pPr>
            <a:r>
              <a:rPr lang="fi-FI" sz="1200" b="1" dirty="0"/>
              <a:t>Vain 28 % kokee, että metsäammattilaiset ovat aktiivisia viestijöitä.</a:t>
            </a:r>
          </a:p>
          <a:p>
            <a:endParaRPr lang="fi-FI" sz="1200" b="1" dirty="0"/>
          </a:p>
          <a:p>
            <a:pPr marL="171450" indent="-171450">
              <a:buFont typeface="Arial" panose="020B0604020202020204" pitchFamily="34" charset="0"/>
              <a:buChar char="•"/>
            </a:pPr>
            <a:r>
              <a:rPr lang="fi-FI" sz="1200" b="1" dirty="0"/>
              <a:t>Metsänomistajat yhdistävät kaikki tekijät metsäammattilaisiin selvästi muita useammin. </a:t>
            </a:r>
          </a:p>
        </p:txBody>
      </p:sp>
    </p:spTree>
    <p:extLst>
      <p:ext uri="{BB962C8B-B14F-4D97-AF65-F5344CB8AC3E}">
        <p14:creationId xmlns:p14="http://schemas.microsoft.com/office/powerpoint/2010/main" val="2877366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31</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170084073"/>
              </p:ext>
            </p:extLst>
          </p:nvPr>
        </p:nvGraphicFramePr>
        <p:xfrm>
          <a:off x="667540" y="1424007"/>
          <a:ext cx="9695660" cy="4724545"/>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667540" y="452846"/>
            <a:ext cx="11030474" cy="6704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400" dirty="0">
                <a:solidFill>
                  <a:srgbClr val="2F4D2D"/>
                </a:solidFill>
              </a:rPr>
              <a:t>Millainen julkinen kuva metsäammattilaisista mielestäsi muodostuu </a:t>
            </a:r>
            <a:r>
              <a:rPr kumimoji="0" lang="fi-FI" sz="2400" b="0" i="0" u="none" strike="noStrike" kern="1200" cap="none" spc="0" normalizeH="0" baseline="0" noProof="0" dirty="0">
                <a:ln>
                  <a:noFill/>
                </a:ln>
                <a:solidFill>
                  <a:srgbClr val="2F4D2D"/>
                </a:solidFill>
                <a:effectLst/>
                <a:uLnTx/>
                <a:uFillTx/>
                <a:latin typeface="Calibri" panose="020F0502020204030204"/>
                <a:ea typeface="+mn-ea"/>
                <a:cs typeface="+mn-cs"/>
              </a:rPr>
              <a:t>- taustaryhmittäin</a:t>
            </a:r>
            <a:r>
              <a:rPr lang="fi-FI" sz="2400" dirty="0">
                <a:solidFill>
                  <a:srgbClr val="2F4D2D"/>
                </a:solidFill>
              </a:rPr>
              <a:t> </a:t>
            </a:r>
          </a:p>
          <a:p>
            <a:r>
              <a:rPr lang="fi-FI" sz="2000" b="1" dirty="0">
                <a:solidFill>
                  <a:srgbClr val="2F4D2D"/>
                </a:solidFill>
              </a:rPr>
              <a:t>Metsäammattilaiset ovat… </a:t>
            </a: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4875231" y="6256429"/>
            <a:ext cx="330397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 =Pitää erittäin + melko hyvin paikkaansa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6211603" y="1424007"/>
            <a:ext cx="0" cy="4524848"/>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257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32</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2846167377"/>
              </p:ext>
            </p:extLst>
          </p:nvPr>
        </p:nvGraphicFramePr>
        <p:xfrm>
          <a:off x="606080" y="1311766"/>
          <a:ext cx="9893752" cy="4848899"/>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44504"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2F4D2D"/>
                </a:solidFill>
                <a:effectLst/>
                <a:uLnTx/>
                <a:uFillTx/>
                <a:latin typeface="Calibri" panose="020F0502020204030204"/>
                <a:ea typeface="+mn-ea"/>
                <a:cs typeface="+mn-cs"/>
              </a:rPr>
              <a:t>Millainen julkinen kuva metsäammattilaisista mielestäsi muodostuu - taustaryhmittäin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2F4D2D"/>
                </a:solidFill>
                <a:effectLst/>
                <a:uLnTx/>
                <a:uFillTx/>
                <a:latin typeface="Calibri" panose="020F0502020204030204"/>
                <a:ea typeface="+mn-ea"/>
                <a:cs typeface="+mn-cs"/>
              </a:rPr>
              <a:t>Metsäammattilaiset ovat…</a:t>
            </a:r>
          </a:p>
          <a:p>
            <a:r>
              <a:rPr lang="fi-FI" sz="2400" dirty="0">
                <a:solidFill>
                  <a:srgbClr val="2F4D2D"/>
                </a:solidFill>
              </a:rPr>
              <a:t>  </a:t>
            </a: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5358704" y="6278584"/>
            <a:ext cx="308428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 =Pitää erittäin + melko hyvin paikkaansa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6600494" y="1311766"/>
            <a:ext cx="0" cy="4503530"/>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708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33</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81810948"/>
              </p:ext>
            </p:extLst>
          </p:nvPr>
        </p:nvGraphicFramePr>
        <p:xfrm>
          <a:off x="741416" y="1131957"/>
          <a:ext cx="9747907" cy="5037616"/>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44504"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2F4D2D"/>
                </a:solidFill>
                <a:effectLst/>
                <a:uLnTx/>
                <a:uFillTx/>
                <a:latin typeface="Calibri" panose="020F0502020204030204"/>
                <a:ea typeface="+mn-ea"/>
                <a:cs typeface="+mn-cs"/>
              </a:rPr>
              <a:t>Millainen julkinen kuva metsäammattilaisista mielestäsi muodostuu - taustaryhmittäin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2F4D2D"/>
                </a:solidFill>
                <a:effectLst/>
                <a:uLnTx/>
                <a:uFillTx/>
                <a:latin typeface="Calibri" panose="020F0502020204030204"/>
                <a:ea typeface="+mn-ea"/>
                <a:cs typeface="+mn-cs"/>
              </a:rPr>
              <a:t>Metsäammattilaiset ovat…</a:t>
            </a:r>
          </a:p>
          <a:p>
            <a:r>
              <a:rPr lang="fi-FI" sz="2400" dirty="0">
                <a:solidFill>
                  <a:srgbClr val="2F4D2D"/>
                </a:solidFill>
              </a:rPr>
              <a:t> </a:t>
            </a: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5034517" y="6278584"/>
            <a:ext cx="308428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 =Pitää erittäin + melko hyvin paikkaansa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6684576" y="1387366"/>
            <a:ext cx="0" cy="4466897"/>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694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p>
        </p:txBody>
      </p:sp>
      <p:sp>
        <p:nvSpPr>
          <p:cNvPr id="4" name="Dian numeron paikkamerkki 3"/>
          <p:cNvSpPr>
            <a:spLocks noGrp="1"/>
          </p:cNvSpPr>
          <p:nvPr>
            <p:ph type="sldNum" sz="quarter" idx="12"/>
          </p:nvPr>
        </p:nvSpPr>
        <p:spPr/>
        <p:txBody>
          <a:bodyPr/>
          <a:lstStyle/>
          <a:p>
            <a:fld id="{B6DB0E4E-F5D7-41BD-96AC-FA55D8C3805E}" type="slidenum">
              <a:rPr lang="fi-FI" smtClean="0"/>
              <a:t>34</a:t>
            </a:fld>
            <a:endParaRPr lang="fi-FI"/>
          </a:p>
        </p:txBody>
      </p:sp>
      <p:graphicFrame>
        <p:nvGraphicFramePr>
          <p:cNvPr id="5" name="Content Placeholder 9">
            <a:extLst>
              <a:ext uri="{FF2B5EF4-FFF2-40B4-BE49-F238E27FC236}">
                <a16:creationId xmlns:a16="http://schemas.microsoft.com/office/drawing/2014/main" id="{A81F8226-B666-7CB9-7265-764B7DCF00BF}"/>
              </a:ext>
            </a:extLst>
          </p:cNvPr>
          <p:cNvGraphicFramePr>
            <a:graphicFrameLocks noGrp="1"/>
          </p:cNvGraphicFramePr>
          <p:nvPr>
            <p:ph idx="4294967295"/>
            <p:custDataLst>
              <p:tags r:id="rId1"/>
            </p:custDataLst>
            <p:extLst>
              <p:ext uri="{D42A27DB-BD31-4B8C-83A1-F6EECF244321}">
                <p14:modId xmlns:p14="http://schemas.microsoft.com/office/powerpoint/2010/main" val="97037505"/>
              </p:ext>
            </p:extLst>
          </p:nvPr>
        </p:nvGraphicFramePr>
        <p:xfrm>
          <a:off x="853509" y="1339892"/>
          <a:ext cx="9604284" cy="4679375"/>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5">
            <a:extLst>
              <a:ext uri="{FF2B5EF4-FFF2-40B4-BE49-F238E27FC236}">
                <a16:creationId xmlns:a16="http://schemas.microsoft.com/office/drawing/2014/main" id="{81FC264D-2BA9-3147-9992-0486E89F8685}"/>
              </a:ext>
            </a:extLst>
          </p:cNvPr>
          <p:cNvSpPr txBox="1">
            <a:spLocks/>
          </p:cNvSpPr>
          <p:nvPr/>
        </p:nvSpPr>
        <p:spPr>
          <a:xfrm>
            <a:off x="853510" y="452846"/>
            <a:ext cx="10844504" cy="514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2F4D2D"/>
                </a:solidFill>
                <a:effectLst/>
                <a:uLnTx/>
                <a:uFillTx/>
                <a:latin typeface="Calibri" panose="020F0502020204030204"/>
                <a:ea typeface="+mn-ea"/>
                <a:cs typeface="+mn-cs"/>
              </a:rPr>
              <a:t>Millainen julkinen kuva metsäammattilaisista mielestäsi muodostuu - taustaryhmittäin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2F4D2D"/>
                </a:solidFill>
                <a:effectLst/>
                <a:uLnTx/>
                <a:uFillTx/>
                <a:latin typeface="Calibri" panose="020F0502020204030204"/>
                <a:ea typeface="+mn-ea"/>
                <a:cs typeface="+mn-cs"/>
              </a:rPr>
              <a:t>Metsäammattilaiset ovat…</a:t>
            </a:r>
          </a:p>
          <a:p>
            <a:r>
              <a:rPr lang="fi-FI" sz="2400" dirty="0">
                <a:solidFill>
                  <a:srgbClr val="2F4D2D"/>
                </a:solidFill>
              </a:rPr>
              <a:t>  </a:t>
            </a:r>
          </a:p>
        </p:txBody>
      </p:sp>
      <p:sp>
        <p:nvSpPr>
          <p:cNvPr id="6" name="Title 1">
            <a:extLst>
              <a:ext uri="{FF2B5EF4-FFF2-40B4-BE49-F238E27FC236}">
                <a16:creationId xmlns:a16="http://schemas.microsoft.com/office/drawing/2014/main" id="{05C874C3-1B68-7461-D42E-7CF7674F055F}"/>
              </a:ext>
            </a:extLst>
          </p:cNvPr>
          <p:cNvSpPr txBox="1">
            <a:spLocks/>
          </p:cNvSpPr>
          <p:nvPr/>
        </p:nvSpPr>
        <p:spPr>
          <a:xfrm>
            <a:off x="853509" y="6252075"/>
            <a:ext cx="1374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8" name="Title 1">
            <a:extLst>
              <a:ext uri="{FF2B5EF4-FFF2-40B4-BE49-F238E27FC236}">
                <a16:creationId xmlns:a16="http://schemas.microsoft.com/office/drawing/2014/main" id="{02EAE846-FD78-AB4E-FFFE-6A66B63EA561}"/>
              </a:ext>
            </a:extLst>
          </p:cNvPr>
          <p:cNvSpPr txBox="1">
            <a:spLocks/>
          </p:cNvSpPr>
          <p:nvPr/>
        </p:nvSpPr>
        <p:spPr>
          <a:xfrm>
            <a:off x="5358704" y="6152014"/>
            <a:ext cx="308428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TOP2 =Pitää erittäin + melko hyvin paikkaansa </a:t>
            </a:r>
            <a:endParaRPr lang="it-IT" sz="1200" b="0" dirty="0">
              <a:solidFill>
                <a:srgbClr val="262626"/>
              </a:solidFill>
              <a:latin typeface="Calibri" panose="020F0502020204030204" pitchFamily="34" charset="0"/>
            </a:endParaRPr>
          </a:p>
        </p:txBody>
      </p:sp>
      <p:cxnSp>
        <p:nvCxnSpPr>
          <p:cNvPr id="10" name="Suora yhdysviiva 9">
            <a:extLst>
              <a:ext uri="{FF2B5EF4-FFF2-40B4-BE49-F238E27FC236}">
                <a16:creationId xmlns:a16="http://schemas.microsoft.com/office/drawing/2014/main" id="{2BA7C158-59DC-A1D0-2100-D35B0795613E}"/>
              </a:ext>
            </a:extLst>
          </p:cNvPr>
          <p:cNvCxnSpPr>
            <a:cxnSpLocks/>
          </p:cNvCxnSpPr>
          <p:nvPr/>
        </p:nvCxnSpPr>
        <p:spPr>
          <a:xfrm>
            <a:off x="6656044" y="1339892"/>
            <a:ext cx="0" cy="4374575"/>
          </a:xfrm>
          <a:prstGeom prst="line">
            <a:avLst/>
          </a:prstGeom>
          <a:ln>
            <a:solidFill>
              <a:srgbClr val="23545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862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35</a:t>
            </a:fld>
            <a:endParaRPr lang="fi-FI" dirty="0"/>
          </a:p>
        </p:txBody>
      </p:sp>
      <p:graphicFrame>
        <p:nvGraphicFramePr>
          <p:cNvPr id="6" name="Sisällön paikkamerkki 9">
            <a:extLst>
              <a:ext uri="{FF2B5EF4-FFF2-40B4-BE49-F238E27FC236}">
                <a16:creationId xmlns:a16="http://schemas.microsoft.com/office/drawing/2014/main" id="{552C49ED-88E3-013F-C8E1-A6BE5FAEAA5D}"/>
              </a:ext>
            </a:extLst>
          </p:cNvPr>
          <p:cNvGraphicFramePr>
            <a:graphicFrameLocks noGrp="1"/>
          </p:cNvGraphicFramePr>
          <p:nvPr>
            <p:ph idx="4294967295"/>
            <p:custDataLst>
              <p:tags r:id="rId1"/>
            </p:custDataLst>
            <p:extLst>
              <p:ext uri="{D42A27DB-BD31-4B8C-83A1-F6EECF244321}">
                <p14:modId xmlns:p14="http://schemas.microsoft.com/office/powerpoint/2010/main" val="3428681987"/>
              </p:ext>
            </p:extLst>
          </p:nvPr>
        </p:nvGraphicFramePr>
        <p:xfrm>
          <a:off x="610231" y="1527334"/>
          <a:ext cx="8198209" cy="4168700"/>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6">
            <a:extLst>
              <a:ext uri="{FF2B5EF4-FFF2-40B4-BE49-F238E27FC236}">
                <a16:creationId xmlns:a16="http://schemas.microsoft.com/office/drawing/2014/main" id="{4E865075-9FF8-F9E1-A6BC-EB8645D1744D}"/>
              </a:ext>
            </a:extLst>
          </p:cNvPr>
          <p:cNvSpPr>
            <a:spLocks noGrp="1"/>
          </p:cNvSpPr>
          <p:nvPr>
            <p:ph type="title" idx="4294967295"/>
          </p:nvPr>
        </p:nvSpPr>
        <p:spPr>
          <a:xfrm>
            <a:off x="853511" y="573262"/>
            <a:ext cx="9916660" cy="56242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2F4D2D"/>
                </a:solidFill>
                <a:effectLst/>
                <a:uLnTx/>
                <a:uFillTx/>
                <a:latin typeface="Calibri" panose="020F0502020204030204"/>
                <a:ea typeface="+mn-ea"/>
                <a:cs typeface="+mn-cs"/>
              </a:rPr>
              <a:t>Mitä mieltä olet seuraavista väittämistä </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31444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n=1569</a:t>
            </a:r>
            <a:endParaRPr lang="it-IT" sz="1200" b="0" dirty="0">
              <a:solidFill>
                <a:srgbClr val="262626"/>
              </a:solidFill>
              <a:latin typeface="Calibri" panose="020F0502020204030204" pitchFamily="34" charset="0"/>
            </a:endParaRPr>
          </a:p>
        </p:txBody>
      </p:sp>
      <p:sp>
        <p:nvSpPr>
          <p:cNvPr id="12" name="Tekstiruutu 11">
            <a:extLst>
              <a:ext uri="{FF2B5EF4-FFF2-40B4-BE49-F238E27FC236}">
                <a16:creationId xmlns:a16="http://schemas.microsoft.com/office/drawing/2014/main" id="{EBEC5BBD-5DFF-A87A-D0DA-1A527493CE71}"/>
              </a:ext>
            </a:extLst>
          </p:cNvPr>
          <p:cNvSpPr txBox="1"/>
          <p:nvPr/>
        </p:nvSpPr>
        <p:spPr>
          <a:xfrm>
            <a:off x="8989118" y="1669664"/>
            <a:ext cx="2990415" cy="4524315"/>
          </a:xfrm>
          <a:prstGeom prst="rect">
            <a:avLst/>
          </a:prstGeom>
          <a:noFill/>
        </p:spPr>
        <p:txBody>
          <a:bodyPr wrap="square" rtlCol="0">
            <a:spAutoFit/>
          </a:bodyPr>
          <a:lstStyle/>
          <a:p>
            <a:pPr marL="171450" indent="-171450">
              <a:buFont typeface="Arial" panose="020B0604020202020204" pitchFamily="34" charset="0"/>
              <a:buChar char="•"/>
            </a:pPr>
            <a:r>
              <a:rPr lang="fi-FI" sz="1200" b="1" dirty="0"/>
              <a:t>43 % vastaajista on samaa mieltä siitä, että metsäammattilaiset huomioivat omistajien tavoitteet ja metsän eri arvot metsän käytössä. 14 % on eri mieltä asiasta.</a:t>
            </a:r>
          </a:p>
          <a:p>
            <a:endParaRPr lang="fi-FI" sz="1200" b="1" dirty="0"/>
          </a:p>
          <a:p>
            <a:pPr marL="171450" indent="-171450">
              <a:buFont typeface="Arial" panose="020B0604020202020204" pitchFamily="34" charset="0"/>
              <a:buChar char="•"/>
            </a:pPr>
            <a:r>
              <a:rPr lang="fi-FI" sz="1200" b="1" dirty="0"/>
              <a:t>Väittämän kanssa samaa mieltä olevissa korostuvat metsänomistajat, miehet ja 65-79-vuotiaat. Omistajaluokista monitavoitteiset, metsässä tekevät sekä turvaa ja tuloja korostavat ovat selvästi useammin väittämän kanssa samaa mieltä.</a:t>
            </a:r>
          </a:p>
          <a:p>
            <a:endParaRPr lang="fi-FI" sz="1200" b="1" dirty="0"/>
          </a:p>
          <a:p>
            <a:pPr marL="171450" indent="-171450">
              <a:buFont typeface="Arial" panose="020B0604020202020204" pitchFamily="34" charset="0"/>
              <a:buChar char="•"/>
            </a:pPr>
            <a:r>
              <a:rPr lang="fi-FI" sz="1200" b="1" dirty="0"/>
              <a:t>Noin neljännes (26 %) on samaa mieltä siitä, että metsäammattilaiset ovat riittävästi mukana julkisessa keskustelussa. Kolmannes (33 %) on eri mieltä.</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Metsänomistajat ovat tässä hyvin jakaantuneita. 33 % on samaa mieltä, kun 34 % on eri mieltä väittämän kanssa.</a:t>
            </a:r>
          </a:p>
          <a:p>
            <a:pPr marL="171450" indent="-171450">
              <a:buFont typeface="Arial" panose="020B0604020202020204" pitchFamily="34" charset="0"/>
              <a:buChar char="•"/>
            </a:pPr>
            <a:endParaRPr lang="fi-FI" sz="1200" b="1" dirty="0"/>
          </a:p>
        </p:txBody>
      </p:sp>
    </p:spTree>
    <p:extLst>
      <p:ext uri="{BB962C8B-B14F-4D97-AF65-F5344CB8AC3E}">
        <p14:creationId xmlns:p14="http://schemas.microsoft.com/office/powerpoint/2010/main" val="3891214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FE627567-471D-A67E-FEE4-2898EF3DCE10}"/>
              </a:ext>
            </a:extLst>
          </p:cNvPr>
          <p:cNvSpPr>
            <a:spLocks noGrp="1"/>
          </p:cNvSpPr>
          <p:nvPr>
            <p:ph type="body" sz="quarter" idx="11"/>
          </p:nvPr>
        </p:nvSpPr>
        <p:spPr>
          <a:xfrm>
            <a:off x="696602" y="1762115"/>
            <a:ext cx="10876902" cy="4124407"/>
          </a:xfrm>
        </p:spPr>
        <p:txBody>
          <a:bodyPr/>
          <a:lstStyle/>
          <a:p>
            <a:pPr marL="285750" lvl="0" indent="-285750">
              <a:lnSpc>
                <a:spcPct val="107000"/>
              </a:lnSpc>
              <a:spcAft>
                <a:spcPts val="800"/>
              </a:spcAft>
              <a:buFont typeface="Arial" panose="020B0604020202020204" pitchFamily="34" charset="0"/>
              <a:buChar char="•"/>
            </a:pPr>
            <a:r>
              <a:rPr lang="fi-FI" sz="1500" b="1" kern="100" dirty="0">
                <a:effectLst/>
                <a:latin typeface="Calibri" panose="020F0502020204030204" pitchFamily="34" charset="0"/>
                <a:ea typeface="Calibri" panose="020F0502020204030204" pitchFamily="34" charset="0"/>
                <a:cs typeface="Times New Roman" panose="02020603050405020304" pitchFamily="18" charset="0"/>
              </a:rPr>
              <a:t>Metsät ovat tärkeitä suomalaisille. </a:t>
            </a:r>
            <a:r>
              <a:rPr lang="fi-FI" sz="1500" kern="100" dirty="0">
                <a:effectLst/>
                <a:latin typeface="Calibri" panose="020F0502020204030204" pitchFamily="34" charset="0"/>
                <a:ea typeface="Calibri" panose="020F0502020204030204" pitchFamily="34" charset="0"/>
                <a:cs typeface="Times New Roman" panose="02020603050405020304" pitchFamily="18" charset="0"/>
              </a:rPr>
              <a:t>Yleistä suhtautumista metsäasioihin ja metsäammattilaisiin selittää monet taustatekijät, kuten sukupuoli, ikä, asuinpaikka ja poliittinen suuntautuminen. Myös metsänomistajien näkemykset eroavat muista suomalaisista.</a:t>
            </a:r>
          </a:p>
          <a:p>
            <a:pPr marL="285750" lvl="0" indent="-285750">
              <a:lnSpc>
                <a:spcPct val="107000"/>
              </a:lnSpc>
              <a:spcAft>
                <a:spcPts val="800"/>
              </a:spcAft>
              <a:buFont typeface="Arial" panose="020B0604020202020204" pitchFamily="34" charset="0"/>
              <a:buChar char="•"/>
            </a:pPr>
            <a:r>
              <a:rPr lang="fi-FI" sz="1500" b="1" kern="100" dirty="0">
                <a:effectLst/>
                <a:latin typeface="Calibri" panose="020F0502020204030204" pitchFamily="34" charset="0"/>
                <a:ea typeface="Calibri" panose="020F0502020204030204" pitchFamily="34" charset="0"/>
                <a:cs typeface="Times New Roman" panose="02020603050405020304" pitchFamily="18" charset="0"/>
              </a:rPr>
              <a:t>Metsien omistus ja hyödyntäminen ovat edelleen epäselviä suomalaisille.</a:t>
            </a:r>
            <a:r>
              <a:rPr lang="fi-FI" sz="1500" kern="100" dirty="0">
                <a:effectLst/>
                <a:latin typeface="Calibri" panose="020F0502020204030204" pitchFamily="34" charset="0"/>
                <a:ea typeface="Calibri" panose="020F0502020204030204" pitchFamily="34" charset="0"/>
                <a:cs typeface="Times New Roman" panose="02020603050405020304" pitchFamily="18" charset="0"/>
              </a:rPr>
              <a:t> 41 % tietää, että yksityiset henkilöt ja perheet omistavat Suomessa eniten metsää. 38 % tietää, että metsävarat ovat kasvussa.</a:t>
            </a:r>
          </a:p>
          <a:p>
            <a:pPr marL="285750" lvl="0" indent="-285750">
              <a:lnSpc>
                <a:spcPct val="107000"/>
              </a:lnSpc>
              <a:spcAft>
                <a:spcPts val="800"/>
              </a:spcAft>
              <a:buFont typeface="Arial" panose="020B0604020202020204" pitchFamily="34" charset="0"/>
              <a:buChar char="•"/>
            </a:pPr>
            <a:r>
              <a:rPr lang="fi-FI" sz="1500" b="1" kern="100" dirty="0">
                <a:effectLst/>
                <a:latin typeface="Calibri" panose="020F0502020204030204" pitchFamily="34" charset="0"/>
                <a:ea typeface="Calibri" panose="020F0502020204030204" pitchFamily="34" charset="0"/>
                <a:cs typeface="Times New Roman" panose="02020603050405020304" pitchFamily="18" charset="0"/>
              </a:rPr>
              <a:t>Metsien talouskäytön yhteiskunnallinen talous- ja työllisyysvaikutus </a:t>
            </a:r>
            <a:r>
              <a:rPr lang="fi-FI" sz="1500" kern="100" dirty="0">
                <a:effectLst/>
                <a:latin typeface="Calibri" panose="020F0502020204030204" pitchFamily="34" charset="0"/>
                <a:ea typeface="Calibri" panose="020F0502020204030204" pitchFamily="34" charset="0"/>
                <a:cs typeface="Times New Roman" panose="02020603050405020304" pitchFamily="18" charset="0"/>
              </a:rPr>
              <a:t>mainitaan tärkeimmäksi </a:t>
            </a:r>
            <a:r>
              <a:rPr lang="fi-FI" sz="1500" kern="100" dirty="0">
                <a:latin typeface="Calibri" panose="020F0502020204030204" pitchFamily="34" charset="0"/>
                <a:cs typeface="Times New Roman" panose="02020603050405020304" pitchFamily="18" charset="0"/>
              </a:rPr>
              <a:t>s</a:t>
            </a:r>
            <a:r>
              <a:rPr lang="fi-FI" sz="1500" kern="100" dirty="0">
                <a:effectLst/>
                <a:latin typeface="Calibri" panose="020F0502020204030204" pitchFamily="34" charset="0"/>
                <a:ea typeface="Calibri" panose="020F0502020204030204" pitchFamily="34" charset="0"/>
                <a:cs typeface="Times New Roman" panose="02020603050405020304" pitchFamily="18" charset="0"/>
              </a:rPr>
              <a:t>yyksi, miksi metsiä Suomessa hoidetaan. Kolme neljäsosaa suomalaisista</a:t>
            </a:r>
            <a:r>
              <a:rPr lang="fi-FI" sz="15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500" kern="100" dirty="0">
                <a:effectLst/>
                <a:latin typeface="Calibri" panose="020F0502020204030204" pitchFamily="34" charset="0"/>
                <a:ea typeface="Calibri" panose="020F0502020204030204" pitchFamily="34" charset="0"/>
                <a:cs typeface="Times New Roman" panose="02020603050405020304" pitchFamily="18" charset="0"/>
              </a:rPr>
              <a:t>on myös samaa mieltä siitä, että</a:t>
            </a:r>
            <a:r>
              <a:rPr lang="fi-FI" sz="1500" b="1" kern="100" dirty="0">
                <a:effectLst/>
                <a:latin typeface="Calibri" panose="020F0502020204030204" pitchFamily="34" charset="0"/>
                <a:ea typeface="Calibri" panose="020F0502020204030204" pitchFamily="34" charset="0"/>
                <a:cs typeface="Times New Roman" panose="02020603050405020304" pitchFamily="18" charset="0"/>
              </a:rPr>
              <a:t> metsien talouskäyttö on Suomen yhteiskunnan hyvinvoinnille ensiarvoisen tärkeää</a:t>
            </a:r>
            <a:r>
              <a:rPr lang="fi-FI" sz="1500"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lvl="0" indent="-285750">
              <a:lnSpc>
                <a:spcPct val="107000"/>
              </a:lnSpc>
              <a:spcAft>
                <a:spcPts val="800"/>
              </a:spcAft>
              <a:buFont typeface="Arial" panose="020B0604020202020204" pitchFamily="34" charset="0"/>
              <a:buChar char="•"/>
            </a:pPr>
            <a:r>
              <a:rPr lang="fi-FI" sz="1500" b="1" kern="100" dirty="0">
                <a:effectLst/>
                <a:latin typeface="Calibri" panose="020F0502020204030204" pitchFamily="34" charset="0"/>
                <a:ea typeface="Calibri" panose="020F0502020204030204" pitchFamily="34" charset="0"/>
                <a:cs typeface="Times New Roman" panose="02020603050405020304" pitchFamily="18" charset="0"/>
              </a:rPr>
              <a:t>Kokemukset metsäammattilaisten kanssa asioimisesta ovat pääosin positiivisia</a:t>
            </a:r>
            <a:r>
              <a:rPr lang="fi-FI" sz="1500"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500" kern="100" dirty="0">
                <a:latin typeface="Calibri" panose="020F0502020204030204" pitchFamily="34" charset="0"/>
                <a:cs typeface="Times New Roman" panose="02020603050405020304" pitchFamily="18" charset="0"/>
              </a:rPr>
              <a:t> Selvä enemmistö suomalaisista näkee metsäammattilaiset ennen kaikkea </a:t>
            </a:r>
            <a:r>
              <a:rPr lang="fi-FI" sz="1500" b="1" kern="100" dirty="0">
                <a:latin typeface="Calibri" panose="020F0502020204030204" pitchFamily="34" charset="0"/>
                <a:cs typeface="Times New Roman" panose="02020603050405020304" pitchFamily="18" charset="0"/>
              </a:rPr>
              <a:t>asiantuntijoina</a:t>
            </a:r>
            <a:r>
              <a:rPr lang="fi-FI" sz="1500" kern="100" dirty="0">
                <a:latin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fi-FI" sz="1500" kern="100" dirty="0">
                <a:latin typeface="Calibri" panose="020F0502020204030204" pitchFamily="34" charset="0"/>
                <a:cs typeface="Times New Roman" panose="02020603050405020304" pitchFamily="18" charset="0"/>
              </a:rPr>
              <a:t>Vain neljännes kokee, että metsäammattilaiset ovat riittävästi mukana julkisessa metsäkeskustelussa. Tulos on linjassa vuoden 2022 tutkimuksen kanssa, jossa ammattilaiset olivat yksimielisiä siitä, että heidän pitäisi osallistua enemmän julkiseen keskusteluun. Alle 30 % myös kertoi oman työnantajansa tukevan tai rohkaisevan osallistumista keskusteluun. </a:t>
            </a:r>
            <a:r>
              <a:rPr lang="fi-FI" sz="1500" b="1" kern="100" dirty="0">
                <a:latin typeface="Calibri" panose="020F0502020204030204" pitchFamily="34" charset="0"/>
                <a:cs typeface="Times New Roman" panose="02020603050405020304" pitchFamily="18" charset="0"/>
              </a:rPr>
              <a:t>Metsäammattilaisilta kaivataan paljon aktiivisempaa osallistumista julkiseen metsäkeskusteluun, mikä nousee esiin myös vastaajien avoimesta palautteesta.</a:t>
            </a:r>
            <a:endParaRPr lang="fi-FI" sz="1500" kern="100" dirty="0">
              <a:latin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fi-FI" sz="1500" b="1" kern="100" dirty="0">
                <a:latin typeface="Calibri" panose="020F0502020204030204" pitchFamily="34" charset="0"/>
                <a:cs typeface="Times New Roman" panose="02020603050405020304" pitchFamily="18" charset="0"/>
              </a:rPr>
              <a:t>Metsäalan kannattaa pitää huolta siitä, että perusfaktat metsän omistuksesta ja hoidosta olisivat yleisessä tiedossa.</a:t>
            </a:r>
          </a:p>
          <a:p>
            <a:endParaRPr lang="fi-FI" dirty="0"/>
          </a:p>
        </p:txBody>
      </p:sp>
      <p:sp>
        <p:nvSpPr>
          <p:cNvPr id="7" name="Otsikko 6">
            <a:extLst>
              <a:ext uri="{FF2B5EF4-FFF2-40B4-BE49-F238E27FC236}">
                <a16:creationId xmlns:a16="http://schemas.microsoft.com/office/drawing/2014/main" id="{8EA4E5EE-B8D7-9F34-F64C-5A581F74BB9B}"/>
              </a:ext>
            </a:extLst>
          </p:cNvPr>
          <p:cNvSpPr>
            <a:spLocks noGrp="1"/>
          </p:cNvSpPr>
          <p:nvPr>
            <p:ph type="title"/>
          </p:nvPr>
        </p:nvSpPr>
        <p:spPr>
          <a:xfrm>
            <a:off x="696602" y="669474"/>
            <a:ext cx="6073630" cy="842180"/>
          </a:xfrm>
        </p:spPr>
        <p:txBody>
          <a:bodyPr/>
          <a:lstStyle/>
          <a:p>
            <a:r>
              <a:rPr lang="fi-FI" sz="4000" dirty="0"/>
              <a:t>Yhteenveto</a:t>
            </a:r>
          </a:p>
        </p:txBody>
      </p:sp>
      <p:sp>
        <p:nvSpPr>
          <p:cNvPr id="6" name="Alatunnisteen paikkamerkki 5">
            <a:extLst>
              <a:ext uri="{FF2B5EF4-FFF2-40B4-BE49-F238E27FC236}">
                <a16:creationId xmlns:a16="http://schemas.microsoft.com/office/drawing/2014/main" id="{F2FAE5D7-5D31-6EA4-D33B-126ACE08DB05}"/>
              </a:ext>
            </a:extLst>
          </p:cNvPr>
          <p:cNvSpPr>
            <a:spLocks noGrp="1"/>
          </p:cNvSpPr>
          <p:nvPr>
            <p:ph type="ftr"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2A6471"/>
                </a:solidFill>
                <a:effectLst/>
                <a:uLnTx/>
                <a:uFillTx/>
                <a:latin typeface="Calibri" panose="020F0502020204030204"/>
                <a:ea typeface="+mn-ea"/>
                <a:cs typeface="+mn-cs"/>
              </a:rPr>
              <a:t>7747 Mielipiteet metsäammattilaisista ja työn jäljestä metsässä</a:t>
            </a:r>
            <a:endParaRPr kumimoji="0" lang="fi-FI" sz="1050" b="0" i="0" u="none" strike="noStrike" kern="1200" cap="none" spc="0" normalizeH="0" baseline="0" noProof="0" dirty="0">
              <a:ln>
                <a:noFill/>
              </a:ln>
              <a:solidFill>
                <a:srgbClr val="2A6471"/>
              </a:solidFill>
              <a:effectLst/>
              <a:uLnTx/>
              <a:uFillTx/>
              <a:latin typeface="Calibri" panose="020F0502020204030204"/>
              <a:ea typeface="+mn-ea"/>
              <a:cs typeface="+mn-cs"/>
            </a:endParaRPr>
          </a:p>
        </p:txBody>
      </p:sp>
      <p:sp>
        <p:nvSpPr>
          <p:cNvPr id="3" name="Dian numeron paikkamerkki 2">
            <a:extLst>
              <a:ext uri="{FF2B5EF4-FFF2-40B4-BE49-F238E27FC236}">
                <a16:creationId xmlns:a16="http://schemas.microsoft.com/office/drawing/2014/main" id="{29B6049B-D908-E61C-63A4-66537D1CA92C}"/>
              </a:ext>
            </a:extLst>
          </p:cNvPr>
          <p:cNvSpPr>
            <a:spLocks noGrp="1"/>
          </p:cNvSpPr>
          <p:nvPr>
            <p:ph type="sldNum" sz="quarter" idx="14"/>
          </p:nvPr>
        </p:nvSpPr>
        <p:spPr/>
        <p:txBody>
          <a:bodyPr/>
          <a:lstStyle/>
          <a:p>
            <a:fld id="{FE5B6939-2160-4D54-A0A9-177BFACD315D}" type="slidenum">
              <a:rPr lang="fi-FI" smtClean="0"/>
              <a:pPr/>
              <a:t>36</a:t>
            </a:fld>
            <a:endParaRPr lang="fi-FI" dirty="0"/>
          </a:p>
        </p:txBody>
      </p:sp>
    </p:spTree>
    <p:extLst>
      <p:ext uri="{BB962C8B-B14F-4D97-AF65-F5344CB8AC3E}">
        <p14:creationId xmlns:p14="http://schemas.microsoft.com/office/powerpoint/2010/main" val="3425855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3C23480-52C0-CCA7-9D3E-610710A7A0C3}"/>
              </a:ext>
            </a:extLst>
          </p:cNvPr>
          <p:cNvSpPr>
            <a:spLocks noGrp="1"/>
          </p:cNvSpPr>
          <p:nvPr>
            <p:ph type="title"/>
          </p:nvPr>
        </p:nvSpPr>
        <p:spPr>
          <a:xfrm>
            <a:off x="914400" y="2527082"/>
            <a:ext cx="3427023" cy="1803836"/>
          </a:xfrm>
        </p:spPr>
        <p:txBody>
          <a:bodyPr/>
          <a:lstStyle/>
          <a:p>
            <a:r>
              <a:rPr lang="fi-FI" dirty="0"/>
              <a:t>Kerromme mielellämme lisää!</a:t>
            </a:r>
          </a:p>
        </p:txBody>
      </p:sp>
      <p:sp>
        <p:nvSpPr>
          <p:cNvPr id="6" name="Tekstin paikkamerkki 9">
            <a:extLst>
              <a:ext uri="{FF2B5EF4-FFF2-40B4-BE49-F238E27FC236}">
                <a16:creationId xmlns:a16="http://schemas.microsoft.com/office/drawing/2014/main" id="{C680A27F-7B4A-BD6C-BE19-EEC97E3465F1}"/>
              </a:ext>
            </a:extLst>
          </p:cNvPr>
          <p:cNvSpPr txBox="1">
            <a:spLocks/>
          </p:cNvSpPr>
          <p:nvPr/>
        </p:nvSpPr>
        <p:spPr>
          <a:xfrm>
            <a:off x="5106456" y="3690425"/>
            <a:ext cx="3651650" cy="8557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Kari-Pekka Töyrylä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Account &amp;</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Insight Director</a:t>
            </a:r>
            <a:b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puh. 010 758 5315</a:t>
            </a:r>
            <a:b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kari-pekka.toyryla@taloustutkimus.fi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kstin paikkamerkki 9">
            <a:extLst>
              <a:ext uri="{FF2B5EF4-FFF2-40B4-BE49-F238E27FC236}">
                <a16:creationId xmlns:a16="http://schemas.microsoft.com/office/drawing/2014/main" id="{E0925118-953A-30AE-F274-DA2724CA4800}"/>
              </a:ext>
            </a:extLst>
          </p:cNvPr>
          <p:cNvSpPr txBox="1">
            <a:spLocks/>
          </p:cNvSpPr>
          <p:nvPr/>
        </p:nvSpPr>
        <p:spPr>
          <a:xfrm>
            <a:off x="5106456" y="2573261"/>
            <a:ext cx="3261753" cy="8557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Tommi Saarnio </a:t>
            </a: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Insight Manager</a:t>
            </a:r>
            <a:b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puh. 010 758 5015</a:t>
            </a:r>
            <a:b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tommi.saarnio@taloustutkimus.fi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593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6E6694-E825-EBAF-CEBD-12307F9F76FA}"/>
              </a:ext>
            </a:extLst>
          </p:cNvPr>
          <p:cNvSpPr>
            <a:spLocks noGrp="1"/>
          </p:cNvSpPr>
          <p:nvPr>
            <p:ph type="title"/>
          </p:nvPr>
        </p:nvSpPr>
        <p:spPr/>
        <p:txBody>
          <a:bodyPr/>
          <a:lstStyle/>
          <a:p>
            <a:r>
              <a:rPr lang="fi-FI" dirty="0"/>
              <a:t>Liitteet</a:t>
            </a:r>
          </a:p>
        </p:txBody>
      </p:sp>
    </p:spTree>
    <p:extLst>
      <p:ext uri="{BB962C8B-B14F-4D97-AF65-F5344CB8AC3E}">
        <p14:creationId xmlns:p14="http://schemas.microsoft.com/office/powerpoint/2010/main" val="1543560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02791" y="457959"/>
            <a:ext cx="112760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A6471"/>
                </a:solidFill>
                <a:effectLst/>
                <a:uLnTx/>
                <a:uFillTx/>
                <a:latin typeface="Calibri" panose="020F0502020204030204"/>
                <a:ea typeface="+mn-ea"/>
                <a:cs typeface="+mn-cs"/>
              </a:rPr>
              <a:t>LUOTETTAVUUSRAJATAULUKKO 95 %:N TASOLLE</a:t>
            </a:r>
            <a:endParaRPr kumimoji="0" lang="fi-FI" sz="1800" b="0" i="0" u="none" strike="noStrike" kern="1200" cap="none" spc="0" normalizeH="0" baseline="0" noProof="0" dirty="0">
              <a:ln>
                <a:noFill/>
              </a:ln>
              <a:solidFill>
                <a:srgbClr val="2A6471"/>
              </a:solidFill>
              <a:effectLst/>
              <a:uLnTx/>
              <a:uFillTx/>
              <a:latin typeface="Calibri" panose="020F0502020204030204"/>
              <a:ea typeface="+mn-ea"/>
              <a:cs typeface="+mn-cs"/>
            </a:endParaRPr>
          </a:p>
        </p:txBody>
      </p:sp>
      <p:sp>
        <p:nvSpPr>
          <p:cNvPr id="5" name="Tekstiruutu 4">
            <a:extLst>
              <a:ext uri="{FF2B5EF4-FFF2-40B4-BE49-F238E27FC236}">
                <a16:creationId xmlns:a16="http://schemas.microsoft.com/office/drawing/2014/main" id="{96C0C770-9A60-49BC-B5B2-5921C894D1AC}"/>
              </a:ext>
            </a:extLst>
          </p:cNvPr>
          <p:cNvSpPr txBox="1"/>
          <p:nvPr/>
        </p:nvSpPr>
        <p:spPr>
          <a:xfrm>
            <a:off x="436234" y="4893150"/>
            <a:ext cx="3420000" cy="1077218"/>
          </a:xfrm>
          <a:prstGeom prst="rect">
            <a:avLst/>
          </a:prstGeom>
          <a:noFill/>
          <a:ln w="95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3A4A4E"/>
                </a:solidFill>
                <a:effectLst/>
                <a:uLnTx/>
                <a:uFillTx/>
                <a:latin typeface="Calibri" panose="020F0502020204030204"/>
                <a:ea typeface="+mn-ea"/>
                <a:cs typeface="+mn-cs"/>
              </a:rPr>
              <a:t>Esimerkki 1</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i-FI" sz="400" b="0" i="0" u="none" strike="noStrike" kern="1200" cap="none" spc="0" normalizeH="0" baseline="0" noProof="0" dirty="0">
                <a:ln>
                  <a:noFill/>
                </a:ln>
                <a:solidFill>
                  <a:srgbClr val="3A4A4E"/>
                </a:solidFill>
                <a:effectLst/>
                <a:uLnTx/>
                <a:uFillTx/>
                <a:latin typeface="Calibri" panose="020F0502020204030204"/>
                <a:ea typeface="+mn-ea"/>
                <a:cs typeface="+mn-cs"/>
              </a:rPr>
            </a:b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Jos tuhannesta vastaajasta 5 % on ostanut</a:t>
            </a:r>
            <a:b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b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tuotetta, on virhemarginaali ±1,4 prosenttiyksikköä. Koko väestössä on siis 95 %:n luotettavuustason mukaan 3,6–6,4 % tuotetta ostaneita.</a:t>
            </a:r>
            <a:endParaRPr kumimoji="0" lang="fi-FI" sz="1200" b="0" i="0" u="none" strike="noStrike" kern="1200" cap="none" spc="0" normalizeH="0" baseline="0" noProof="0" dirty="0">
              <a:ln>
                <a:noFill/>
              </a:ln>
              <a:solidFill>
                <a:srgbClr val="3A4A4E"/>
              </a:solidFill>
              <a:effectLst/>
              <a:uLnTx/>
              <a:uFillTx/>
              <a:latin typeface="Calibri" panose="020F0502020204030204"/>
              <a:ea typeface="Times New Roman" panose="02020603050405020304" pitchFamily="18" charset="0"/>
              <a:cs typeface="+mn-cs"/>
            </a:endParaRPr>
          </a:p>
        </p:txBody>
      </p:sp>
      <p:sp>
        <p:nvSpPr>
          <p:cNvPr id="6" name="Tekstiruutu 5">
            <a:extLst>
              <a:ext uri="{FF2B5EF4-FFF2-40B4-BE49-F238E27FC236}">
                <a16:creationId xmlns:a16="http://schemas.microsoft.com/office/drawing/2014/main" id="{D12237D1-C425-4C6A-94EC-F93AE6F23306}"/>
              </a:ext>
            </a:extLst>
          </p:cNvPr>
          <p:cNvSpPr txBox="1"/>
          <p:nvPr/>
        </p:nvSpPr>
        <p:spPr>
          <a:xfrm>
            <a:off x="4085509" y="4894531"/>
            <a:ext cx="3420000" cy="1077218"/>
          </a:xfrm>
          <a:prstGeom prst="rect">
            <a:avLst/>
          </a:prstGeom>
          <a:noFill/>
          <a:ln w="95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3A4A4E"/>
                </a:solidFill>
                <a:effectLst/>
                <a:uLnTx/>
                <a:uFillTx/>
                <a:latin typeface="Calibri" panose="020F0502020204030204"/>
                <a:ea typeface="+mn-ea"/>
                <a:cs typeface="+mn-cs"/>
              </a:rPr>
              <a:t>Esimerkki 2</a:t>
            </a:r>
            <a:b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br>
            <a:endParaRPr kumimoji="0" lang="fi-FI" sz="400" b="0" i="0" u="none" strike="noStrike" kern="1200" cap="none" spc="0" normalizeH="0" baseline="0" noProof="0" dirty="0">
              <a:ln>
                <a:noFill/>
              </a:ln>
              <a:solidFill>
                <a:srgbClr val="3A4A4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Oletetaan ennen tutkimusta, että tuotteen markkinaosuus on noin 15 %. Halutaan selvittää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asia ±1 prosenttiyksikön tarkkuudella. Tutkimukseen tarvitaan 5000 vastaajaa.</a:t>
            </a:r>
            <a:endParaRPr kumimoji="0" lang="fi-FI" sz="1200" b="0" i="0" u="none" strike="noStrike" kern="1200" cap="none" spc="0" normalizeH="0" baseline="0" noProof="0" dirty="0">
              <a:ln>
                <a:noFill/>
              </a:ln>
              <a:solidFill>
                <a:srgbClr val="3A4A4E"/>
              </a:solidFill>
              <a:effectLst/>
              <a:uLnTx/>
              <a:uFillTx/>
              <a:latin typeface="Times New Roman" panose="02020603050405020304" pitchFamily="18" charset="0"/>
              <a:ea typeface="Times New Roman" panose="02020603050405020304" pitchFamily="18" charset="0"/>
              <a:cs typeface="+mn-cs"/>
            </a:endParaRPr>
          </a:p>
        </p:txBody>
      </p:sp>
      <p:sp>
        <p:nvSpPr>
          <p:cNvPr id="7" name="Tekstiruutu 6">
            <a:extLst>
              <a:ext uri="{FF2B5EF4-FFF2-40B4-BE49-F238E27FC236}">
                <a16:creationId xmlns:a16="http://schemas.microsoft.com/office/drawing/2014/main" id="{BAF4006A-D15C-4F46-BE44-8CB8A6C0485A}"/>
              </a:ext>
            </a:extLst>
          </p:cNvPr>
          <p:cNvSpPr txBox="1"/>
          <p:nvPr/>
        </p:nvSpPr>
        <p:spPr>
          <a:xfrm>
            <a:off x="7744878" y="4894531"/>
            <a:ext cx="3924000" cy="1692771"/>
          </a:xfrm>
          <a:prstGeom prst="rect">
            <a:avLst/>
          </a:prstGeom>
          <a:noFill/>
          <a:ln w="95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3A4A4E"/>
                </a:solidFill>
                <a:effectLst/>
                <a:uLnTx/>
                <a:uFillTx/>
                <a:latin typeface="Calibri" panose="020F0502020204030204"/>
                <a:ea typeface="+mn-ea"/>
                <a:cs typeface="+mn-cs"/>
              </a:rPr>
              <a:t>Esimerkki 3</a:t>
            </a:r>
            <a:b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br>
            <a:br>
              <a:rPr kumimoji="0" lang="fi-FI" sz="400" b="0" i="0" u="none" strike="noStrike" kern="1200" cap="none" spc="0" normalizeH="0" baseline="0" noProof="0" dirty="0">
                <a:ln>
                  <a:noFill/>
                </a:ln>
                <a:solidFill>
                  <a:srgbClr val="3A4A4E"/>
                </a:solidFill>
                <a:effectLst/>
                <a:uLnTx/>
                <a:uFillTx/>
                <a:latin typeface="Calibri" panose="020F0502020204030204"/>
                <a:ea typeface="+mn-ea"/>
                <a:cs typeface="+mn-cs"/>
              </a:rPr>
            </a:b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a) Tuhannen vastaajan joukossa 15–19-vuotiaita on 150,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ja näistä 10 % ilmoittaa ostavansa säännöllisesti tuotetta 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Todellinen ostajien osuus 95 %:n luotettavuustasolla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10 % ±4,9 eli 5,1–14,9 %.</a:t>
            </a:r>
            <a:b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br>
            <a:br>
              <a:rPr kumimoji="0" lang="fi-FI" sz="400" b="0" i="0" u="none" strike="noStrike" kern="1200" cap="none" spc="0" normalizeH="0" baseline="0" noProof="0" dirty="0">
                <a:ln>
                  <a:noFill/>
                </a:ln>
                <a:solidFill>
                  <a:srgbClr val="3A4A4E"/>
                </a:solidFill>
                <a:effectLst/>
                <a:uLnTx/>
                <a:uFillTx/>
                <a:latin typeface="Calibri" panose="020F0502020204030204"/>
                <a:ea typeface="+mn-ea"/>
                <a:cs typeface="+mn-cs"/>
              </a:rPr>
            </a:b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b) Jos otoskoko olisi puolta pienempi eli 500, </a:t>
            </a:r>
            <a:b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b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15–19-vuotiaita vastaajia olisi 75 ja todellinen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ostajien osuus olisi 10 % ±6,9 eli 3,1–16,9 %.</a:t>
            </a:r>
            <a:endParaRPr kumimoji="0" lang="fi-FI" sz="1200" b="0" i="0" u="none" strike="noStrike" kern="1200" cap="none" spc="0" normalizeH="0" baseline="0" noProof="0" dirty="0">
              <a:ln>
                <a:noFill/>
              </a:ln>
              <a:solidFill>
                <a:srgbClr val="3A4A4E"/>
              </a:solidFill>
              <a:effectLst/>
              <a:uLnTx/>
              <a:uFillTx/>
              <a:latin typeface="Calibri" panose="020F0502020204030204"/>
              <a:ea typeface="Times New Roman" panose="02020603050405020304" pitchFamily="18" charset="0"/>
              <a:cs typeface="+mn-cs"/>
            </a:endParaRPr>
          </a:p>
        </p:txBody>
      </p:sp>
      <p:sp>
        <p:nvSpPr>
          <p:cNvPr id="8" name="Suorakulmio 7">
            <a:extLst>
              <a:ext uri="{FF2B5EF4-FFF2-40B4-BE49-F238E27FC236}">
                <a16:creationId xmlns:a16="http://schemas.microsoft.com/office/drawing/2014/main" id="{645621B0-12EE-4D3B-95CA-BF4D6C202A82}"/>
              </a:ext>
            </a:extLst>
          </p:cNvPr>
          <p:cNvSpPr/>
          <p:nvPr/>
        </p:nvSpPr>
        <p:spPr>
          <a:xfrm>
            <a:off x="436233" y="4877440"/>
            <a:ext cx="11104380" cy="1754060"/>
          </a:xfrm>
          <a:prstGeom prst="rect">
            <a:avLst/>
          </a:prstGeom>
          <a:noFill/>
          <a:ln w="9525">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uora yhdysviiva 8">
            <a:extLst>
              <a:ext uri="{FF2B5EF4-FFF2-40B4-BE49-F238E27FC236}">
                <a16:creationId xmlns:a16="http://schemas.microsoft.com/office/drawing/2014/main" id="{C377BD21-C96F-411D-B406-6A1AB1F98F65}"/>
              </a:ext>
            </a:extLst>
          </p:cNvPr>
          <p:cNvCxnSpPr>
            <a:cxnSpLocks/>
          </p:cNvCxnSpPr>
          <p:nvPr/>
        </p:nvCxnSpPr>
        <p:spPr>
          <a:xfrm>
            <a:off x="385623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E29092E7-F4E6-4A42-82A1-1795652B65BA}"/>
              </a:ext>
            </a:extLst>
          </p:cNvPr>
          <p:cNvCxnSpPr>
            <a:cxnSpLocks/>
          </p:cNvCxnSpPr>
          <p:nvPr/>
        </p:nvCxnSpPr>
        <p:spPr>
          <a:xfrm>
            <a:off x="757774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pic>
        <p:nvPicPr>
          <p:cNvPr id="11" name="Kuva 10">
            <a:extLst>
              <a:ext uri="{FF2B5EF4-FFF2-40B4-BE49-F238E27FC236}">
                <a16:creationId xmlns:a16="http://schemas.microsoft.com/office/drawing/2014/main" id="{D7B47734-3D47-4F56-ADC0-73A4FA4DB370}"/>
              </a:ext>
            </a:extLst>
          </p:cNvPr>
          <p:cNvPicPr>
            <a:picLocks noChangeAspect="1"/>
          </p:cNvPicPr>
          <p:nvPr/>
        </p:nvPicPr>
        <p:blipFill>
          <a:blip r:embed="rId2"/>
          <a:stretch>
            <a:fillRect/>
          </a:stretch>
        </p:blipFill>
        <p:spPr>
          <a:xfrm>
            <a:off x="400050" y="828675"/>
            <a:ext cx="11182350" cy="3981450"/>
          </a:xfrm>
          <a:prstGeom prst="rect">
            <a:avLst/>
          </a:prstGeom>
        </p:spPr>
      </p:pic>
      <p:sp>
        <p:nvSpPr>
          <p:cNvPr id="12" name="Suorakulmio 11">
            <a:extLst>
              <a:ext uri="{FF2B5EF4-FFF2-40B4-BE49-F238E27FC236}">
                <a16:creationId xmlns:a16="http://schemas.microsoft.com/office/drawing/2014/main" id="{BAF6EAC5-37F2-438C-ACCC-9A4D14C7A64D}"/>
              </a:ext>
            </a:extLst>
          </p:cNvPr>
          <p:cNvSpPr/>
          <p:nvPr/>
        </p:nvSpPr>
        <p:spPr>
          <a:xfrm>
            <a:off x="436233" y="4781550"/>
            <a:ext cx="111043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65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7747 Mielipiteet metsäammattilaisista ja työn jäljestä metsässä</a:t>
            </a:r>
            <a:endParaRPr lang="fi-FI" dirty="0"/>
          </a:p>
        </p:txBody>
      </p:sp>
      <p:sp>
        <p:nvSpPr>
          <p:cNvPr id="4" name="Dian numeron paikkamerkki 3"/>
          <p:cNvSpPr>
            <a:spLocks noGrp="1"/>
          </p:cNvSpPr>
          <p:nvPr>
            <p:ph type="sldNum" sz="quarter" idx="12"/>
          </p:nvPr>
        </p:nvSpPr>
        <p:spPr/>
        <p:txBody>
          <a:bodyPr/>
          <a:lstStyle/>
          <a:p>
            <a:fld id="{B6DB0E4E-F5D7-41BD-96AC-FA55D8C3805E}" type="slidenum">
              <a:rPr lang="fi-FI" smtClean="0"/>
              <a:t>4</a:t>
            </a:fld>
            <a:endParaRPr lang="fi-FI"/>
          </a:p>
        </p:txBody>
      </p:sp>
      <p:graphicFrame>
        <p:nvGraphicFramePr>
          <p:cNvPr id="14" name="Kaavio 13">
            <a:extLst>
              <a:ext uri="{FF2B5EF4-FFF2-40B4-BE49-F238E27FC236}">
                <a16:creationId xmlns:a16="http://schemas.microsoft.com/office/drawing/2014/main" id="{41595A94-4D9E-5A8F-9E03-D591A417C72B}"/>
              </a:ext>
            </a:extLst>
          </p:cNvPr>
          <p:cNvGraphicFramePr/>
          <p:nvPr>
            <p:custDataLst>
              <p:tags r:id="rId1"/>
            </p:custDataLst>
            <p:extLst>
              <p:ext uri="{D42A27DB-BD31-4B8C-83A1-F6EECF244321}">
                <p14:modId xmlns:p14="http://schemas.microsoft.com/office/powerpoint/2010/main" val="2827370686"/>
              </p:ext>
            </p:extLst>
          </p:nvPr>
        </p:nvGraphicFramePr>
        <p:xfrm>
          <a:off x="822704" y="1355107"/>
          <a:ext cx="3438323" cy="2421712"/>
        </p:xfrm>
        <a:graphic>
          <a:graphicData uri="http://schemas.openxmlformats.org/drawingml/2006/chart">
            <c:chart xmlns:c="http://schemas.openxmlformats.org/drawingml/2006/chart" xmlns:r="http://schemas.openxmlformats.org/officeDocument/2006/relationships" r:id="rId6"/>
          </a:graphicData>
        </a:graphic>
      </p:graphicFrame>
      <p:sp>
        <p:nvSpPr>
          <p:cNvPr id="15" name="Tekstiruutu 14">
            <a:extLst>
              <a:ext uri="{FF2B5EF4-FFF2-40B4-BE49-F238E27FC236}">
                <a16:creationId xmlns:a16="http://schemas.microsoft.com/office/drawing/2014/main" id="{C3D6E3FE-9173-089B-E50C-1BCF6FFBBA45}"/>
              </a:ext>
            </a:extLst>
          </p:cNvPr>
          <p:cNvSpPr txBox="1"/>
          <p:nvPr/>
        </p:nvSpPr>
        <p:spPr>
          <a:xfrm>
            <a:off x="853511" y="1197655"/>
            <a:ext cx="2173468" cy="297454"/>
          </a:xfrm>
          <a:prstGeom prst="rect">
            <a:avLst/>
          </a:prstGeom>
        </p:spPr>
        <p:txBody>
          <a:bodyPr wrap="square">
            <a:spAutoFit/>
          </a:bodyPr>
          <a:lstStyle>
            <a:defPPr>
              <a:defRPr lang="fi-FI"/>
            </a:defPPr>
            <a:lvl1pPr lvl="0">
              <a:defRPr sz="1333">
                <a:solidFill>
                  <a:prstClr val="black">
                    <a:lumMod val="85000"/>
                    <a:lumOff val="15000"/>
                  </a:prstClr>
                </a:solidFill>
                <a:latin typeface="+mj-lt"/>
              </a:defRPr>
            </a:lvl1pPr>
          </a:lstStyle>
          <a:p>
            <a:r>
              <a:rPr lang="fi-FI" b="1" dirty="0"/>
              <a:t>OMISTAAKO METSÄÄ…</a:t>
            </a:r>
          </a:p>
        </p:txBody>
      </p:sp>
      <p:cxnSp>
        <p:nvCxnSpPr>
          <p:cNvPr id="16" name="Suora yhdysviiva 15">
            <a:extLst>
              <a:ext uri="{FF2B5EF4-FFF2-40B4-BE49-F238E27FC236}">
                <a16:creationId xmlns:a16="http://schemas.microsoft.com/office/drawing/2014/main" id="{380B77FF-A342-06C0-3E36-29789D5F6DAF}"/>
              </a:ext>
            </a:extLst>
          </p:cNvPr>
          <p:cNvCxnSpPr>
            <a:cxnSpLocks/>
          </p:cNvCxnSpPr>
          <p:nvPr/>
        </p:nvCxnSpPr>
        <p:spPr>
          <a:xfrm flipV="1">
            <a:off x="933512" y="1479829"/>
            <a:ext cx="8879071" cy="28347"/>
          </a:xfrm>
          <a:prstGeom prst="line">
            <a:avLst/>
          </a:prstGeom>
          <a:ln>
            <a:solidFill>
              <a:srgbClr val="23545F"/>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Sisällön paikkamerkki 10">
            <a:extLst>
              <a:ext uri="{FF2B5EF4-FFF2-40B4-BE49-F238E27FC236}">
                <a16:creationId xmlns:a16="http://schemas.microsoft.com/office/drawing/2014/main" id="{4CCA629E-1594-2B13-B2E0-667658B2F08E}"/>
              </a:ext>
            </a:extLst>
          </p:cNvPr>
          <p:cNvGraphicFramePr>
            <a:graphicFrameLocks/>
          </p:cNvGraphicFramePr>
          <p:nvPr>
            <p:custDataLst>
              <p:tags r:id="rId2"/>
            </p:custDataLst>
            <p:extLst>
              <p:ext uri="{D42A27DB-BD31-4B8C-83A1-F6EECF244321}">
                <p14:modId xmlns:p14="http://schemas.microsoft.com/office/powerpoint/2010/main" val="4282662044"/>
              </p:ext>
            </p:extLst>
          </p:nvPr>
        </p:nvGraphicFramePr>
        <p:xfrm>
          <a:off x="4352454" y="1568316"/>
          <a:ext cx="3059113" cy="2009597"/>
        </p:xfrm>
        <a:graphic>
          <a:graphicData uri="http://schemas.openxmlformats.org/drawingml/2006/chart">
            <c:chart xmlns:c="http://schemas.openxmlformats.org/drawingml/2006/chart" xmlns:r="http://schemas.openxmlformats.org/officeDocument/2006/relationships" r:id="rId7"/>
          </a:graphicData>
        </a:graphic>
      </p:graphicFrame>
      <p:sp>
        <p:nvSpPr>
          <p:cNvPr id="19" name="Tekstiruutu 18">
            <a:extLst>
              <a:ext uri="{FF2B5EF4-FFF2-40B4-BE49-F238E27FC236}">
                <a16:creationId xmlns:a16="http://schemas.microsoft.com/office/drawing/2014/main" id="{7C133F75-400E-CC08-CBAF-7954C9A38AB2}"/>
              </a:ext>
            </a:extLst>
          </p:cNvPr>
          <p:cNvSpPr txBox="1"/>
          <p:nvPr/>
        </p:nvSpPr>
        <p:spPr>
          <a:xfrm>
            <a:off x="944782" y="3858773"/>
            <a:ext cx="2629495" cy="502573"/>
          </a:xfrm>
          <a:prstGeom prst="rect">
            <a:avLst/>
          </a:prstGeom>
        </p:spPr>
        <p:txBody>
          <a:bodyPr wrap="square">
            <a:spAutoFit/>
          </a:bodyPr>
          <a:lstStyle>
            <a:defPPr>
              <a:defRPr lang="fi-FI"/>
            </a:defPPr>
            <a:lvl1pPr lvl="0">
              <a:defRPr sz="1333">
                <a:solidFill>
                  <a:prstClr val="black">
                    <a:lumMod val="85000"/>
                    <a:lumOff val="15000"/>
                  </a:prstClr>
                </a:solidFill>
                <a:latin typeface="+mj-lt"/>
              </a:defRPr>
            </a:lvl1pPr>
          </a:lstStyle>
          <a:p>
            <a:r>
              <a:rPr lang="fi-FI" b="1" dirty="0"/>
              <a:t>TUNTEEKO HENKILÖKOHTAISESTI METSÄAMMATTILAISEN…</a:t>
            </a:r>
          </a:p>
        </p:txBody>
      </p:sp>
      <p:cxnSp>
        <p:nvCxnSpPr>
          <p:cNvPr id="20" name="Suora yhdysviiva 19">
            <a:extLst>
              <a:ext uri="{FF2B5EF4-FFF2-40B4-BE49-F238E27FC236}">
                <a16:creationId xmlns:a16="http://schemas.microsoft.com/office/drawing/2014/main" id="{B1120C8F-EE28-F371-B5C1-BF46054B3EDB}"/>
              </a:ext>
            </a:extLst>
          </p:cNvPr>
          <p:cNvCxnSpPr>
            <a:cxnSpLocks/>
          </p:cNvCxnSpPr>
          <p:nvPr/>
        </p:nvCxnSpPr>
        <p:spPr>
          <a:xfrm flipV="1">
            <a:off x="926816" y="4328397"/>
            <a:ext cx="8911776" cy="32949"/>
          </a:xfrm>
          <a:prstGeom prst="line">
            <a:avLst/>
          </a:prstGeom>
          <a:ln>
            <a:solidFill>
              <a:srgbClr val="23545F"/>
            </a:solidFill>
            <a:prstDash val="dash"/>
          </a:ln>
        </p:spPr>
        <p:style>
          <a:lnRef idx="1">
            <a:schemeClr val="accent1"/>
          </a:lnRef>
          <a:fillRef idx="0">
            <a:schemeClr val="accent1"/>
          </a:fillRef>
          <a:effectRef idx="0">
            <a:schemeClr val="accent1"/>
          </a:effectRef>
          <a:fontRef idx="minor">
            <a:schemeClr val="tx1"/>
          </a:fontRef>
        </p:style>
      </p:cxnSp>
      <p:sp>
        <p:nvSpPr>
          <p:cNvPr id="21" name="Tekstiruutu 20">
            <a:extLst>
              <a:ext uri="{FF2B5EF4-FFF2-40B4-BE49-F238E27FC236}">
                <a16:creationId xmlns:a16="http://schemas.microsoft.com/office/drawing/2014/main" id="{66D48147-C11C-B83F-1FC8-EB877ED27378}"/>
              </a:ext>
            </a:extLst>
          </p:cNvPr>
          <p:cNvSpPr txBox="1"/>
          <p:nvPr/>
        </p:nvSpPr>
        <p:spPr>
          <a:xfrm>
            <a:off x="4522834" y="1224709"/>
            <a:ext cx="3464164" cy="297454"/>
          </a:xfrm>
          <a:prstGeom prst="rect">
            <a:avLst/>
          </a:prstGeom>
        </p:spPr>
        <p:txBody>
          <a:bodyPr wrap="square">
            <a:spAutoFit/>
          </a:bodyPr>
          <a:lstStyle>
            <a:defPPr>
              <a:defRPr lang="fi-FI"/>
            </a:defPPr>
            <a:lvl1pPr lvl="0">
              <a:defRPr sz="1333">
                <a:solidFill>
                  <a:prstClr val="black">
                    <a:lumMod val="85000"/>
                    <a:lumOff val="15000"/>
                  </a:prstClr>
                </a:solidFill>
                <a:latin typeface="+mj-lt"/>
              </a:defRPr>
            </a:lvl1pPr>
          </a:lstStyle>
          <a:p>
            <a:r>
              <a:rPr lang="fi-FI" b="1" dirty="0"/>
              <a:t>OMISTETUN METSÄN PINTA-ALA</a:t>
            </a:r>
          </a:p>
        </p:txBody>
      </p:sp>
      <p:sp>
        <p:nvSpPr>
          <p:cNvPr id="25" name="Title 1">
            <a:extLst>
              <a:ext uri="{FF2B5EF4-FFF2-40B4-BE49-F238E27FC236}">
                <a16:creationId xmlns:a16="http://schemas.microsoft.com/office/drawing/2014/main" id="{A562BEAD-0F61-DAAA-291B-6D03CB963EE5}"/>
              </a:ext>
            </a:extLst>
          </p:cNvPr>
          <p:cNvSpPr txBox="1">
            <a:spLocks/>
          </p:cNvSpPr>
          <p:nvPr/>
        </p:nvSpPr>
        <p:spPr>
          <a:xfrm>
            <a:off x="7267793" y="2305158"/>
            <a:ext cx="1023353" cy="423335"/>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dirty="0">
                <a:solidFill>
                  <a:srgbClr val="262626"/>
                </a:solidFill>
                <a:latin typeface="Calibri" panose="020F0502020204030204" pitchFamily="34" charset="0"/>
              </a:rPr>
              <a:t>Keskiarvo:</a:t>
            </a:r>
          </a:p>
          <a:p>
            <a:r>
              <a:rPr lang="fi-FI" sz="1200" dirty="0">
                <a:solidFill>
                  <a:srgbClr val="262626"/>
                </a:solidFill>
                <a:latin typeface="Calibri" panose="020F0502020204030204" pitchFamily="34" charset="0"/>
              </a:rPr>
              <a:t>30 hehtaaria</a:t>
            </a:r>
          </a:p>
        </p:txBody>
      </p:sp>
      <p:graphicFrame>
        <p:nvGraphicFramePr>
          <p:cNvPr id="26" name="Kaavio 25">
            <a:extLst>
              <a:ext uri="{FF2B5EF4-FFF2-40B4-BE49-F238E27FC236}">
                <a16:creationId xmlns:a16="http://schemas.microsoft.com/office/drawing/2014/main" id="{0498BECA-E75F-A2F9-9D7B-6C447D344E8C}"/>
              </a:ext>
            </a:extLst>
          </p:cNvPr>
          <p:cNvGraphicFramePr/>
          <p:nvPr>
            <p:custDataLst>
              <p:tags r:id="rId3"/>
            </p:custDataLst>
            <p:extLst>
              <p:ext uri="{D42A27DB-BD31-4B8C-83A1-F6EECF244321}">
                <p14:modId xmlns:p14="http://schemas.microsoft.com/office/powerpoint/2010/main" val="1980021360"/>
              </p:ext>
            </p:extLst>
          </p:nvPr>
        </p:nvGraphicFramePr>
        <p:xfrm>
          <a:off x="761366" y="4164489"/>
          <a:ext cx="3591088" cy="249284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 name="Kaavio 4">
            <a:extLst>
              <a:ext uri="{FF2B5EF4-FFF2-40B4-BE49-F238E27FC236}">
                <a16:creationId xmlns:a16="http://schemas.microsoft.com/office/drawing/2014/main" id="{7D8EAD55-C3ED-EE65-9026-55D1627F2049}"/>
              </a:ext>
            </a:extLst>
          </p:cNvPr>
          <p:cNvGraphicFramePr/>
          <p:nvPr>
            <p:custDataLst>
              <p:tags r:id="rId4"/>
            </p:custDataLst>
            <p:extLst>
              <p:ext uri="{D42A27DB-BD31-4B8C-83A1-F6EECF244321}">
                <p14:modId xmlns:p14="http://schemas.microsoft.com/office/powerpoint/2010/main" val="181359801"/>
              </p:ext>
            </p:extLst>
          </p:nvPr>
        </p:nvGraphicFramePr>
        <p:xfrm>
          <a:off x="4395910" y="4099469"/>
          <a:ext cx="3591088" cy="2492846"/>
        </p:xfrm>
        <a:graphic>
          <a:graphicData uri="http://schemas.openxmlformats.org/drawingml/2006/chart">
            <c:chart xmlns:c="http://schemas.openxmlformats.org/drawingml/2006/chart" xmlns:r="http://schemas.openxmlformats.org/officeDocument/2006/relationships" r:id="rId9"/>
          </a:graphicData>
        </a:graphic>
      </p:graphicFrame>
      <p:sp>
        <p:nvSpPr>
          <p:cNvPr id="6" name="Tekstiruutu 5">
            <a:extLst>
              <a:ext uri="{FF2B5EF4-FFF2-40B4-BE49-F238E27FC236}">
                <a16:creationId xmlns:a16="http://schemas.microsoft.com/office/drawing/2014/main" id="{17F7090D-1AE2-9A44-2D8D-76FE681974B3}"/>
              </a:ext>
            </a:extLst>
          </p:cNvPr>
          <p:cNvSpPr txBox="1"/>
          <p:nvPr/>
        </p:nvSpPr>
        <p:spPr>
          <a:xfrm>
            <a:off x="4695602" y="3860992"/>
            <a:ext cx="4011782" cy="502573"/>
          </a:xfrm>
          <a:prstGeom prst="rect">
            <a:avLst/>
          </a:prstGeom>
        </p:spPr>
        <p:txBody>
          <a:bodyPr wrap="square">
            <a:spAutoFit/>
          </a:bodyPr>
          <a:lstStyle>
            <a:defPPr>
              <a:defRPr lang="fi-FI"/>
            </a:defPPr>
            <a:lvl1pPr lvl="0">
              <a:defRPr sz="1333">
                <a:solidFill>
                  <a:prstClr val="black">
                    <a:lumMod val="85000"/>
                    <a:lumOff val="15000"/>
                  </a:prstClr>
                </a:solidFill>
                <a:latin typeface="+mj-lt"/>
              </a:defRPr>
            </a:lvl1pPr>
          </a:lstStyle>
          <a:p>
            <a:r>
              <a:rPr lang="fi-FI" b="1" dirty="0"/>
              <a:t>ONKO ASIOINUT TAI KESKUSTELLUT METSÄAMMATTILAISEN KANSSA METSÄASIOISTA</a:t>
            </a:r>
          </a:p>
        </p:txBody>
      </p:sp>
      <p:sp>
        <p:nvSpPr>
          <p:cNvPr id="7" name="Tekstin paikkamerkki 1">
            <a:extLst>
              <a:ext uri="{FF2B5EF4-FFF2-40B4-BE49-F238E27FC236}">
                <a16:creationId xmlns:a16="http://schemas.microsoft.com/office/drawing/2014/main" id="{25A96107-FA76-68CE-BBE5-B836C761C7D1}"/>
              </a:ext>
            </a:extLst>
          </p:cNvPr>
          <p:cNvSpPr txBox="1">
            <a:spLocks/>
          </p:cNvSpPr>
          <p:nvPr/>
        </p:nvSpPr>
        <p:spPr>
          <a:xfrm>
            <a:off x="761366" y="488307"/>
            <a:ext cx="6105871" cy="5901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dirty="0">
                <a:solidFill>
                  <a:srgbClr val="142E20"/>
                </a:solidFill>
                <a:latin typeface="Calibri" panose="020F0502020204030204" pitchFamily="34" charset="0"/>
                <a:cs typeface="Calibri" panose="020F0502020204030204" pitchFamily="34" charset="0"/>
              </a:rPr>
              <a:t>Vastaajien taustatiedot, </a:t>
            </a:r>
            <a:r>
              <a:rPr lang="fi-FI" sz="1400" b="1" dirty="0">
                <a:solidFill>
                  <a:srgbClr val="142E20"/>
                </a:solidFill>
                <a:latin typeface="+mj-lt"/>
                <a:cs typeface="Calibri" panose="020F0502020204030204" pitchFamily="34" charset="0"/>
              </a:rPr>
              <a:t>kaikki vastaajat, n=1569</a:t>
            </a:r>
          </a:p>
        </p:txBody>
      </p:sp>
      <p:sp>
        <p:nvSpPr>
          <p:cNvPr id="2" name="Tekstiruutu 1">
            <a:extLst>
              <a:ext uri="{FF2B5EF4-FFF2-40B4-BE49-F238E27FC236}">
                <a16:creationId xmlns:a16="http://schemas.microsoft.com/office/drawing/2014/main" id="{23FFDBAE-07AB-8497-F32F-24962FB5A1C6}"/>
              </a:ext>
            </a:extLst>
          </p:cNvPr>
          <p:cNvSpPr txBox="1"/>
          <p:nvPr/>
        </p:nvSpPr>
        <p:spPr>
          <a:xfrm>
            <a:off x="10004042" y="3099710"/>
            <a:ext cx="1873281" cy="1354217"/>
          </a:xfrm>
          <a:prstGeom prst="rect">
            <a:avLst/>
          </a:prstGeom>
          <a:noFill/>
        </p:spPr>
        <p:txBody>
          <a:bodyPr wrap="square" rtlCol="0">
            <a:spAutoFit/>
          </a:bodyPr>
          <a:lstStyle/>
          <a:p>
            <a:r>
              <a:rPr lang="fi-FI" sz="1400" b="1" dirty="0"/>
              <a:t>Aineisto on painotettu kuvaamaan metsänomistajien mielipiteitä oikeassa suhteessa.</a:t>
            </a:r>
          </a:p>
          <a:p>
            <a:pPr marL="171450" indent="-171450">
              <a:buFont typeface="Arial" panose="020B0604020202020204" pitchFamily="34" charset="0"/>
              <a:buChar char="•"/>
            </a:pPr>
            <a:endParaRPr lang="fi-FI" sz="1200" dirty="0"/>
          </a:p>
        </p:txBody>
      </p:sp>
    </p:spTree>
    <p:extLst>
      <p:ext uri="{BB962C8B-B14F-4D97-AF65-F5344CB8AC3E}">
        <p14:creationId xmlns:p14="http://schemas.microsoft.com/office/powerpoint/2010/main" val="2870487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98583" y="554798"/>
            <a:ext cx="112760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A6471"/>
                </a:solidFill>
                <a:effectLst/>
                <a:uLnTx/>
                <a:uFillTx/>
                <a:latin typeface="Calibri" panose="020F0502020204030204"/>
                <a:ea typeface="+mn-ea"/>
                <a:cs typeface="+mn-cs"/>
              </a:rPr>
              <a:t>KAHDESTA ERI TUTKIMUKSESTA SAATUJEN TULOSTEN VÄLISTEN EROJEN LUOTETTAVUUSTAULUKKO 95 %:N TASOLLE</a:t>
            </a:r>
            <a:endParaRPr kumimoji="0" lang="fi-FI" sz="1800" b="0" i="0" u="none" strike="noStrike" kern="1200" cap="none" spc="0" normalizeH="0" baseline="0" noProof="0" dirty="0">
              <a:ln>
                <a:noFill/>
              </a:ln>
              <a:solidFill>
                <a:srgbClr val="2A6471"/>
              </a:solidFill>
              <a:effectLst/>
              <a:uLnTx/>
              <a:uFillTx/>
              <a:latin typeface="Calibri" panose="020F0502020204030204"/>
              <a:ea typeface="+mn-ea"/>
              <a:cs typeface="+mn-cs"/>
            </a:endParaRPr>
          </a:p>
        </p:txBody>
      </p:sp>
      <p:pic>
        <p:nvPicPr>
          <p:cNvPr id="5" name="Kuva 4"/>
          <p:cNvPicPr>
            <a:picLocks noChangeAspect="1"/>
          </p:cNvPicPr>
          <p:nvPr/>
        </p:nvPicPr>
        <p:blipFill>
          <a:blip r:embed="rId2"/>
          <a:stretch>
            <a:fillRect/>
          </a:stretch>
        </p:blipFill>
        <p:spPr>
          <a:xfrm>
            <a:off x="232023" y="1055417"/>
            <a:ext cx="2868756" cy="2449105"/>
          </a:xfrm>
          <a:prstGeom prst="rect">
            <a:avLst/>
          </a:prstGeom>
        </p:spPr>
      </p:pic>
      <p:pic>
        <p:nvPicPr>
          <p:cNvPr id="6" name="Kuva 5"/>
          <p:cNvPicPr>
            <a:picLocks noChangeAspect="1"/>
          </p:cNvPicPr>
          <p:nvPr/>
        </p:nvPicPr>
        <p:blipFill>
          <a:blip r:embed="rId3"/>
          <a:stretch>
            <a:fillRect/>
          </a:stretch>
        </p:blipFill>
        <p:spPr>
          <a:xfrm>
            <a:off x="3193739" y="1084551"/>
            <a:ext cx="2834359" cy="2414708"/>
          </a:xfrm>
          <a:prstGeom prst="rect">
            <a:avLst/>
          </a:prstGeom>
        </p:spPr>
      </p:pic>
      <p:pic>
        <p:nvPicPr>
          <p:cNvPr id="7" name="Kuva 6"/>
          <p:cNvPicPr>
            <a:picLocks noChangeAspect="1"/>
          </p:cNvPicPr>
          <p:nvPr/>
        </p:nvPicPr>
        <p:blipFill>
          <a:blip r:embed="rId4"/>
          <a:stretch>
            <a:fillRect/>
          </a:stretch>
        </p:blipFill>
        <p:spPr>
          <a:xfrm>
            <a:off x="6094986" y="1098410"/>
            <a:ext cx="2854997" cy="2407829"/>
          </a:xfrm>
          <a:prstGeom prst="rect">
            <a:avLst/>
          </a:prstGeom>
        </p:spPr>
      </p:pic>
      <p:pic>
        <p:nvPicPr>
          <p:cNvPr id="8" name="Kuva 7"/>
          <p:cNvPicPr>
            <a:picLocks noChangeAspect="1"/>
          </p:cNvPicPr>
          <p:nvPr/>
        </p:nvPicPr>
        <p:blipFill>
          <a:blip r:embed="rId5"/>
          <a:stretch>
            <a:fillRect/>
          </a:stretch>
        </p:blipFill>
        <p:spPr>
          <a:xfrm>
            <a:off x="9027291" y="1131091"/>
            <a:ext cx="2861876" cy="2373431"/>
          </a:xfrm>
          <a:prstGeom prst="rect">
            <a:avLst/>
          </a:prstGeom>
        </p:spPr>
      </p:pic>
      <p:pic>
        <p:nvPicPr>
          <p:cNvPr id="9" name="Kuva 8"/>
          <p:cNvPicPr>
            <a:picLocks noChangeAspect="1"/>
          </p:cNvPicPr>
          <p:nvPr/>
        </p:nvPicPr>
        <p:blipFill>
          <a:blip r:embed="rId6"/>
          <a:stretch>
            <a:fillRect/>
          </a:stretch>
        </p:blipFill>
        <p:spPr>
          <a:xfrm>
            <a:off x="263283" y="3837420"/>
            <a:ext cx="2875636" cy="2400949"/>
          </a:xfrm>
          <a:prstGeom prst="rect">
            <a:avLst/>
          </a:prstGeom>
        </p:spPr>
      </p:pic>
      <p:sp>
        <p:nvSpPr>
          <p:cNvPr id="10" name="Tekstiruutu 9"/>
          <p:cNvSpPr txBox="1"/>
          <p:nvPr/>
        </p:nvSpPr>
        <p:spPr>
          <a:xfrm>
            <a:off x="3511714" y="3894317"/>
            <a:ext cx="8508804"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Näiden taulukoiden avulla voidaan arvioida eri-suuruisten otosten ja eri tutkimusten avulla saatujen prosenttilukujen erotusten merkitsevyyttä.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Taulukoista valitaan aina se, jossa p (=prosenttiluku) on lähinnä saatua tulosta/osuutta.</a:t>
            </a:r>
            <a:endParaRPr kumimoji="0" lang="fi-FI" sz="1200" b="1" i="0" u="none" strike="noStrike" kern="1200" cap="none" spc="0" normalizeH="0" baseline="0" noProof="0" dirty="0">
              <a:ln>
                <a:noFill/>
              </a:ln>
              <a:solidFill>
                <a:srgbClr val="3A4A4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dirty="0">
              <a:ln>
                <a:noFill/>
              </a:ln>
              <a:solidFill>
                <a:srgbClr val="3A4A4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3A4A4E"/>
                </a:solidFill>
                <a:effectLst/>
                <a:uLnTx/>
                <a:uFillTx/>
                <a:latin typeface="Calibri" panose="020F0502020204030204"/>
                <a:ea typeface="+mn-ea"/>
                <a:cs typeface="+mn-cs"/>
              </a:rPr>
              <a:t>ESIMERKKI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Tehtiin kaksi eri tutkimusta eri aikoina. Toisessa oli 250 vastaajaa ja toisessa 1000. Tuotteen markkina-osuus oli pienemmässä tutkimuksessa 37 % ja suuremmassa 35 %.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3A4A4E"/>
                </a:solidFill>
                <a:effectLst/>
                <a:uLnTx/>
                <a:uFillTx/>
                <a:latin typeface="Calibri" panose="020F0502020204030204"/>
                <a:ea typeface="+mn-ea"/>
                <a:cs typeface="+mn-cs"/>
              </a:rPr>
              <a:t>Tarkasteluun valitaan taulukko p = 40 tai 60 %, koska saadut tulokset ovat kaikkein lähimpänä sitä. Taulukosta katsotaan luku otoskokojen 1000 ja 250 risteyskohdasta. Tässä tapauksessa tulosten eron merkitsevyyteen olisi vaadittu 6,8 prosenttiyksikön  ero, joten tehtyjen tutkimusten tulosten ero (2 prosenttiyksikköä) ei ollut merkitsevä.</a:t>
            </a:r>
          </a:p>
        </p:txBody>
      </p:sp>
    </p:spTree>
    <p:extLst>
      <p:ext uri="{BB962C8B-B14F-4D97-AF65-F5344CB8AC3E}">
        <p14:creationId xmlns:p14="http://schemas.microsoft.com/office/powerpoint/2010/main" val="208259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2C3872-CB79-F744-DDFF-74C5ED128C05}"/>
              </a:ext>
            </a:extLst>
          </p:cNvPr>
          <p:cNvSpPr>
            <a:spLocks noGrp="1"/>
          </p:cNvSpPr>
          <p:nvPr>
            <p:ph type="title"/>
          </p:nvPr>
        </p:nvSpPr>
        <p:spPr>
          <a:xfrm>
            <a:off x="402673" y="1746973"/>
            <a:ext cx="3948178" cy="3376246"/>
          </a:xfrm>
        </p:spPr>
        <p:txBody>
          <a:bodyPr/>
          <a:lstStyle/>
          <a:p>
            <a:r>
              <a:rPr lang="fi-FI" sz="4000" i="0" dirty="0">
                <a:latin typeface="+mn-lt"/>
              </a:rPr>
              <a:t>Tutkimustulokset</a:t>
            </a:r>
            <a:endParaRPr lang="fi-FI" sz="4000" dirty="0">
              <a:latin typeface="+mn-lt"/>
            </a:endParaRPr>
          </a:p>
        </p:txBody>
      </p:sp>
    </p:spTree>
    <p:extLst>
      <p:ext uri="{BB962C8B-B14F-4D97-AF65-F5344CB8AC3E}">
        <p14:creationId xmlns:p14="http://schemas.microsoft.com/office/powerpoint/2010/main" val="332882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6</a:t>
            </a:fld>
            <a:endParaRPr lang="fi-FI" dirty="0"/>
          </a:p>
        </p:txBody>
      </p:sp>
      <p:graphicFrame>
        <p:nvGraphicFramePr>
          <p:cNvPr id="6" name="Sisällön paikkamerkki 9">
            <a:extLst>
              <a:ext uri="{FF2B5EF4-FFF2-40B4-BE49-F238E27FC236}">
                <a16:creationId xmlns:a16="http://schemas.microsoft.com/office/drawing/2014/main" id="{122E3D00-0A48-AA0F-57D4-43C8687921B3}"/>
              </a:ext>
            </a:extLst>
          </p:cNvPr>
          <p:cNvGraphicFramePr>
            <a:graphicFrameLocks noGrp="1"/>
          </p:cNvGraphicFramePr>
          <p:nvPr>
            <p:ph idx="4294967295"/>
            <p:custDataLst>
              <p:tags r:id="rId1"/>
            </p:custDataLst>
            <p:extLst>
              <p:ext uri="{D42A27DB-BD31-4B8C-83A1-F6EECF244321}">
                <p14:modId xmlns:p14="http://schemas.microsoft.com/office/powerpoint/2010/main" val="2453355866"/>
              </p:ext>
            </p:extLst>
          </p:nvPr>
        </p:nvGraphicFramePr>
        <p:xfrm>
          <a:off x="483334" y="981246"/>
          <a:ext cx="8501275" cy="5425145"/>
        </p:xfrm>
        <a:graphic>
          <a:graphicData uri="http://schemas.openxmlformats.org/drawingml/2006/chart">
            <c:chart xmlns:c="http://schemas.openxmlformats.org/drawingml/2006/chart" xmlns:r="http://schemas.openxmlformats.org/officeDocument/2006/relationships" r:id="rId3"/>
          </a:graphicData>
        </a:graphic>
      </p:graphicFrame>
      <p:sp>
        <p:nvSpPr>
          <p:cNvPr id="7" name="Otsikko 6">
            <a:extLst>
              <a:ext uri="{FF2B5EF4-FFF2-40B4-BE49-F238E27FC236}">
                <a16:creationId xmlns:a16="http://schemas.microsoft.com/office/drawing/2014/main" id="{FE6A6C52-197C-0F27-6621-60F47766AC9A}"/>
              </a:ext>
            </a:extLst>
          </p:cNvPr>
          <p:cNvSpPr>
            <a:spLocks noGrp="1"/>
          </p:cNvSpPr>
          <p:nvPr>
            <p:ph type="title" idx="4294967295"/>
          </p:nvPr>
        </p:nvSpPr>
        <p:spPr>
          <a:xfrm>
            <a:off x="853511" y="424445"/>
            <a:ext cx="10192862" cy="649627"/>
          </a:xfrm>
          <a:prstGeom prst="rect">
            <a:avLst/>
          </a:prstGeom>
        </p:spPr>
        <p:txBody>
          <a:bodyPr/>
          <a:lstStyle/>
          <a:p>
            <a:r>
              <a:rPr lang="fi-FI" sz="2800" dirty="0">
                <a:solidFill>
                  <a:srgbClr val="2F4D2D"/>
                </a:solidFill>
              </a:rPr>
              <a:t>Mihin luokkaan sijoittaisit itsesi, jos omistat tai omistaisit metsää?</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18581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 </a:t>
            </a:r>
            <a:endParaRPr lang="it-IT" sz="1200" b="0" dirty="0">
              <a:solidFill>
                <a:srgbClr val="262626"/>
              </a:solidFill>
              <a:latin typeface="Calibri" panose="020F0502020204030204" pitchFamily="34" charset="0"/>
            </a:endParaRPr>
          </a:p>
        </p:txBody>
      </p:sp>
      <p:sp>
        <p:nvSpPr>
          <p:cNvPr id="9" name="Title 1">
            <a:extLst>
              <a:ext uri="{FF2B5EF4-FFF2-40B4-BE49-F238E27FC236}">
                <a16:creationId xmlns:a16="http://schemas.microsoft.com/office/drawing/2014/main" id="{EEF9031E-1A06-4B71-C99A-BFB177FDED6E}"/>
              </a:ext>
            </a:extLst>
          </p:cNvPr>
          <p:cNvSpPr txBox="1">
            <a:spLocks/>
          </p:cNvSpPr>
          <p:nvPr/>
        </p:nvSpPr>
        <p:spPr>
          <a:xfrm>
            <a:off x="5292396" y="6434138"/>
            <a:ext cx="3825766"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i="1" dirty="0">
                <a:solidFill>
                  <a:schemeClr val="bg1">
                    <a:lumMod val="50000"/>
                  </a:schemeClr>
                </a:solidFill>
                <a:latin typeface="Calibri" panose="020F0502020204030204" pitchFamily="34" charset="0"/>
              </a:rPr>
              <a:t>*) Alhainen vastaajamäärä, tulos suuntaa antava</a:t>
            </a:r>
            <a:endParaRPr lang="it-IT" sz="1000" b="0" i="1" dirty="0">
              <a:solidFill>
                <a:schemeClr val="bg1">
                  <a:lumMod val="50000"/>
                </a:schemeClr>
              </a:solidFill>
              <a:latin typeface="Calibri" panose="020F0502020204030204" pitchFamily="34" charset="0"/>
            </a:endParaRPr>
          </a:p>
        </p:txBody>
      </p:sp>
      <p:sp>
        <p:nvSpPr>
          <p:cNvPr id="8" name="Tekstiruutu 7">
            <a:extLst>
              <a:ext uri="{FF2B5EF4-FFF2-40B4-BE49-F238E27FC236}">
                <a16:creationId xmlns:a16="http://schemas.microsoft.com/office/drawing/2014/main" id="{C6000E2A-4618-B80F-ADA2-50550A2BA52A}"/>
              </a:ext>
            </a:extLst>
          </p:cNvPr>
          <p:cNvSpPr txBox="1"/>
          <p:nvPr/>
        </p:nvSpPr>
        <p:spPr>
          <a:xfrm>
            <a:off x="9051722" y="1540933"/>
            <a:ext cx="3004812" cy="3785652"/>
          </a:xfrm>
          <a:prstGeom prst="rect">
            <a:avLst/>
          </a:prstGeom>
          <a:noFill/>
        </p:spPr>
        <p:txBody>
          <a:bodyPr wrap="square" rtlCol="0">
            <a:spAutoFit/>
          </a:bodyPr>
          <a:lstStyle/>
          <a:p>
            <a:r>
              <a:rPr lang="fi-FI" sz="1200" b="1" u="sng" dirty="0"/>
              <a:t>Metsänomistaja 2020 –tutkimuksen luokitus</a:t>
            </a:r>
          </a:p>
          <a:p>
            <a:endParaRPr lang="fi-FI" sz="1200" b="1" dirty="0"/>
          </a:p>
          <a:p>
            <a:pPr marL="171450" indent="-171450">
              <a:buFont typeface="Arial" panose="020B0604020202020204" pitchFamily="34" charset="0"/>
              <a:buChar char="•"/>
            </a:pPr>
            <a:r>
              <a:rPr lang="fi-FI" sz="1200" b="1" dirty="0"/>
              <a:t>Monitavoitteisille </a:t>
            </a:r>
            <a:r>
              <a:rPr lang="fi-FI" sz="1200" dirty="0"/>
              <a:t>tärkeitä ovat taloudelliset hyödyt, ulkoilu ja luonnon monimuotoisuus</a:t>
            </a:r>
          </a:p>
          <a:p>
            <a:endParaRPr lang="fi-FI" sz="1200" dirty="0"/>
          </a:p>
          <a:p>
            <a:pPr marL="171450" indent="-171450">
              <a:buFont typeface="Arial" panose="020B0604020202020204" pitchFamily="34" charset="0"/>
              <a:buChar char="•"/>
            </a:pPr>
            <a:r>
              <a:rPr lang="fi-FI" sz="1200" b="1" dirty="0"/>
              <a:t>Virkistyskäyttäjät </a:t>
            </a:r>
            <a:r>
              <a:rPr lang="fi-FI" sz="1200" dirty="0"/>
              <a:t>painottavat aineettomia tekijöitä, kuten luonnonsuojelua ja ulkoilumahdollisuuksia</a:t>
            </a:r>
          </a:p>
          <a:p>
            <a:endParaRPr lang="fi-FI" sz="1200" dirty="0"/>
          </a:p>
          <a:p>
            <a:pPr marL="171450" indent="-171450">
              <a:buFont typeface="Arial" panose="020B0604020202020204" pitchFamily="34" charset="0"/>
              <a:buChar char="•"/>
            </a:pPr>
            <a:r>
              <a:rPr lang="fi-FI" sz="1200" b="1" dirty="0"/>
              <a:t>Metsässä tekevillä </a:t>
            </a:r>
            <a:r>
              <a:rPr lang="fi-FI" sz="1200" dirty="0"/>
              <a:t>korostuu metsän merkitys työtilaisuuksien ja ulkoilun kannalta</a:t>
            </a:r>
          </a:p>
          <a:p>
            <a:endParaRPr lang="fi-FI" sz="1200" dirty="0"/>
          </a:p>
          <a:p>
            <a:pPr marL="171450" indent="-171450">
              <a:buFont typeface="Arial" panose="020B0604020202020204" pitchFamily="34" charset="0"/>
              <a:buChar char="•"/>
            </a:pPr>
            <a:r>
              <a:rPr lang="fi-FI" sz="1200" b="1" dirty="0"/>
              <a:t>Turvaa ja tuloja korostaville </a:t>
            </a:r>
            <a:r>
              <a:rPr lang="fi-FI" sz="1200" dirty="0"/>
              <a:t>tärkeitä ovat metsän tuoma taloudellinen turvallisuus ja säännölliset tulot</a:t>
            </a:r>
          </a:p>
          <a:p>
            <a:endParaRPr lang="fi-FI" sz="1200" dirty="0"/>
          </a:p>
          <a:p>
            <a:pPr marL="171450" indent="-171450">
              <a:buFont typeface="Arial" panose="020B0604020202020204" pitchFamily="34" charset="0"/>
              <a:buChar char="•"/>
            </a:pPr>
            <a:r>
              <a:rPr lang="fi-FI" sz="1200" b="1" dirty="0"/>
              <a:t>Epätietoisilla </a:t>
            </a:r>
            <a:r>
              <a:rPr lang="fi-FI" sz="1200" dirty="0"/>
              <a:t>ei ole mitään erityisiä tavoitteita</a:t>
            </a:r>
          </a:p>
        </p:txBody>
      </p:sp>
    </p:spTree>
    <p:extLst>
      <p:ext uri="{BB962C8B-B14F-4D97-AF65-F5344CB8AC3E}">
        <p14:creationId xmlns:p14="http://schemas.microsoft.com/office/powerpoint/2010/main" val="291038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7</a:t>
            </a:fld>
            <a:endParaRPr lang="fi-FI" dirty="0"/>
          </a:p>
        </p:txBody>
      </p:sp>
      <p:graphicFrame>
        <p:nvGraphicFramePr>
          <p:cNvPr id="6" name="Sisällön paikkamerkki 9">
            <a:extLst>
              <a:ext uri="{FF2B5EF4-FFF2-40B4-BE49-F238E27FC236}">
                <a16:creationId xmlns:a16="http://schemas.microsoft.com/office/drawing/2014/main" id="{552C49ED-88E3-013F-C8E1-A6BE5FAEAA5D}"/>
              </a:ext>
            </a:extLst>
          </p:cNvPr>
          <p:cNvGraphicFramePr>
            <a:graphicFrameLocks noGrp="1"/>
          </p:cNvGraphicFramePr>
          <p:nvPr>
            <p:ph idx="4294967295"/>
            <p:custDataLst>
              <p:tags r:id="rId1"/>
            </p:custDataLst>
            <p:extLst>
              <p:ext uri="{D42A27DB-BD31-4B8C-83A1-F6EECF244321}">
                <p14:modId xmlns:p14="http://schemas.microsoft.com/office/powerpoint/2010/main" val="3087600187"/>
              </p:ext>
            </p:extLst>
          </p:nvPr>
        </p:nvGraphicFramePr>
        <p:xfrm>
          <a:off x="853510" y="1225386"/>
          <a:ext cx="8315657" cy="52712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 </a:t>
            </a:r>
            <a:endParaRPr lang="it-IT" sz="1200" b="0" dirty="0">
              <a:solidFill>
                <a:srgbClr val="262626"/>
              </a:solidFill>
              <a:latin typeface="Calibri" panose="020F0502020204030204" pitchFamily="34" charset="0"/>
            </a:endParaRPr>
          </a:p>
        </p:txBody>
      </p:sp>
      <p:sp>
        <p:nvSpPr>
          <p:cNvPr id="8" name="Otsikko 5">
            <a:extLst>
              <a:ext uri="{FF2B5EF4-FFF2-40B4-BE49-F238E27FC236}">
                <a16:creationId xmlns:a16="http://schemas.microsoft.com/office/drawing/2014/main" id="{DCB5580E-D28E-43F5-850E-02B77EE14910}"/>
              </a:ext>
            </a:extLst>
          </p:cNvPr>
          <p:cNvSpPr txBox="1">
            <a:spLocks/>
          </p:cNvSpPr>
          <p:nvPr/>
        </p:nvSpPr>
        <p:spPr>
          <a:xfrm>
            <a:off x="853510" y="565150"/>
            <a:ext cx="10403069" cy="958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800" dirty="0">
                <a:solidFill>
                  <a:srgbClr val="2F4D2D"/>
                </a:solidFill>
              </a:rPr>
              <a:t>Mikä seuraavista tahoista omistaa mielestäsi eniten metsää Suomessa</a:t>
            </a:r>
          </a:p>
        </p:txBody>
      </p:sp>
      <p:sp>
        <p:nvSpPr>
          <p:cNvPr id="3" name="Tekstiruutu 2">
            <a:extLst>
              <a:ext uri="{FF2B5EF4-FFF2-40B4-BE49-F238E27FC236}">
                <a16:creationId xmlns:a16="http://schemas.microsoft.com/office/drawing/2014/main" id="{FADBDD14-EDC8-C5CE-603F-F54A208A1E15}"/>
              </a:ext>
            </a:extLst>
          </p:cNvPr>
          <p:cNvSpPr txBox="1"/>
          <p:nvPr/>
        </p:nvSpPr>
        <p:spPr>
          <a:xfrm>
            <a:off x="8989118" y="1811036"/>
            <a:ext cx="2990415" cy="2862322"/>
          </a:xfrm>
          <a:prstGeom prst="rect">
            <a:avLst/>
          </a:prstGeom>
          <a:noFill/>
        </p:spPr>
        <p:txBody>
          <a:bodyPr wrap="square" rtlCol="0">
            <a:spAutoFit/>
          </a:bodyPr>
          <a:lstStyle/>
          <a:p>
            <a:pPr marL="171450" indent="-171450">
              <a:buFont typeface="Arial" panose="020B0604020202020204" pitchFamily="34" charset="0"/>
              <a:buChar char="•"/>
            </a:pPr>
            <a:r>
              <a:rPr lang="fi-FI" sz="1200" b="1" dirty="0"/>
              <a:t>Suomalaisille on epäselvää, mikä taho omistaa eniten metsää Suomessa. Vain 41 % tietää, että yksityiset ihmiset ja perheet omistavat eniten metsää Suomessa. 36 % ajattelee, että valtio omistaa eniten metsää.</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Metsänomistajistakin vain hieman yli puolet ( 53 %) tietää, että suurin osa metsistä on yksityisessä omistuksessa.</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Mitä vanhempi vastaaja on, sitä todennäköisemmin tietää, että yksityiset tahot omistavat eniten metsää.</a:t>
            </a:r>
          </a:p>
          <a:p>
            <a:endParaRPr lang="fi-FI" sz="1200" b="1" dirty="0">
              <a:highlight>
                <a:srgbClr val="FFFF00"/>
              </a:highlight>
            </a:endParaRPr>
          </a:p>
        </p:txBody>
      </p:sp>
    </p:spTree>
    <p:extLst>
      <p:ext uri="{BB962C8B-B14F-4D97-AF65-F5344CB8AC3E}">
        <p14:creationId xmlns:p14="http://schemas.microsoft.com/office/powerpoint/2010/main" val="82796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8</a:t>
            </a:fld>
            <a:endParaRPr lang="fi-FI" dirty="0"/>
          </a:p>
        </p:txBody>
      </p:sp>
      <p:graphicFrame>
        <p:nvGraphicFramePr>
          <p:cNvPr id="6" name="Sisällön paikkamerkki 9">
            <a:extLst>
              <a:ext uri="{FF2B5EF4-FFF2-40B4-BE49-F238E27FC236}">
                <a16:creationId xmlns:a16="http://schemas.microsoft.com/office/drawing/2014/main" id="{122E3D00-0A48-AA0F-57D4-43C8687921B3}"/>
              </a:ext>
            </a:extLst>
          </p:cNvPr>
          <p:cNvGraphicFramePr>
            <a:graphicFrameLocks noGrp="1"/>
          </p:cNvGraphicFramePr>
          <p:nvPr>
            <p:ph idx="4294967295"/>
            <p:custDataLst>
              <p:tags r:id="rId1"/>
            </p:custDataLst>
            <p:extLst>
              <p:ext uri="{D42A27DB-BD31-4B8C-83A1-F6EECF244321}">
                <p14:modId xmlns:p14="http://schemas.microsoft.com/office/powerpoint/2010/main" val="4286076810"/>
              </p:ext>
            </p:extLst>
          </p:nvPr>
        </p:nvGraphicFramePr>
        <p:xfrm>
          <a:off x="618496" y="931985"/>
          <a:ext cx="8224743" cy="544665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 </a:t>
            </a:r>
            <a:endParaRPr lang="it-IT" sz="1200" b="0" dirty="0">
              <a:solidFill>
                <a:srgbClr val="262626"/>
              </a:solidFill>
              <a:latin typeface="Calibri" panose="020F0502020204030204" pitchFamily="34" charset="0"/>
            </a:endParaRPr>
          </a:p>
        </p:txBody>
      </p:sp>
      <p:sp>
        <p:nvSpPr>
          <p:cNvPr id="8" name="Otsikko 5">
            <a:extLst>
              <a:ext uri="{FF2B5EF4-FFF2-40B4-BE49-F238E27FC236}">
                <a16:creationId xmlns:a16="http://schemas.microsoft.com/office/drawing/2014/main" id="{065EC413-52D0-238F-9AA4-D33D6B072661}"/>
              </a:ext>
            </a:extLst>
          </p:cNvPr>
          <p:cNvSpPr txBox="1">
            <a:spLocks/>
          </p:cNvSpPr>
          <p:nvPr/>
        </p:nvSpPr>
        <p:spPr>
          <a:xfrm>
            <a:off x="853510" y="503606"/>
            <a:ext cx="10719994" cy="958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800" dirty="0">
                <a:solidFill>
                  <a:srgbClr val="2F4D2D"/>
                </a:solidFill>
              </a:rPr>
              <a:t>Hakataanko mielestäsi Suomessa puuta enemmän kuin metsät kasvavat</a:t>
            </a:r>
          </a:p>
        </p:txBody>
      </p:sp>
      <p:sp>
        <p:nvSpPr>
          <p:cNvPr id="9" name="Tekstiruutu 8">
            <a:extLst>
              <a:ext uri="{FF2B5EF4-FFF2-40B4-BE49-F238E27FC236}">
                <a16:creationId xmlns:a16="http://schemas.microsoft.com/office/drawing/2014/main" id="{C4780B80-322F-334F-FCA8-665E8C990DC7}"/>
              </a:ext>
            </a:extLst>
          </p:cNvPr>
          <p:cNvSpPr txBox="1"/>
          <p:nvPr/>
        </p:nvSpPr>
        <p:spPr>
          <a:xfrm>
            <a:off x="8989118" y="1462456"/>
            <a:ext cx="2990415" cy="4708981"/>
          </a:xfrm>
          <a:prstGeom prst="rect">
            <a:avLst/>
          </a:prstGeom>
          <a:noFill/>
        </p:spPr>
        <p:txBody>
          <a:bodyPr wrap="square" rtlCol="0">
            <a:spAutoFit/>
          </a:bodyPr>
          <a:lstStyle/>
          <a:p>
            <a:pPr marL="171450" indent="-171450">
              <a:buFont typeface="Arial" panose="020B0604020202020204" pitchFamily="34" charset="0"/>
              <a:buChar char="•"/>
            </a:pPr>
            <a:r>
              <a:rPr lang="fi-FI" sz="1200" b="1" dirty="0"/>
              <a:t>Suomalaiset ovat hyvin jakaantuneita käsityksissään metsähakkuista. 38 % tietää, että metsävarat ovat kasvussa, kun 44 % ajattelee metsävarojen supistuvan.</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Metsänomistajat, miehet, vanhemmat ikäluokat sekä pohjois- ja itäsuomalaiset korostuvat niissä, joiden mukaan metsävarat ovat kasvussa.</a:t>
            </a:r>
          </a:p>
          <a:p>
            <a:endParaRPr lang="fi-FI" sz="1200" b="1" dirty="0"/>
          </a:p>
          <a:p>
            <a:pPr marL="171450" indent="-171450">
              <a:buFont typeface="Arial" panose="020B0604020202020204" pitchFamily="34" charset="0"/>
              <a:buChar char="•"/>
            </a:pPr>
            <a:r>
              <a:rPr lang="fi-FI" sz="1200" b="1" dirty="0"/>
              <a:t>Puoluekannan mukaan tarkasteltuna SDP, Vasemmistoliitto ja Vihreät korostuvat selvästi niissä, joiden mielestä Suomen metsävarat supistuvat.</a:t>
            </a:r>
          </a:p>
          <a:p>
            <a:endParaRPr lang="fi-FI" sz="1200" b="1" dirty="0"/>
          </a:p>
          <a:p>
            <a:pPr marL="171450" indent="-171450">
              <a:buFont typeface="Arial" panose="020B0604020202020204" pitchFamily="34" charset="0"/>
              <a:buChar char="•"/>
            </a:pPr>
            <a:r>
              <a:rPr lang="fi-FI" sz="1200" b="1" dirty="0"/>
              <a:t>Metsänomistajaluokan mukaan etenkin monitavoitteiset, metsässä tekevät sekä turvaa ja tuloja korostavat ovat sitä mieltä, että metsävarat ovat kasvussa.</a:t>
            </a:r>
          </a:p>
          <a:p>
            <a:endParaRPr lang="fi-FI" sz="1200" b="1" dirty="0"/>
          </a:p>
          <a:p>
            <a:pPr marL="171450" indent="-171450">
              <a:buFont typeface="Arial" panose="020B0604020202020204" pitchFamily="34" charset="0"/>
              <a:buChar char="•"/>
            </a:pPr>
            <a:r>
              <a:rPr lang="fi-FI" sz="1200" b="1" dirty="0"/>
              <a:t>Vastaajat, jotka tietävät yksityisten tahojen omistavan eniten metsää, osaavat vastata myös tähän kysymykseen keskimääräistä paremmin.</a:t>
            </a:r>
          </a:p>
        </p:txBody>
      </p:sp>
    </p:spTree>
    <p:extLst>
      <p:ext uri="{BB962C8B-B14F-4D97-AF65-F5344CB8AC3E}">
        <p14:creationId xmlns:p14="http://schemas.microsoft.com/office/powerpoint/2010/main" val="22696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1"/>
          </p:nvPr>
        </p:nvSpPr>
        <p:spPr/>
        <p:txBody>
          <a:bodyPr/>
          <a:lstStyle/>
          <a:p>
            <a:r>
              <a:rPr lang="fi-FI"/>
              <a:t>7747 Mielipiteet metsäammattilaisista ja työn jäljestä metsässä</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2"/>
          </p:nvPr>
        </p:nvSpPr>
        <p:spPr/>
        <p:txBody>
          <a:bodyPr/>
          <a:lstStyle/>
          <a:p>
            <a:fld id="{FE5B6939-2160-4D54-A0A9-177BFACD315D}" type="slidenum">
              <a:rPr lang="fi-FI" smtClean="0"/>
              <a:pPr/>
              <a:t>9</a:t>
            </a:fld>
            <a:endParaRPr lang="fi-FI" dirty="0"/>
          </a:p>
        </p:txBody>
      </p:sp>
      <p:graphicFrame>
        <p:nvGraphicFramePr>
          <p:cNvPr id="6" name="Sisällön paikkamerkki 9">
            <a:extLst>
              <a:ext uri="{FF2B5EF4-FFF2-40B4-BE49-F238E27FC236}">
                <a16:creationId xmlns:a16="http://schemas.microsoft.com/office/drawing/2014/main" id="{CA12EF8C-69A9-AFA3-FC97-4AF19EE120E2}"/>
              </a:ext>
            </a:extLst>
          </p:cNvPr>
          <p:cNvGraphicFramePr>
            <a:graphicFrameLocks noGrp="1"/>
          </p:cNvGraphicFramePr>
          <p:nvPr>
            <p:ph idx="4294967295"/>
            <p:custDataLst>
              <p:tags r:id="rId1"/>
            </p:custDataLst>
            <p:extLst>
              <p:ext uri="{D42A27DB-BD31-4B8C-83A1-F6EECF244321}">
                <p14:modId xmlns:p14="http://schemas.microsoft.com/office/powerpoint/2010/main" val="2097942338"/>
              </p:ext>
            </p:extLst>
          </p:nvPr>
        </p:nvGraphicFramePr>
        <p:xfrm>
          <a:off x="853512" y="1484600"/>
          <a:ext cx="8114319" cy="419855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n=1569 </a:t>
            </a:r>
            <a:endParaRPr lang="it-IT" sz="1200" b="0" dirty="0">
              <a:solidFill>
                <a:srgbClr val="262626"/>
              </a:solidFill>
              <a:latin typeface="Calibri" panose="020F0502020204030204" pitchFamily="34" charset="0"/>
            </a:endParaRPr>
          </a:p>
        </p:txBody>
      </p:sp>
      <p:sp>
        <p:nvSpPr>
          <p:cNvPr id="9" name="Tekstiruutu 8">
            <a:extLst>
              <a:ext uri="{FF2B5EF4-FFF2-40B4-BE49-F238E27FC236}">
                <a16:creationId xmlns:a16="http://schemas.microsoft.com/office/drawing/2014/main" id="{57B6C1F2-B8D9-FF30-938D-3B3ACA46109C}"/>
              </a:ext>
            </a:extLst>
          </p:cNvPr>
          <p:cNvSpPr txBox="1"/>
          <p:nvPr/>
        </p:nvSpPr>
        <p:spPr>
          <a:xfrm>
            <a:off x="720178" y="426889"/>
            <a:ext cx="10483849" cy="769441"/>
          </a:xfrm>
          <a:prstGeom prst="rect">
            <a:avLst/>
          </a:prstGeom>
          <a:noFill/>
        </p:spPr>
        <p:txBody>
          <a:bodyPr wrap="square">
            <a:spAutoFit/>
          </a:bodyPr>
          <a:lstStyle/>
          <a:p>
            <a:r>
              <a:rPr lang="fi-FI" sz="2600" dirty="0">
                <a:solidFill>
                  <a:srgbClr val="2F4D2D"/>
                </a:solidFill>
              </a:rPr>
              <a:t>Miksi mielestäsi Suomessa metsiä hoidetaan? </a:t>
            </a:r>
            <a:r>
              <a:rPr lang="fi-FI" sz="1800" dirty="0">
                <a:solidFill>
                  <a:srgbClr val="2F4D2D"/>
                </a:solidFill>
              </a:rPr>
              <a:t>Metsien hoidolla tarkoitetaan taimien istuttamista, taimikoiden ja talousmetsän harventamista sekä metsän uudistamista. </a:t>
            </a:r>
            <a:r>
              <a:rPr lang="fi-FI" sz="1800" b="1" dirty="0">
                <a:solidFill>
                  <a:srgbClr val="2F4D2D"/>
                </a:solidFill>
              </a:rPr>
              <a:t>Laita tärkeysjärjestykseen</a:t>
            </a:r>
            <a:r>
              <a:rPr lang="fi-FI" sz="1800" dirty="0">
                <a:solidFill>
                  <a:srgbClr val="2F4D2D"/>
                </a:solidFill>
              </a:rPr>
              <a:t>.</a:t>
            </a:r>
          </a:p>
        </p:txBody>
      </p:sp>
      <p:sp>
        <p:nvSpPr>
          <p:cNvPr id="10" name="Title 1">
            <a:extLst>
              <a:ext uri="{FF2B5EF4-FFF2-40B4-BE49-F238E27FC236}">
                <a16:creationId xmlns:a16="http://schemas.microsoft.com/office/drawing/2014/main" id="{673A3732-A8F9-1A79-C01D-68AFAFBD364F}"/>
              </a:ext>
            </a:extLst>
          </p:cNvPr>
          <p:cNvSpPr txBox="1">
            <a:spLocks/>
          </p:cNvSpPr>
          <p:nvPr/>
        </p:nvSpPr>
        <p:spPr>
          <a:xfrm>
            <a:off x="3233015" y="5849268"/>
            <a:ext cx="508066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i="1" dirty="0">
                <a:solidFill>
                  <a:srgbClr val="262626"/>
                </a:solidFill>
                <a:latin typeface="Calibri" panose="020F0502020204030204" pitchFamily="34" charset="0"/>
              </a:rPr>
              <a:t>Keskiarvo asteikolla 1-4, jossa 1.tärkein=1, 2.tärkein=2, 3.tärkein=3 ja 4.tärkein=4</a:t>
            </a:r>
            <a:endParaRPr lang="it-IT" sz="1000" b="0" i="1" dirty="0">
              <a:solidFill>
                <a:srgbClr val="262626"/>
              </a:solidFill>
              <a:latin typeface="Calibri" panose="020F0502020204030204" pitchFamily="34" charset="0"/>
            </a:endParaRPr>
          </a:p>
        </p:txBody>
      </p:sp>
      <p:sp>
        <p:nvSpPr>
          <p:cNvPr id="11" name="Tekstiruutu 10">
            <a:extLst>
              <a:ext uri="{FF2B5EF4-FFF2-40B4-BE49-F238E27FC236}">
                <a16:creationId xmlns:a16="http://schemas.microsoft.com/office/drawing/2014/main" id="{50080630-5233-4B13-F5D6-CDAA19C682CD}"/>
              </a:ext>
            </a:extLst>
          </p:cNvPr>
          <p:cNvSpPr txBox="1"/>
          <p:nvPr/>
        </p:nvSpPr>
        <p:spPr>
          <a:xfrm>
            <a:off x="9064619" y="1966157"/>
            <a:ext cx="2990415" cy="3046988"/>
          </a:xfrm>
          <a:prstGeom prst="rect">
            <a:avLst/>
          </a:prstGeom>
          <a:noFill/>
        </p:spPr>
        <p:txBody>
          <a:bodyPr wrap="square" rtlCol="0">
            <a:spAutoFit/>
          </a:bodyPr>
          <a:lstStyle/>
          <a:p>
            <a:pPr marL="171450" indent="-171450">
              <a:buFont typeface="Arial" panose="020B0604020202020204" pitchFamily="34" charset="0"/>
              <a:buChar char="•"/>
            </a:pPr>
            <a:r>
              <a:rPr lang="fi-FI" sz="1200" b="1" dirty="0"/>
              <a:t>Tärkeimmiksi metsänhoidon syiksi nousevat metsien talouskäytön yhteiskunnalliset vaikutukset ja metsänomistajille syntyvä tulovaikutus. Enemmistö on valinnut nämä tärkeimmäksi tai toiseksi tärkeimmäksi syyksi.</a:t>
            </a:r>
          </a:p>
          <a:p>
            <a:endParaRPr lang="fi-FI" sz="1200" b="1" dirty="0"/>
          </a:p>
          <a:p>
            <a:pPr marL="171450" indent="-171450">
              <a:buFont typeface="Arial" panose="020B0604020202020204" pitchFamily="34" charset="0"/>
              <a:buChar char="•"/>
            </a:pPr>
            <a:r>
              <a:rPr lang="fi-FI" sz="1200" b="1" dirty="0"/>
              <a:t>Annetuista vaihtoehdoista puusta valmistettuja kuluttajatuotteita pidetään vähiten tärkeänä metsänhoidon syynä.</a:t>
            </a:r>
          </a:p>
          <a:p>
            <a:pPr marL="171450" indent="-171450">
              <a:buFont typeface="Arial" panose="020B0604020202020204" pitchFamily="34" charset="0"/>
              <a:buChar char="•"/>
            </a:pPr>
            <a:endParaRPr lang="fi-FI" sz="1200" b="1" dirty="0"/>
          </a:p>
          <a:p>
            <a:pPr marL="171450" indent="-171450">
              <a:buFont typeface="Arial" panose="020B0604020202020204" pitchFamily="34" charset="0"/>
              <a:buChar char="•"/>
            </a:pPr>
            <a:r>
              <a:rPr lang="fi-FI" sz="1200" b="1" dirty="0"/>
              <a:t>Myös eri taustamuuttujien mukaan tarkasteltuna tärkeysjärjestyksestä ollaan hyvin samaa mieltä.</a:t>
            </a:r>
          </a:p>
          <a:p>
            <a:pPr marL="171450" indent="-171450">
              <a:buFont typeface="Arial" panose="020B0604020202020204" pitchFamily="34" charset="0"/>
              <a:buChar char="•"/>
            </a:pPr>
            <a:endParaRPr lang="fi-FI" sz="1200" b="1" dirty="0"/>
          </a:p>
        </p:txBody>
      </p:sp>
    </p:spTree>
    <p:extLst>
      <p:ext uri="{BB962C8B-B14F-4D97-AF65-F5344CB8AC3E}">
        <p14:creationId xmlns:p14="http://schemas.microsoft.com/office/powerpoint/2010/main" val="20751857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PRESID" val="111378531"/>
</p:tagLst>
</file>

<file path=ppt/tags/tag1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1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1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1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1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 name="PPOBJECTNAME" val="KAPEE_KT1"/>
  <p:tag name="PPDESC" val=""/>
  <p:tag name="PPACTIONCOUNT" val="1"/>
  <p:tag name="PPACTIONTYPE1" val="Data"/>
  <p:tag name="PPDATASOURCE1" val="2"/>
  <p:tag name="PPDATATABLE1" val="9"/>
  <p:tag name="PPFILTERSTRING1" val="TBR:0|TBC:0|NDFR:0|NDFC:0|NDTR:0|NDTC:0|QT:0|BNR:1|STB:1|DA:1|DSC:1|SST:1|SSV:0|SBV:1|OSC:1|OBR:0|RSV:1|RBV:0|PRF:0|PSF:0|IB:0|SLM:0|BS:F|RH:0|TC:1|DP:-1|NIP:0|NID:0|IP:0|SP:0|MN:0|SS:::|RF:00000000000000000000000000|XPR:|XPC:|LDR:|LDC:|BAR:|STC:|SA:0,0,0,0|SI:|IER:|IEC:|SR:|SC:|SX:"/>
  <p:tag name="PPSELECTEDAREA1" val="SC:2|SR:7-11|DL:3"/>
  <p:tag name="PPADDMETHOD1" val="AM:5|TM:0|TC:1|TR:1"/>
  <p:tag name="PPGRIDAREAS1" val="DH:3|DC:4|DA:5|PF:12|ST:1|FC:2|LC:95|OC:94|OR:7"/>
</p:tagLst>
</file>

<file path=ppt/tags/tag2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2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2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2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2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2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 name="PPOBJECTNAME" val="KAPEE_KT1"/>
  <p:tag name="PPDESC" val=""/>
  <p:tag name="PPACTIONCOUNT" val="1"/>
  <p:tag name="PPACTIONTYPE1" val="Data"/>
  <p:tag name="PPDATASOURCE1" val="2"/>
  <p:tag name="PPDATATABLE1" val="13"/>
  <p:tag name="PPFILTERSTRING1" val="TBR:0|TBC:0|NDFR:0|NDFC:0|NDTR:0|NDTC:0|QT:0|BNR:1|STB:1|DA:1|DSC:1|SST:1|SSV:0|SBV:1|OSC:1|OBR:0|RSV:1|RBV:0|PRF:0|PSF:0|IB:0|SLM:0|BS:F|RH:0|TC:1|DP:-1|NIP:0|NID:0|IP:0|SP:0|MN:0|SS:::|RF:00000000000000000000000000|XPR:|XPC:|LDR:|LDC:|BAR:|STC:|SA:0,0,0,0|SI:|IER:|IEC:|SR:|SC:|SX:"/>
  <p:tag name="PPSELECTEDAREA1" val="SC:2|SR:7-10|DL:3"/>
  <p:tag name="PPADDMETHOD1" val="AM:5|TM:0|TC:1|TR:1"/>
  <p:tag name="PPGRIDAREAS1" val="DH:3|DC:4|DA:5|PF:11|ST:1|FC:2|LC:95|OC:94|OR:6"/>
</p:tagLst>
</file>

<file path=ppt/tags/tag3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3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3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3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3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3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3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3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 name="PPOBJECTNAME" val="KAPEE_KT1"/>
  <p:tag name="PPDESC" val=""/>
  <p:tag name="PPACTIONCOUNT" val="1"/>
  <p:tag name="PPACTIONTYPE1" val="Data"/>
  <p:tag name="PPDATASOURCE1" val="2"/>
  <p:tag name="PPDATATABLE1" val="9"/>
  <p:tag name="PPFILTERSTRING1" val="TBR:0|TBC:0|NDFR:0|NDFC:0|NDTR:0|NDTC:0|QT:0|BNR:1|STB:1|DA:1|DSC:1|SST:1|SSV:0|SBV:1|OSC:1|OBR:0|RSV:1|RBV:0|PRF:0|PSF:0|IB:0|SLM:0|BS:F|RH:0|TC:1|DP:-1|NIP:0|NID:0|IP:0|SP:0|MN:0|SS:::|RF:00000000000000000000000000|XPR:|XPC:|LDR:|LDC:|BAR:|STC:|SA:0,0,0,0|SI:|IER:|IEC:|SR:|SC:|SX:"/>
  <p:tag name="PPSELECTEDAREA1" val="SC:2|SR:7-11|DL:3"/>
  <p:tag name="PPADDMETHOD1" val="AM:5|TM:0|TC:1|TR:1"/>
  <p:tag name="PPGRIDAREAS1" val="DH:3|DC:4|DA:5|PF:12|ST:1|FC:2|LC:95|OC:94|OR:7"/>
</p:tagLst>
</file>

<file path=ppt/tags/tag5.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11"/>
  <p:tag name="PPFILTERSTRING1" val="TBR:0|TBC:0|NDFR:0|NDFC:0|NDTR:0|NDTC:0|QT:0|BNR:1|STB:1|DA:1|DSC:1|SST:1|SSV:0|SBV:1|OSC:1|OBR:0|RSV:1|RBV:0|PRF:0|PSF:0|IB:0|SLM:0|BS:F|RH:0|TC:1|DP:-1|NIP:0|NID:0|IP:0|SP:0|MN:0|SS:::|RF:00000000000000000000000000|XPR:|XPC:|LDR:|LDC:|BAR:|STC:|SA:0,0,0,0|SI:|IER:|IEC:|SR:|SC:|SX:"/>
  <p:tag name="PPSELECTEDAREA1" val="SC:2|SR:7-10|DL:3"/>
  <p:tag name="PPADDMETHOD1" val="AM:5|TM:0|TC:1|TR:1"/>
  <p:tag name="PPGRIDAREAS1" val="DH:3|DC:4|DA:5|PF:11|ST:1|FC:2|LC:95|OC:94|OR:6"/>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 name="PPOBJECTNAME" val="KAPEE_KT1"/>
  <p:tag name="PPDESC" val=""/>
  <p:tag name="PPACTIONTYPE1" val="Data"/>
  <p:tag name="PPDATASOURCE1" val="0"/>
  <p:tag name="PPDATATABLE1" val="0"/>
  <p:tag name="PPFILTERSTRING1" val="TBR:0|TBC:0|NDFR:0|NDFC:0|NDTR:0|NDTC:0|QT:0|BNR:1|STB:1|DA:1|DSC:1|SST:1|SSV:0|SBV:1|OSC:1|OBR:0|RSV:1|RBV:0|PRF:0|PSF:0|IB:0|SLM:0|BS:F|RH:0|TC:1|DP:-1|NIP:0|NID:0|SP:1|MN:0|SS:::|RF:00000000000000000000000000|XPR:|XPC:|LDR:|LDC:|BAR:|STC:|SA:0,0,0,0|SI:|IER:|IEC:|SR:|SC:|SX:"/>
  <p:tag name="PPSELECTEDAREA1" val="SC:2|SR:6-8|DL:3"/>
  <p:tag name="PPADDMETHOD1" val="AM:5|TM:0|TC:1|TR:1"/>
  <p:tag name="PPGRIDAREAS1" val="DH:3|DC:4|DA:5|PF:9|ST:1|FC:2|LC:176|OC:175|OR:4"/>
  <p:tag name="PPACTIONTYPE2" val="Data"/>
  <p:tag name="PPDATASOURCE2" val="0"/>
  <p:tag name="PPDATATABLE2" val="1"/>
  <p:tag name="PPFILTERSTRING2" val="TBR:0|TBC:0|NDFR:0|NDFC:0|NDTR:0|NDTC:0|QT:0|BNR:1|STB:1|DA:1|DSC:1|SST:1|SSV:0|SBV:1|OSC:1|OBR:0|RSV:1|RBV:0|PRF:0|PSF:0|IB:0|SLM:0|BS:F|RH:0|TC:1|DP:-1|NIP:0|NID:0|SP:1|MN:0|SS:::|RF:00000000000000000000000000|XPR:|XPC:|LDR:|LDC:|BAR:|STC:|SA:0,0,0,0|SI:|IER:|IEC:|SR:|SC:|SX:"/>
  <p:tag name="PPSELECTEDAREA2" val="SC:2|SR:6-10|DL:1"/>
  <p:tag name="PPADDMETHOD2" val="AM:2|TM:0|TC:1|TR:5"/>
  <p:tag name="PPGRIDAREAS2" val="DH:3|DC:4|DA:5|PF:11|ST:1|FC:2|LC:176|OC:175|OR:6"/>
  <p:tag name="PPACTIONTYPE3" val="Data"/>
  <p:tag name="PPDATASOURCE3" val="0"/>
  <p:tag name="PPDATATABLE3" val="2"/>
  <p:tag name="PPFILTERSTRING3" val="TBR:0|TBC:0|NDFR:0|NDFC:0|NDTR:0|NDTC:0|QT:0|BNR:1|STB:1|DA:1|DSC:1|SST:1|SSV:0|SBV:1|OSC:1|OBR:0|RSV:1|RBV:0|PRF:0|PSF:0|IB:0|SLM:0|BS:F|RH:0|TC:1|DP:-1|NIP:0|NID:0|SP:1|MN:0|SS:::|RF:00000000000000000000000000|XPR:|XPC:|LDR:|LDC:|BAR:|STC:|SA:0,0,0,0|SI:|IER:|IEC:|SR:|SC:|SX:"/>
  <p:tag name="PPSELECTEDAREA3" val="SC:2|SR:6-11|DL:1"/>
  <p:tag name="PPADDMETHOD3" val="AM:2|TM:0|TC:1|TR:10"/>
  <p:tag name="PPGRIDAREAS3" val="DH:3|DC:4|DA:5|PF:12|ST:1|FC:2|LC:176|OC:175|OR:7"/>
  <p:tag name="PPACTIONTYPE4" val="Data"/>
  <p:tag name="PPDATASOURCE4" val="0"/>
  <p:tag name="PPDATATABLE4" val="3"/>
  <p:tag name="PPFILTERSTRING4" val="TBR:0|TBC:0|NDFR:0|NDFC:0|NDTR:0|NDTC:0|QT:0|BNR:1|STB:1|DA:1|DSC:1|SST:1|SSV:0|SBV:1|OSC:1|OBR:0|RSV:1|RBV:0|PRF:0|PSF:0|IB:0|SLM:0|BS:F|RH:0|TC:1|DP:-1|NIP:0|NID:0|SP:1|MN:0|SS:::|RF:00000000000000000000000000|XPR:|XPC:|LDR:|LDC:|BAR:|STC:|SA:0,0,0,0|SI:|IER:|IEC:|SR:|SC:|SX:"/>
  <p:tag name="PPSELECTEDAREA4" val="SC:2|SR:6-15|DL:1"/>
  <p:tag name="PPADDMETHOD4" val="AM:2|TM:0|TC:1|TR:16"/>
  <p:tag name="PPGRIDAREAS4" val="DH:3|DC:4|DA:5|PF:16|ST:1|FC:2|LC:176|OC:175|OR:11"/>
  <p:tag name="PPACTIONTYPE5" val="Data"/>
  <p:tag name="PPDATASOURCE5" val="0"/>
  <p:tag name="PPDATATABLE5" val="9"/>
  <p:tag name="PPFILTERSTRING5" val="TBR:0|TBC:0|NDFR:0|NDFC:0|NDTR:0|NDTC:0|QT:0|BNR:1|STB:1|DA:1|DSC:1|SST:1|SSV:0|SBV:1|OSC:1|OBR:0|RSV:1|RBV:0|PRF:0|PSF:0|IB:0|SLM:0|BS:F|RH:0|TC:1|DP:-1|NIP:0|NID:0|SP:1|MN:0|SS:::|RF:00000000000000000000000000|XPR:|XPC:|LDR:|LDC:|BAR:|STC:|SA:0,0,0,0|SI:|IER:|IEC:|SR:|SC:|SX:"/>
  <p:tag name="PPSELECTEDAREA5" val="SC:2|SR:6-10|DL:1"/>
  <p:tag name="PPADDMETHOD5" val="AM:2|TM:0|TC:1|TR:26"/>
  <p:tag name="PPGRIDAREAS5" val="DH:3|DC:4|DA:5|PF:11|ST:1|FC:2|LC:176|OC:175|OR:6"/>
  <p:tag name="PPACTIONCOUNT" val="6"/>
  <p:tag name="PPACTIONTYPE6" val="Data"/>
  <p:tag name="PPDATASOURCE6" val="0"/>
  <p:tag name="PPDATATABLE6" val="15"/>
  <p:tag name="PPFILTERSTRING6" val="TBR:0|TBC:0|NDFR:0|NDFC:0|NDTR:0|NDTC:0|QT:0|BNR:1|STB:1|DA:1|DSC:1|SST:1|SSV:0|SBV:1|OSC:1|OBR:0|RSV:1|RBV:0|PRF:0|PSF:0|IB:0|SLM:0|BS:F|RH:0|TC:1|DP:-1|NIP:0|NID:0|SP:1|MN:0|SS:::|RF:00000000000000000000000000|XPR:|XPC:|LDR:|LDC:|BAR:|STC:|SA:0,0,0,0|SI:|IER:|IEC:|SR:|SC:|SX:"/>
  <p:tag name="PPSELECTEDAREA6" val="SC:2|SR:6-10|DL:1"/>
  <p:tag name="PPADDMETHOD6" val="AM:2|TM:0|TC:1|TR:31"/>
  <p:tag name="PPGRIDAREAS6" val="DH:3|DC:4|DA:5|PF:11|ST:1|FC:2|LC:176|OC:175|OR:6"/>
</p:tagLst>
</file>

<file path=ppt/tags/tag7.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11"/>
  <p:tag name="PPFILTERSTRING1" val="TBR:0|TBC:0|NDFR:0|NDFC:0|NDTR:0|NDTC:0|QT:0|BNR:1|STB:1|DA:1|DSC:1|SST:1|SSV:0|SBV:1|OSC:1|OBR:0|RSV:1|RBV:0|PRF:0|PSF:0|IB:0|SLM:0|BS:F|RH:0|TC:1|DP:-1|NIP:0|NID:0|IP:0|SP:0|MN:0|SS:::|RF:00000000000000000000000000|XPR:|XPC:|LDR:|LDC:|BAR:|STC:|SA:0,0,0,0|SI:|IER:|IEC:|SR:|SC:|SX:"/>
  <p:tag name="PPSELECTEDAREA1" val="SC:2|SR:7-10|DL:3"/>
  <p:tag name="PPADDMETHOD1" val="AM:5|TM:0|TC:1|TR:1"/>
  <p:tag name="PPGRIDAREAS1" val="DH:3|DC:4|DA:5|PF:11|ST:1|FC:2|LC:95|OC:94|OR:6"/>
</p:tagLst>
</file>

<file path=ppt/tags/tag8.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11"/>
  <p:tag name="PPFILTERSTRING1" val="TBR:0|TBC:0|NDFR:0|NDFC:0|NDTR:0|NDTC:0|QT:0|BNR:1|STB:1|DA:1|DSC:1|SST:1|SSV:0|SBV:1|OSC:1|OBR:0|RSV:1|RBV:0|PRF:0|PSF:0|IB:0|SLM:0|BS:F|RH:0|TC:1|DP:-1|NIP:0|NID:0|IP:0|SP:0|MN:0|SS:::|RF:00000000000000000000000000|XPR:|XPC:|LDR:|LDC:|BAR:|STC:|SA:0,0,0,0|SI:|IER:|IEC:|SR:|SC:|SX:"/>
  <p:tag name="PPSELECTEDAREA1" val="SC:2|SR:7-10|DL:3"/>
  <p:tag name="PPADDMETHOD1" val="AM:5|TM:0|TC:1|TR:1"/>
  <p:tag name="PPGRIDAREAS1" val="DH:3|DC:4|DA:5|PF:11|ST:1|FC:2|LC:95|OC:94|OR:6"/>
</p:tagLst>
</file>

<file path=ppt/tags/tag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aloustutkimus-sivuteema">
  <a:themeElements>
    <a:clrScheme name="Taloustutkimus-tarjouspohja">
      <a:dk1>
        <a:srgbClr val="3A4A4E"/>
      </a:dk1>
      <a:lt1>
        <a:sysClr val="window" lastClr="FFFFFF"/>
      </a:lt1>
      <a:dk2>
        <a:srgbClr val="2A6471"/>
      </a:dk2>
      <a:lt2>
        <a:srgbClr val="E9EFF1"/>
      </a:lt2>
      <a:accent1>
        <a:srgbClr val="E60F28"/>
      </a:accent1>
      <a:accent2>
        <a:srgbClr val="F0802C"/>
      </a:accent2>
      <a:accent3>
        <a:srgbClr val="4DA7BC"/>
      </a:accent3>
      <a:accent4>
        <a:srgbClr val="70AC47"/>
      </a:accent4>
      <a:accent5>
        <a:srgbClr val="C10F70"/>
      </a:accent5>
      <a:accent6>
        <a:srgbClr val="BCE1EA"/>
      </a:accent6>
      <a:hlink>
        <a:srgbClr val="4DA7BC"/>
      </a:hlink>
      <a:folHlink>
        <a:srgbClr val="77949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oustutkimus-sivuteema" id="{635D6237-81CD-4A5A-907B-1F1DAE7D615F}" vid="{1405B58C-E3A4-479D-BF52-91078D3FA13A}"/>
    </a:ext>
  </a:extLst>
</a:theme>
</file>

<file path=ppt/theme/theme2.xml><?xml version="1.0" encoding="utf-8"?>
<a:theme xmlns:a="http://schemas.openxmlformats.org/drawingml/2006/main" name="Etu- ja takasivut">
  <a:themeElements>
    <a:clrScheme name="Taloustutkimus-tarjouspohja">
      <a:dk1>
        <a:srgbClr val="3A4A4E"/>
      </a:dk1>
      <a:lt1>
        <a:sysClr val="window" lastClr="FFFFFF"/>
      </a:lt1>
      <a:dk2>
        <a:srgbClr val="2A6471"/>
      </a:dk2>
      <a:lt2>
        <a:srgbClr val="E9EFF1"/>
      </a:lt2>
      <a:accent1>
        <a:srgbClr val="E60F28"/>
      </a:accent1>
      <a:accent2>
        <a:srgbClr val="F0802C"/>
      </a:accent2>
      <a:accent3>
        <a:srgbClr val="4DA7BC"/>
      </a:accent3>
      <a:accent4>
        <a:srgbClr val="70AC47"/>
      </a:accent4>
      <a:accent5>
        <a:srgbClr val="C10F70"/>
      </a:accent5>
      <a:accent6>
        <a:srgbClr val="BCE1EA"/>
      </a:accent6>
      <a:hlink>
        <a:srgbClr val="4DA7BC"/>
      </a:hlink>
      <a:folHlink>
        <a:srgbClr val="7794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OY-ilme">
  <a:themeElements>
    <a:clrScheme name="Taloustutkimus-tarjouspohja">
      <a:dk1>
        <a:srgbClr val="3A4A4E"/>
      </a:dk1>
      <a:lt1>
        <a:sysClr val="window" lastClr="FFFFFF"/>
      </a:lt1>
      <a:dk2>
        <a:srgbClr val="2A6471"/>
      </a:dk2>
      <a:lt2>
        <a:srgbClr val="E9EFF1"/>
      </a:lt2>
      <a:accent1>
        <a:srgbClr val="E60F28"/>
      </a:accent1>
      <a:accent2>
        <a:srgbClr val="F0802C"/>
      </a:accent2>
      <a:accent3>
        <a:srgbClr val="4DA7BC"/>
      </a:accent3>
      <a:accent4>
        <a:srgbClr val="70AC47"/>
      </a:accent4>
      <a:accent5>
        <a:srgbClr val="C10F70"/>
      </a:accent5>
      <a:accent6>
        <a:srgbClr val="BCE1EA"/>
      </a:accent6>
      <a:hlink>
        <a:srgbClr val="4DA7BC"/>
      </a:hlink>
      <a:folHlink>
        <a:srgbClr val="77949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Y-ilme" id="{258802BB-D4C1-4F1A-B924-55CCE3BFD061}" vid="{BDF69EC6-6DD1-4493-B771-A7D87500FA42}"/>
    </a:ext>
  </a:extLst>
</a:theme>
</file>

<file path=ppt/theme/theme4.xml><?xml version="1.0" encoding="utf-8"?>
<a:theme xmlns:a="http://schemas.openxmlformats.org/drawingml/2006/main" name="1_Taloustutkimus-sivuteema">
  <a:themeElements>
    <a:clrScheme name="Taloustutkimus-tarjouspohja">
      <a:dk1>
        <a:srgbClr val="3A4A4E"/>
      </a:dk1>
      <a:lt1>
        <a:sysClr val="window" lastClr="FFFFFF"/>
      </a:lt1>
      <a:dk2>
        <a:srgbClr val="2A6471"/>
      </a:dk2>
      <a:lt2>
        <a:srgbClr val="E9EFF1"/>
      </a:lt2>
      <a:accent1>
        <a:srgbClr val="E60F28"/>
      </a:accent1>
      <a:accent2>
        <a:srgbClr val="F0802C"/>
      </a:accent2>
      <a:accent3>
        <a:srgbClr val="4DA7BC"/>
      </a:accent3>
      <a:accent4>
        <a:srgbClr val="70AC47"/>
      </a:accent4>
      <a:accent5>
        <a:srgbClr val="C10F70"/>
      </a:accent5>
      <a:accent6>
        <a:srgbClr val="BCE1EA"/>
      </a:accent6>
      <a:hlink>
        <a:srgbClr val="4DA7BC"/>
      </a:hlink>
      <a:folHlink>
        <a:srgbClr val="77949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oustutkimus-sivuteema" id="{635D6237-81CD-4A5A-907B-1F1DAE7D615F}" vid="{1405B58C-E3A4-479D-BF52-91078D3FA13A}"/>
    </a:ext>
  </a:extLst>
</a:theme>
</file>

<file path=ppt/theme/theme5.xml><?xml version="1.0" encoding="utf-8"?>
<a:theme xmlns:a="http://schemas.openxmlformats.org/drawingml/2006/main" name="1_Etu- ja takasivut">
  <a:themeElements>
    <a:clrScheme name="Taloustutkimus-tarjouspohja">
      <a:dk1>
        <a:srgbClr val="3A4A4E"/>
      </a:dk1>
      <a:lt1>
        <a:sysClr val="window" lastClr="FFFFFF"/>
      </a:lt1>
      <a:dk2>
        <a:srgbClr val="2A6471"/>
      </a:dk2>
      <a:lt2>
        <a:srgbClr val="E9EFF1"/>
      </a:lt2>
      <a:accent1>
        <a:srgbClr val="E60F28"/>
      </a:accent1>
      <a:accent2>
        <a:srgbClr val="F0802C"/>
      </a:accent2>
      <a:accent3>
        <a:srgbClr val="4DA7BC"/>
      </a:accent3>
      <a:accent4>
        <a:srgbClr val="70AC47"/>
      </a:accent4>
      <a:accent5>
        <a:srgbClr val="C10F70"/>
      </a:accent5>
      <a:accent6>
        <a:srgbClr val="BCE1EA"/>
      </a:accent6>
      <a:hlink>
        <a:srgbClr val="4DA7BC"/>
      </a:hlink>
      <a:folHlink>
        <a:srgbClr val="7794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aloustutkimus-sivuteema">
  <a:themeElements>
    <a:clrScheme name="Taloustutkimus-tarjouspohja">
      <a:dk1>
        <a:srgbClr val="3A4A4E"/>
      </a:dk1>
      <a:lt1>
        <a:sysClr val="window" lastClr="FFFFFF"/>
      </a:lt1>
      <a:dk2>
        <a:srgbClr val="2A6471"/>
      </a:dk2>
      <a:lt2>
        <a:srgbClr val="E9EFF1"/>
      </a:lt2>
      <a:accent1>
        <a:srgbClr val="E60F28"/>
      </a:accent1>
      <a:accent2>
        <a:srgbClr val="F0802C"/>
      </a:accent2>
      <a:accent3>
        <a:srgbClr val="4DA7BC"/>
      </a:accent3>
      <a:accent4>
        <a:srgbClr val="70AC47"/>
      </a:accent4>
      <a:accent5>
        <a:srgbClr val="C10F70"/>
      </a:accent5>
      <a:accent6>
        <a:srgbClr val="BCE1EA"/>
      </a:accent6>
      <a:hlink>
        <a:srgbClr val="4DA7BC"/>
      </a:hlink>
      <a:folHlink>
        <a:srgbClr val="77949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oustutkimus-sivuteema" id="{635D6237-81CD-4A5A-907B-1F1DAE7D615F}" vid="{1405B58C-E3A4-479D-BF52-91078D3FA13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Taloustutkimus-sivuteema</Template>
  <TotalTime>5809</TotalTime>
  <Words>2566</Words>
  <Application>Microsoft Office PowerPoint</Application>
  <PresentationFormat>Laajakuva</PresentationFormat>
  <Paragraphs>360</Paragraphs>
  <Slides>40</Slides>
  <Notes>2</Notes>
  <HiddenSlides>0</HiddenSlides>
  <MMClips>0</MMClips>
  <ScaleCrop>false</ScaleCrop>
  <HeadingPairs>
    <vt:vector size="6" baseType="variant">
      <vt:variant>
        <vt:lpstr>Käytetyt fontit</vt:lpstr>
      </vt:variant>
      <vt:variant>
        <vt:i4>5</vt:i4>
      </vt:variant>
      <vt:variant>
        <vt:lpstr>Teema</vt:lpstr>
      </vt:variant>
      <vt:variant>
        <vt:i4>6</vt:i4>
      </vt:variant>
      <vt:variant>
        <vt:lpstr>Dian otsikot</vt:lpstr>
      </vt:variant>
      <vt:variant>
        <vt:i4>40</vt:i4>
      </vt:variant>
    </vt:vector>
  </HeadingPairs>
  <TitlesOfParts>
    <vt:vector size="51" baseType="lpstr">
      <vt:lpstr>Arial</vt:lpstr>
      <vt:lpstr>Calibri</vt:lpstr>
      <vt:lpstr>Calibri Light</vt:lpstr>
      <vt:lpstr>Times New Roman</vt:lpstr>
      <vt:lpstr>Wingdings</vt:lpstr>
      <vt:lpstr>Taloustutkimus-sivuteema</vt:lpstr>
      <vt:lpstr>Etu- ja takasivut</vt:lpstr>
      <vt:lpstr>TOY-ilme</vt:lpstr>
      <vt:lpstr>1_Taloustutkimus-sivuteema</vt:lpstr>
      <vt:lpstr>1_Etu- ja takasivut</vt:lpstr>
      <vt:lpstr>2_Taloustutkimus-sivuteema</vt:lpstr>
      <vt:lpstr>PowerPoint-esitys</vt:lpstr>
      <vt:lpstr>Tutkimuksen tausta ja toteutus</vt:lpstr>
      <vt:lpstr>PowerPoint-esitys</vt:lpstr>
      <vt:lpstr>PowerPoint-esitys</vt:lpstr>
      <vt:lpstr>Tutkimustulokset</vt:lpstr>
      <vt:lpstr>Mihin luokkaan sijoittaisit itsesi, jos omistat tai omistaisit metsää?</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Mitä mieltä olet seuraavista väittämistä?</vt:lpstr>
      <vt:lpstr>PowerPoint-esitys</vt:lpstr>
      <vt:lpstr>PowerPoint-esitys</vt:lpstr>
      <vt:lpstr>PowerPoint-esitys</vt:lpstr>
      <vt:lpstr>PowerPoint-esitys</vt:lpstr>
      <vt:lpstr>PowerPoint-esitys</vt:lpstr>
      <vt:lpstr>PowerPoint-esitys</vt:lpstr>
      <vt:lpstr>PowerPoint-esitys</vt:lpstr>
      <vt:lpstr>Miten metsäammattilainen on onnistunut asioidessasi tai keskustellessasi hänen kanssaan metsäasioista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Mitä mieltä olet seuraavista väittämistä </vt:lpstr>
      <vt:lpstr>Yhteenveto</vt:lpstr>
      <vt:lpstr>Kerromme mielellämme lisää!</vt:lpstr>
      <vt:lpstr>Liitteet</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Kansalaisten ja metsänomistajien mielipiteet metsäammattilaisista</dc:title>
  <dc:creator>Marjaleena Pihlflyckt</dc:creator>
  <cp:lastModifiedBy>Tommi Saarnio</cp:lastModifiedBy>
  <cp:revision>285</cp:revision>
  <dcterms:created xsi:type="dcterms:W3CDTF">2022-10-26T07:54:20Z</dcterms:created>
  <dcterms:modified xsi:type="dcterms:W3CDTF">2023-11-06T13:38:08Z</dcterms:modified>
</cp:coreProperties>
</file>