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6" r:id="rId2"/>
  </p:sldMasterIdLst>
  <p:notesMasterIdLst>
    <p:notesMasterId r:id="rId19"/>
  </p:notesMasterIdLst>
  <p:sldIdLst>
    <p:sldId id="326" r:id="rId3"/>
    <p:sldId id="335" r:id="rId4"/>
    <p:sldId id="289" r:id="rId5"/>
    <p:sldId id="287" r:id="rId6"/>
    <p:sldId id="336" r:id="rId7"/>
    <p:sldId id="329" r:id="rId8"/>
    <p:sldId id="307" r:id="rId9"/>
    <p:sldId id="330" r:id="rId10"/>
    <p:sldId id="332" r:id="rId11"/>
    <p:sldId id="334" r:id="rId12"/>
    <p:sldId id="294" r:id="rId13"/>
    <p:sldId id="328" r:id="rId14"/>
    <p:sldId id="337" r:id="rId15"/>
    <p:sldId id="338" r:id="rId16"/>
    <p:sldId id="27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04D"/>
    <a:srgbClr val="6BA539"/>
    <a:srgbClr val="C5B9AC"/>
    <a:srgbClr val="AF5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1"/>
    <p:restoredTop sz="95846"/>
  </p:normalViewPr>
  <p:slideViewPr>
    <p:cSldViewPr snapToObjects="1">
      <p:cViewPr varScale="1">
        <p:scale>
          <a:sx n="67" d="100"/>
          <a:sy n="67" d="100"/>
        </p:scale>
        <p:origin x="6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368C4-7BBD-9E4A-A89B-073D47D6E28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64CDA-4294-EE4C-B319-09BF92AB98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7423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64CDA-4294-EE4C-B319-09BF92AB9861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4983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Janne Vaara osti ruotsalaisilta sahureilta sirkkelisahan rautaosat ja rakensi siihen puuosat itse. </a:t>
            </a:r>
            <a:r>
              <a:rPr lang="fi-FI" b="0" i="0" u="none" strike="noStrike" dirty="0">
                <a:solidFill>
                  <a:srgbClr val="222222"/>
                </a:solidFill>
                <a:effectLst/>
                <a:latin typeface="proxima-nova"/>
              </a:rPr>
              <a:t>Rohkeuden ja uusiutumiskyvyn ohella lähes 100-vuotisen historian ja kolmen sukupolven yli on perintönä kulkeutunut yksi ohjenuora, sahurin tinkimätön työmoraali. Vaaran Saha ja Höyläämö Ky.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64CDA-4294-EE4C-B319-09BF92AB9861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069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64CDA-4294-EE4C-B319-09BF92AB9861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087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64CDA-4294-EE4C-B319-09BF92AB9861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752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ihreälla pohj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0B78045E-6189-BC45-8642-9BEBCA6B73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50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E8DFD58D-9F6F-4147-8826-7C42058A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4007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0" name="Kuva 9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04867F9F-AB72-CE46-92AA-EF6F89482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018" y="4776390"/>
            <a:ext cx="3577964" cy="146092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7FC3FD7-E83F-664B-8B7A-E8A4D384F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1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rgbClr val="29504D"/>
                </a:solidFill>
                <a:latin typeface="Adelle PE" panose="02000503060000020004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 b="1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792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2432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6279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104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A7A514F-D649-274F-9F5F-B76E8BA5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6D38F6D-1A0F-6C44-935D-738256FBA2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440F3B4-A10E-E44F-B0E2-679934ED30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50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692377CA-9DC5-FE4A-B1B9-298DC8F3B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39937"/>
            <a:ext cx="12192000" cy="49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38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A7A514F-D649-274F-9F5F-B76E8BA5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6D38F6D-1A0F-6C44-935D-738256FBA2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440F3B4-A10E-E44F-B0E2-679934ED30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50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6829C86-F6D6-2C47-B6DD-C1C06F3C68ED}"/>
              </a:ext>
            </a:extLst>
          </p:cNvPr>
          <p:cNvSpPr txBox="1"/>
          <p:nvPr userDrawn="1"/>
        </p:nvSpPr>
        <p:spPr>
          <a:xfrm>
            <a:off x="0" y="2925365"/>
            <a:ext cx="12192000" cy="1007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600" b="1" i="0" dirty="0">
                <a:solidFill>
                  <a:schemeClr val="bg1"/>
                </a:solidFill>
                <a:latin typeface="Adelle PE" panose="02000503060000020004" pitchFamily="2" charset="77"/>
              </a:rPr>
              <a:t>Elinvoimaa puusta</a:t>
            </a:r>
          </a:p>
        </p:txBody>
      </p:sp>
    </p:spTree>
    <p:extLst>
      <p:ext uri="{BB962C8B-B14F-4D97-AF65-F5344CB8AC3E}">
        <p14:creationId xmlns:p14="http://schemas.microsoft.com/office/powerpoint/2010/main" val="445462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ihreälla pohj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0B78045E-6189-BC45-8642-9BEBCA6B73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50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E8DFD58D-9F6F-4147-8826-7C42058A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4007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0" name="Kuva 9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04867F9F-AB72-CE46-92AA-EF6F89482B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7018" y="4776390"/>
            <a:ext cx="3577964" cy="146092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7FC3FD7-E83F-664B-8B7A-E8A4D384F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2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rinnakk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AB94C6-B4F1-AB40-80DB-4555B8013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73A1D80-30A4-0C41-9C78-C14689ECA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Kuvan paikkamerkki 10">
            <a:extLst>
              <a:ext uri="{FF2B5EF4-FFF2-40B4-BE49-F238E27FC236}">
                <a16:creationId xmlns:a16="http://schemas.microsoft.com/office/drawing/2014/main" id="{2CB9B338-1E73-CC4E-8965-077A7B9BD40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5755"/>
            <a:ext cx="4007768" cy="572837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2" name="Kuvan paikkamerkki 10">
            <a:extLst>
              <a:ext uri="{FF2B5EF4-FFF2-40B4-BE49-F238E27FC236}">
                <a16:creationId xmlns:a16="http://schemas.microsoft.com/office/drawing/2014/main" id="{61C9913D-5336-A343-AD5C-C795B47432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2116" y="-5755"/>
            <a:ext cx="4007768" cy="572837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4" name="Kuvan paikkamerkki 10">
            <a:extLst>
              <a:ext uri="{FF2B5EF4-FFF2-40B4-BE49-F238E27FC236}">
                <a16:creationId xmlns:a16="http://schemas.microsoft.com/office/drawing/2014/main" id="{EE3D6C75-0CD4-5640-BC46-7C128C46B6B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73311" y="-5755"/>
            <a:ext cx="4007768" cy="5728379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4184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+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79D2A4AD-078D-4247-ABE3-EAA2F5DC11CF}"/>
              </a:ext>
            </a:extLst>
          </p:cNvPr>
          <p:cNvSpPr/>
          <p:nvPr userDrawn="1"/>
        </p:nvSpPr>
        <p:spPr>
          <a:xfrm>
            <a:off x="7419977" y="-9881"/>
            <a:ext cx="4772025" cy="5868988"/>
          </a:xfrm>
          <a:prstGeom prst="rect">
            <a:avLst/>
          </a:prstGeom>
          <a:solidFill>
            <a:srgbClr val="29504D"/>
          </a:solidFill>
          <a:ln>
            <a:solidFill>
              <a:srgbClr val="29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9504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870" y="1412776"/>
            <a:ext cx="3932237" cy="16561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2395" y="3429000"/>
            <a:ext cx="3932237" cy="40774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CAF67CB8-82FA-1B44-B1C8-D0C0FAB89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257" y="-9881"/>
            <a:ext cx="7433232" cy="5878869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5601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yhjä 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FCB7A9-B779-E64B-BC15-29A2739D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26CB0A4-5990-2F4C-A5E7-E40C429C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3B5A528-4965-2945-8876-FE475B05C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988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rinnakk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AB94C6-B4F1-AB40-80DB-4555B8013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73A1D80-30A4-0C41-9C78-C14689ECA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Kuvan paikkamerkki 10">
            <a:extLst>
              <a:ext uri="{FF2B5EF4-FFF2-40B4-BE49-F238E27FC236}">
                <a16:creationId xmlns:a16="http://schemas.microsoft.com/office/drawing/2014/main" id="{2CB9B338-1E73-CC4E-8965-077A7B9BD40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5755"/>
            <a:ext cx="4007768" cy="572837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2" name="Kuvan paikkamerkki 10">
            <a:extLst>
              <a:ext uri="{FF2B5EF4-FFF2-40B4-BE49-F238E27FC236}">
                <a16:creationId xmlns:a16="http://schemas.microsoft.com/office/drawing/2014/main" id="{61C9913D-5336-A343-AD5C-C795B47432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2116" y="-5755"/>
            <a:ext cx="4007768" cy="572837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4" name="Kuvan paikkamerkki 10">
            <a:extLst>
              <a:ext uri="{FF2B5EF4-FFF2-40B4-BE49-F238E27FC236}">
                <a16:creationId xmlns:a16="http://schemas.microsoft.com/office/drawing/2014/main" id="{EE3D6C75-0CD4-5640-BC46-7C128C46B6B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73311" y="-5755"/>
            <a:ext cx="4007768" cy="5728379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2432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1122363"/>
            <a:ext cx="1044116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424" y="3602038"/>
            <a:ext cx="1044116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9654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5606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jatus/lainaus + selite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3497163"/>
          </a:xfrm>
        </p:spPr>
        <p:txBody>
          <a:bodyPr anchor="b"/>
          <a:lstStyle>
            <a:lvl1pPr>
              <a:defRPr sz="6000" b="1" i="1">
                <a:latin typeface="Adelle PE SemiBold" panose="02000503060000020004" pitchFamily="2" charset="77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3613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olme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572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76872"/>
            <a:ext cx="3613052" cy="352839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29504D"/>
                </a:solidFill>
              </a:defRPr>
            </a:lvl1pPr>
            <a:lvl2pPr marL="9525" indent="169863" algn="l">
              <a:lnSpc>
                <a:spcPct val="150000"/>
              </a:lnSpc>
              <a:buFont typeface="Arial" panose="020B0604020202020204" pitchFamily="34" charset="0"/>
              <a:buChar char="•"/>
              <a:tabLst/>
              <a:defRPr sz="2000"/>
            </a:lvl2pPr>
            <a:lvl3pPr marL="1257300" indent="-34290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1"/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936" y="2276872"/>
            <a:ext cx="3300264" cy="352839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29504D"/>
                </a:solidFill>
              </a:defRPr>
            </a:lvl1pPr>
            <a:lvl2pPr marL="9525" indent="169863">
              <a:lnSpc>
                <a:spcPct val="150000"/>
              </a:lnSpc>
              <a:tabLst/>
              <a:defRPr sz="2000"/>
            </a:lvl2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F0BD672-5218-F544-9B4A-4C3B531832E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884" y="2276872"/>
            <a:ext cx="3300264" cy="352839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29504D"/>
                </a:solidFill>
              </a:defRPr>
            </a:lvl1pPr>
            <a:lvl2pPr marL="52388" indent="179388">
              <a:lnSpc>
                <a:spcPct val="150000"/>
              </a:lnSpc>
              <a:tabLst/>
              <a:defRPr sz="2000"/>
            </a:lvl2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787185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0523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rgbClr val="29504D"/>
                </a:solidFill>
                <a:latin typeface="Adelle PE" panose="02000503060000020004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 b="1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6167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0838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310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7807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A7A514F-D649-274F-9F5F-B76E8BA5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6D38F6D-1A0F-6C44-935D-738256FBA2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440F3B4-A10E-E44F-B0E2-679934ED30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50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692377CA-9DC5-FE4A-B1B9-298DC8F3B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39937"/>
            <a:ext cx="12192000" cy="49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5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+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79D2A4AD-078D-4247-ABE3-EAA2F5DC11CF}"/>
              </a:ext>
            </a:extLst>
          </p:cNvPr>
          <p:cNvSpPr/>
          <p:nvPr userDrawn="1"/>
        </p:nvSpPr>
        <p:spPr>
          <a:xfrm>
            <a:off x="7419977" y="-9881"/>
            <a:ext cx="4772025" cy="5868988"/>
          </a:xfrm>
          <a:prstGeom prst="rect">
            <a:avLst/>
          </a:prstGeom>
          <a:solidFill>
            <a:srgbClr val="29504D"/>
          </a:solidFill>
          <a:ln>
            <a:solidFill>
              <a:srgbClr val="29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9504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870" y="1412776"/>
            <a:ext cx="3932237" cy="16561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2395" y="3429000"/>
            <a:ext cx="3932237" cy="40774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CAF67CB8-82FA-1B44-B1C8-D0C0FAB89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257" y="-9881"/>
            <a:ext cx="7433232" cy="5878869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7563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A7A514F-D649-274F-9F5F-B76E8BA5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6D38F6D-1A0F-6C44-935D-738256FBA2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440F3B4-A10E-E44F-B0E2-679934ED30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50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6829C86-F6D6-2C47-B6DD-C1C06F3C68ED}"/>
              </a:ext>
            </a:extLst>
          </p:cNvPr>
          <p:cNvSpPr txBox="1"/>
          <p:nvPr userDrawn="1"/>
        </p:nvSpPr>
        <p:spPr>
          <a:xfrm>
            <a:off x="0" y="2925365"/>
            <a:ext cx="12192000" cy="1007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600" b="1" i="0" dirty="0">
                <a:solidFill>
                  <a:schemeClr val="bg1"/>
                </a:solidFill>
                <a:latin typeface="Adelle PE" panose="02000503060000020004" pitchFamily="2" charset="77"/>
              </a:rPr>
              <a:t>Elinvoimaa puusta</a:t>
            </a:r>
          </a:p>
        </p:txBody>
      </p:sp>
    </p:spTree>
    <p:extLst>
      <p:ext uri="{BB962C8B-B14F-4D97-AF65-F5344CB8AC3E}">
        <p14:creationId xmlns:p14="http://schemas.microsoft.com/office/powerpoint/2010/main" val="294224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yhjä 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FCB7A9-B779-E64B-BC15-29A2739D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26CB0A4-5990-2F4C-A5E7-E40C429C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3B5A528-4965-2945-8876-FE475B05C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050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1122363"/>
            <a:ext cx="1044116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424" y="3602038"/>
            <a:ext cx="1044116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743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360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jatus/lainaus + selite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3497163"/>
          </a:xfrm>
        </p:spPr>
        <p:txBody>
          <a:bodyPr anchor="b"/>
          <a:lstStyle>
            <a:lvl1pPr>
              <a:defRPr sz="6000" b="1" i="1">
                <a:latin typeface="Adelle PE SemiBold" panose="02000503060000020004" pitchFamily="2" charset="77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982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olme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572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76872"/>
            <a:ext cx="3613052" cy="352839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29504D"/>
                </a:solidFill>
              </a:defRPr>
            </a:lvl1pPr>
            <a:lvl2pPr marL="9525" indent="169863" algn="l">
              <a:lnSpc>
                <a:spcPct val="150000"/>
              </a:lnSpc>
              <a:buFont typeface="Arial" panose="020B0604020202020204" pitchFamily="34" charset="0"/>
              <a:buChar char="•"/>
              <a:tabLst/>
              <a:defRPr sz="2000"/>
            </a:lvl2pPr>
            <a:lvl3pPr marL="1257300" indent="-34290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1"/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936" y="2276872"/>
            <a:ext cx="3300264" cy="352839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29504D"/>
                </a:solidFill>
              </a:defRPr>
            </a:lvl1pPr>
            <a:lvl2pPr marL="9525" indent="169863">
              <a:lnSpc>
                <a:spcPct val="150000"/>
              </a:lnSpc>
              <a:tabLst/>
              <a:defRPr sz="2000"/>
            </a:lvl2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F0BD672-5218-F544-9B4A-4C3B531832E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884" y="2276872"/>
            <a:ext cx="3300264" cy="3528392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29504D"/>
                </a:solidFill>
              </a:defRPr>
            </a:lvl1pPr>
            <a:lvl2pPr marL="52388" indent="179388">
              <a:lnSpc>
                <a:spcPct val="150000"/>
              </a:lnSpc>
              <a:tabLst/>
              <a:defRPr sz="2000"/>
            </a:lvl2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19304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43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i 9">
            <a:extLst>
              <a:ext uri="{FF2B5EF4-FFF2-40B4-BE49-F238E27FC236}">
                <a16:creationId xmlns:a16="http://schemas.microsoft.com/office/drawing/2014/main" id="{11D7DB98-3DFF-0246-936E-7066459C330D}"/>
              </a:ext>
            </a:extLst>
          </p:cNvPr>
          <p:cNvSpPr/>
          <p:nvPr userDrawn="1"/>
        </p:nvSpPr>
        <p:spPr>
          <a:xfrm>
            <a:off x="5879976" y="6129300"/>
            <a:ext cx="432048" cy="432048"/>
          </a:xfrm>
          <a:prstGeom prst="ellipse">
            <a:avLst/>
          </a:prstGeom>
          <a:solidFill>
            <a:srgbClr val="2950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1728" y="6171868"/>
            <a:ext cx="2309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29504D"/>
                </a:solidFill>
                <a:latin typeface="Adelle PE" panose="02000503060000020004" pitchFamily="2" charset="77"/>
              </a:defRPr>
            </a:lvl1pPr>
          </a:lstStyle>
          <a:p>
            <a:r>
              <a:rPr lang="fi-FI"/>
              <a:t>Elinvoimaa puusta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171868"/>
            <a:ext cx="2743200" cy="321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42758A1-ADAF-4F42-A2E6-95F68596380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9" name="Kuva 8" descr="Kuva, joka sisältää kohteen merkki, istuminen, piirtäminen, katu&#10;&#10;Kuvaus luotu automaattisesti">
            <a:extLst>
              <a:ext uri="{FF2B5EF4-FFF2-40B4-BE49-F238E27FC236}">
                <a16:creationId xmlns:a16="http://schemas.microsoft.com/office/drawing/2014/main" id="{26C9497A-EBBD-2F46-A1E2-C222190379A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440" y="6041645"/>
            <a:ext cx="1487488" cy="6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0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68" r:id="rId3"/>
    <p:sldLayoutId id="2147483671" r:id="rId4"/>
    <p:sldLayoutId id="2147483661" r:id="rId5"/>
    <p:sldLayoutId id="2147483662" r:id="rId6"/>
    <p:sldLayoutId id="2147483663" r:id="rId7"/>
    <p:sldLayoutId id="2147483675" r:id="rId8"/>
    <p:sldLayoutId id="2147483664" r:id="rId9"/>
    <p:sldLayoutId id="2147483665" r:id="rId10"/>
    <p:sldLayoutId id="2147483666" r:id="rId11"/>
    <p:sldLayoutId id="2147483667" r:id="rId12"/>
    <p:sldLayoutId id="2147483669" r:id="rId13"/>
    <p:sldLayoutId id="2147483674" r:id="rId14"/>
    <p:sldLayoutId id="2147483673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9504D"/>
          </a:solidFill>
          <a:latin typeface="Adelle PE" panose="0200050306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50000"/>
              <a:lumOff val="50000"/>
            </a:schemeClr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50000"/>
              <a:lumOff val="50000"/>
            </a:schemeClr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  <a:lumOff val="50000"/>
            </a:schemeClr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  <a:lumOff val="50000"/>
            </a:schemeClr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i 9">
            <a:extLst>
              <a:ext uri="{FF2B5EF4-FFF2-40B4-BE49-F238E27FC236}">
                <a16:creationId xmlns:a16="http://schemas.microsoft.com/office/drawing/2014/main" id="{11D7DB98-3DFF-0246-936E-7066459C330D}"/>
              </a:ext>
            </a:extLst>
          </p:cNvPr>
          <p:cNvSpPr/>
          <p:nvPr userDrawn="1"/>
        </p:nvSpPr>
        <p:spPr>
          <a:xfrm>
            <a:off x="5879976" y="6129300"/>
            <a:ext cx="432048" cy="432048"/>
          </a:xfrm>
          <a:prstGeom prst="ellipse">
            <a:avLst/>
          </a:prstGeom>
          <a:solidFill>
            <a:srgbClr val="2950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1728" y="6171868"/>
            <a:ext cx="2309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29504D"/>
                </a:solidFill>
                <a:latin typeface="Adelle PE" panose="02000503060000020004" pitchFamily="2" charset="77"/>
              </a:defRPr>
            </a:lvl1pPr>
          </a:lstStyle>
          <a:p>
            <a:r>
              <a:rPr lang="fi-FI"/>
              <a:t>Elinvoimaa puusta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171868"/>
            <a:ext cx="2743200" cy="321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42758A1-ADAF-4F42-A2E6-95F68596380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9" name="Kuva 8" descr="Kuva, joka sisältää kohteen merkki, istuminen, piirtäminen, katu&#10;&#10;Kuvaus luotu automaattisesti">
            <a:extLst>
              <a:ext uri="{FF2B5EF4-FFF2-40B4-BE49-F238E27FC236}">
                <a16:creationId xmlns:a16="http://schemas.microsoft.com/office/drawing/2014/main" id="{26C9497A-EBBD-2F46-A1E2-C222190379A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056440" y="6041645"/>
            <a:ext cx="1487488" cy="6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6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9504D"/>
          </a:solidFill>
          <a:latin typeface="Adelle PE" panose="0200050306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50000"/>
              <a:lumOff val="50000"/>
            </a:schemeClr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50000"/>
              <a:lumOff val="50000"/>
            </a:schemeClr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  <a:lumOff val="50000"/>
            </a:schemeClr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  <a:lumOff val="50000"/>
            </a:schemeClr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76AAE3CF-8FD6-6E14-6243-E1A643C2C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8C5201C-E970-DE0B-F38C-996E1655F2D7}"/>
              </a:ext>
            </a:extLst>
          </p:cNvPr>
          <p:cNvSpPr txBox="1"/>
          <p:nvPr/>
        </p:nvSpPr>
        <p:spPr>
          <a:xfrm>
            <a:off x="839416" y="1399167"/>
            <a:ext cx="72060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xima Nova" panose="02000506030000020004" pitchFamily="2" charset="0"/>
                <a:ea typeface="+mj-ea"/>
                <a:cs typeface="+mj-cs"/>
              </a:rPr>
              <a:t>Metsämiesten Säätiön 75 v juhlaseminaari 14.11.2023</a:t>
            </a:r>
            <a:endParaRPr lang="fi-FI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AD6E874-49CB-E16E-637F-F5CB286866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12820" y="5661248"/>
            <a:ext cx="3350761" cy="1368152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CEF61132-7C96-06B7-DB7E-EF711DFFA46B}"/>
              </a:ext>
            </a:extLst>
          </p:cNvPr>
          <p:cNvSpPr txBox="1"/>
          <p:nvPr/>
        </p:nvSpPr>
        <p:spPr>
          <a:xfrm>
            <a:off x="0" y="3802198"/>
            <a:ext cx="5748826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Jukka Vaara, toimitusjohtaja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Vaara-konserni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6E3C5AD-D394-F2C7-1020-4FEC009537C6}"/>
              </a:ext>
            </a:extLst>
          </p:cNvPr>
          <p:cNvSpPr txBox="1"/>
          <p:nvPr/>
        </p:nvSpPr>
        <p:spPr>
          <a:xfrm>
            <a:off x="2514283" y="373791"/>
            <a:ext cx="614783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Proxima Nova" panose="02000506030000020004" pitchFamily="2" charset="0"/>
              </a:rPr>
              <a:t>Elinvoimaa puusta – Life From Wood</a:t>
            </a:r>
          </a:p>
        </p:txBody>
      </p:sp>
    </p:spTree>
    <p:extLst>
      <p:ext uri="{BB962C8B-B14F-4D97-AF65-F5344CB8AC3E}">
        <p14:creationId xmlns:p14="http://schemas.microsoft.com/office/powerpoint/2010/main" val="2633417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1C5BCC-0739-9891-F9B6-AAEC90CCC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80"/>
            <a:ext cx="10515600" cy="5628283"/>
          </a:xfrm>
        </p:spPr>
        <p:txBody>
          <a:bodyPr/>
          <a:lstStyle/>
          <a:p>
            <a:r>
              <a:rPr lang="fi-FI" sz="2400" i="1" u="none" strike="noStrike" baseline="0" dirty="0"/>
              <a:t>”Yksityismetsien hakkuisiin vaikuttavat monet taloudelliset ja tekniset asiat eikä suurinta ylläpidettävää hakkuumäärää ole Lapin oloissa helppo saavuttaa”. </a:t>
            </a:r>
          </a:p>
          <a:p>
            <a:r>
              <a:rPr lang="fi-FI" sz="2400" i="1" u="none" strike="noStrike" baseline="0" dirty="0"/>
              <a:t>”</a:t>
            </a:r>
            <a:r>
              <a:rPr lang="fi-FI" sz="2400" i="1" u="none" strike="noStrike" baseline="0" dirty="0" err="1"/>
              <a:t>LUKE:n</a:t>
            </a:r>
            <a:r>
              <a:rPr lang="fi-FI" sz="2400" i="1" u="none" strike="noStrike" baseline="0" dirty="0"/>
              <a:t> laskelma ei osoita merkittävästi kasvavia hakkuumahdollisuuksia alueen </a:t>
            </a:r>
            <a:r>
              <a:rPr lang="fi-FI" sz="2400" i="1" u="sng" strike="noStrike" baseline="0" dirty="0"/>
              <a:t>yksityismaille</a:t>
            </a:r>
            <a:r>
              <a:rPr lang="fi-FI" sz="2400" i="1" u="none" strike="noStrike" baseline="0" dirty="0"/>
              <a:t>”. </a:t>
            </a:r>
          </a:p>
          <a:p>
            <a:r>
              <a:rPr lang="fi-FI" sz="2400" i="1" u="none" strike="noStrike" baseline="0" dirty="0"/>
              <a:t>”</a:t>
            </a:r>
            <a:r>
              <a:rPr lang="fi-FI" sz="2400" i="1" u="none" strike="noStrike" baseline="0" dirty="0" err="1"/>
              <a:t>LUKE:n</a:t>
            </a:r>
            <a:r>
              <a:rPr lang="fi-FI" sz="2400" i="1" u="none" strike="noStrike" baseline="0" dirty="0"/>
              <a:t> suurin ylläpidettävä hakkuulaskelma osoittaa </a:t>
            </a:r>
            <a:r>
              <a:rPr lang="fi-FI" sz="2400" i="1" u="sng" strike="noStrike" baseline="0" dirty="0"/>
              <a:t>valtion maille </a:t>
            </a:r>
            <a:r>
              <a:rPr lang="fi-FI" sz="2400" i="1" u="none" strike="noStrike" baseline="0" dirty="0"/>
              <a:t>merkittäviä hakkuumahdollisuuksien lisäyksiä ja </a:t>
            </a:r>
            <a:r>
              <a:rPr lang="fi-FI" sz="2400" i="1" u="none" strike="noStrike" baseline="0" dirty="0">
                <a:highlight>
                  <a:srgbClr val="FFFF00"/>
                </a:highlight>
              </a:rPr>
              <a:t>mäntytukkikertymän jopa kaksinkertaistuvan 2026-35 kaudella </a:t>
            </a:r>
            <a:r>
              <a:rPr lang="fi-FI" sz="2400" i="1" u="none" strike="noStrike" baseline="0" dirty="0"/>
              <a:t>nykytilaan verrattuna”. </a:t>
            </a:r>
          </a:p>
          <a:p>
            <a:r>
              <a:rPr lang="fi-FI" sz="2400" i="1" u="none" strike="noStrike" baseline="0" dirty="0"/>
              <a:t>Tätä ei kuitenkaan voi käyttää valtion maiden laskelman pohjana, vaan hakkuusuunnite määräytyy </a:t>
            </a:r>
            <a:r>
              <a:rPr lang="fi-FI" sz="2400" i="1" u="none" strike="noStrike" baseline="0" dirty="0">
                <a:highlight>
                  <a:srgbClr val="FFFF00"/>
                </a:highlight>
              </a:rPr>
              <a:t>luonnonvarasuunnitelmien rajoitteiden puitteissa”</a:t>
            </a:r>
            <a:r>
              <a:rPr lang="fi-FI" sz="2400" i="1" u="none" strike="noStrike" baseline="0" dirty="0"/>
              <a:t>.</a:t>
            </a:r>
          </a:p>
          <a:p>
            <a:r>
              <a:rPr lang="fi-FI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Metsähallitus laatii parhaillaan luonnonvarasuunnitelmaa vuosille 2024-2028</a:t>
            </a:r>
            <a:endParaRPr lang="fi-FI" sz="2400" i="1" dirty="0"/>
          </a:p>
          <a:p>
            <a:endParaRPr lang="fi-FI" sz="2400" i="1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84B4186-5420-4DA8-5065-FC8FEEF27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3E2C577-6F85-E788-A969-77C356F5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0068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F42F174-5EDB-3144-969F-DF2D0C8F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40FBF14-F077-564B-AAB5-D6D7A57E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11</a:t>
            </a:fld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48BBD82-BC9D-574C-9706-8E6FAAE5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176" y="476672"/>
            <a:ext cx="3932237" cy="1008112"/>
          </a:xfrm>
        </p:spPr>
        <p:txBody>
          <a:bodyPr/>
          <a:lstStyle/>
          <a:p>
            <a:r>
              <a:rPr lang="fi-FI" dirty="0">
                <a:latin typeface="Proxima Nova" panose="02000506030000020004" pitchFamily="2" charset="0"/>
              </a:rPr>
              <a:t>Vastuullinen puun jalostusketju</a:t>
            </a:r>
            <a:endParaRPr lang="fi-FI" dirty="0">
              <a:effectLst/>
              <a:latin typeface="Proxima Nova" panose="02000506030000020004" pitchFamily="2" charset="0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302C9C1-CB93-D548-88C2-4E6620BA7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0176" y="1710806"/>
            <a:ext cx="3932237" cy="407740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Tuotteidemme korkealaatuinen raaka-aine tulee pohjoisen vastuullisesti kasvatetuista metsistä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PEFC- sekä FSC- metsäsertifikaatit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Sertifikaatit takaavat asiakkaillemme, että hankkimamme puuraaka-aineen alkuperä on tiedossa ja se on peräisin kestävästi hoidetuista metsistä</a:t>
            </a:r>
          </a:p>
          <a:p>
            <a:pPr>
              <a:lnSpc>
                <a:spcPct val="100000"/>
              </a:lnSpc>
            </a:pPr>
            <a:endParaRPr lang="fi-FI" dirty="0"/>
          </a:p>
        </p:txBody>
      </p:sp>
      <p:pic>
        <p:nvPicPr>
          <p:cNvPr id="11" name="Kuvan paikkamerkki 10" descr="Kuva, joka sisältää kohteen teksti, taivas, piha-, tuore&#10;&#10;Kuvaus luotu automaattisesti">
            <a:extLst>
              <a:ext uri="{FF2B5EF4-FFF2-40B4-BE49-F238E27FC236}">
                <a16:creationId xmlns:a16="http://schemas.microsoft.com/office/drawing/2014/main" id="{320CA3D4-21B4-5F04-10AB-242390861B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4562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76AAE3CF-8FD6-6E14-6243-E1A643C2C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99" r="-13599"/>
          <a:stretch/>
        </p:blipFill>
        <p:spPr>
          <a:xfrm>
            <a:off x="-2977008" y="-675456"/>
            <a:ext cx="17045961" cy="89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3C29049-FD2E-8702-B4DE-E7F86269B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2196B77-E836-AB65-A4EF-0DE0832B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13</a:t>
            </a:fld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D21B331-7151-BFEA-9BA0-E80DB801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176" y="260648"/>
            <a:ext cx="4320480" cy="878450"/>
          </a:xfrm>
        </p:spPr>
        <p:txBody>
          <a:bodyPr>
            <a:normAutofit fontScale="90000"/>
          </a:bodyPr>
          <a:lstStyle/>
          <a:p>
            <a:r>
              <a:rPr lang="fi-FI" sz="2800" dirty="0">
                <a:latin typeface="Proxima Nova" panose="02000506030000020004" pitchFamily="2" charset="0"/>
              </a:rPr>
              <a:t>Mikä merkitys metsillä on nyt ja tulevaisuudessa?</a:t>
            </a:r>
            <a:endParaRPr lang="fi-FI" dirty="0">
              <a:latin typeface="Proxima Nova" panose="02000506030000020004" pitchFamily="2" charset="0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996117B-BC77-9E47-17C0-6B2C75551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0176" y="1283114"/>
            <a:ext cx="4176464" cy="45858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Matkailu on noussut kovaksi vientituotteeksi Lapissa ja metsällä on oma merkitys myös siinä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Matkailu tarvitsee hyvin hoidettuja talousmetsiä turistien liikuttamiseen poroajeluilla.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Myös kansallispuistojamme, joissa kulku on mahdollistettu merkittyjä ja rakennettuja reittejä pitkin.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Metsäteollisuus ruokkii tulevina vuosikymmeninäkin lappilaista taloudellista hyvinvointia.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Metsien merkitys varallisuuseränä kasvaa jatkuvasti etenkin Lapissa.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Vapaaehtoinen suojelu tuo oman lisänsä raaka-aine peliin yksityismailla.</a:t>
            </a:r>
          </a:p>
          <a:p>
            <a:endParaRPr lang="fi-FI" dirty="0"/>
          </a:p>
        </p:txBody>
      </p:sp>
      <p:pic>
        <p:nvPicPr>
          <p:cNvPr id="8" name="Kuvan paikkamerkki 7" descr="Kuva, joka sisältää kohteen piha-, lumi, taivas, pilvi&#10;&#10;Kuvaus luotu automaattisesti">
            <a:extLst>
              <a:ext uri="{FF2B5EF4-FFF2-40B4-BE49-F238E27FC236}">
                <a16:creationId xmlns:a16="http://schemas.microsoft.com/office/drawing/2014/main" id="{4FB61238-FDCB-FAFF-7C75-D913EB9F38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9475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huonekalu, sisä-, katto, sisustussuunnittelu&#10;&#10;Kuvaus luotu automaattisesti">
            <a:extLst>
              <a:ext uri="{FF2B5EF4-FFF2-40B4-BE49-F238E27FC236}">
                <a16:creationId xmlns:a16="http://schemas.microsoft.com/office/drawing/2014/main" id="{9E667282-C742-9019-B58A-BE7BDC6F45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9A0F86EC-4045-EBF5-76E9-C3880A1AF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65138"/>
            <a:ext cx="3932237" cy="5403850"/>
          </a:xfrm>
        </p:spPr>
        <p:txBody>
          <a:bodyPr>
            <a:normAutofit fontScale="925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dirty="0"/>
              <a:t>Talon isäntä: Riittääkö puu sahaamiseen?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dirty="0"/>
              <a:t> Pappa: Niin kauan kuin kaadettujen tilalle istutetaan uusia puita.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dirty="0"/>
              <a:t>Talon isäntä: Kuinka kauan sahataan?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dirty="0"/>
              <a:t>Pappa: Niin kauan kuin rakennetaan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dirty="0"/>
              <a:t>Talon isäntä: Kuinka pitkään rakennetaan?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dirty="0"/>
              <a:t>Pappa: </a:t>
            </a:r>
            <a:r>
              <a:rPr lang="fi-FI" sz="2400" b="1" dirty="0"/>
              <a:t>Niin kauan kuin on elämää!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b="1" dirty="0"/>
              <a:t>Näillä sanoilla Onnea 75-vuotiaalle metsämiesten säätiölle!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04FA105-A9EB-7F20-D101-6A24398C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2F45EAA-6EB2-716A-3FF4-D5CF2175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4734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B1071C1-8B08-E542-84DF-313280E0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601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03043E6-F966-C64B-BE32-67F4B133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9018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n paikkamerkki 15" descr="Kuva, joka sisältää kohteen piha-, vaate, henkilö, ruoho&#10;&#10;Kuvaus luotu automaattisesti">
            <a:extLst>
              <a:ext uri="{FF2B5EF4-FFF2-40B4-BE49-F238E27FC236}">
                <a16:creationId xmlns:a16="http://schemas.microsoft.com/office/drawing/2014/main" id="{EDD40835-1FAB-D3E6-416F-D4255E8441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264" y="457201"/>
            <a:ext cx="2883124" cy="2922305"/>
          </a:xfrm>
        </p:spPr>
      </p:pic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65C5201C-9A58-5719-F34E-4DCD7AE31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376" y="457201"/>
            <a:ext cx="4292649" cy="5411787"/>
          </a:xfrm>
        </p:spPr>
        <p:txBody>
          <a:bodyPr>
            <a:normAutofit lnSpcReduction="10000"/>
          </a:bodyPr>
          <a:lstStyle/>
          <a:p>
            <a:r>
              <a:rPr lang="fi-FI" sz="2400" b="1" dirty="0"/>
              <a:t>Jukka Vaara </a:t>
            </a:r>
            <a:r>
              <a:rPr lang="fi-FI" sz="1800" b="0" i="1" dirty="0"/>
              <a:t>(</a:t>
            </a:r>
            <a:r>
              <a:rPr lang="fi-FI" sz="1600" b="0" i="1" dirty="0"/>
              <a:t>Rovaniemi/Tervola</a:t>
            </a:r>
            <a:r>
              <a:rPr lang="fi-FI" sz="1800" b="0" i="1" dirty="0"/>
              <a:t>)</a:t>
            </a:r>
            <a:br>
              <a:rPr lang="fi-FI" sz="1800" b="0" i="1" dirty="0"/>
            </a:br>
            <a:br>
              <a:rPr lang="fi-FI" sz="1800" b="0" i="1" dirty="0"/>
            </a:br>
            <a:r>
              <a:rPr lang="fi-FI" sz="1800" b="0" i="1" dirty="0"/>
              <a:t>KTM, Lapin Yliopisto 2011</a:t>
            </a:r>
            <a:br>
              <a:rPr lang="fi-FI" sz="1800" b="0" i="1" dirty="0"/>
            </a:br>
            <a:br>
              <a:rPr lang="fi-FI" sz="1800" b="0" i="1" dirty="0"/>
            </a:br>
            <a:r>
              <a:rPr lang="fi-FI" sz="1800" b="0" i="1" dirty="0"/>
              <a:t>Eduskunta-avustaja 2011-2012</a:t>
            </a:r>
            <a:br>
              <a:rPr lang="fi-FI" sz="1800" b="0" i="1" dirty="0"/>
            </a:br>
            <a:br>
              <a:rPr lang="fi-FI" sz="1800" b="0" i="1" dirty="0"/>
            </a:br>
            <a:r>
              <a:rPr lang="fi-FI" sz="1800" b="0" dirty="0"/>
              <a:t>Pohjolan OP:</a:t>
            </a:r>
            <a:br>
              <a:rPr lang="fi-FI" sz="1800" i="1" dirty="0"/>
            </a:br>
            <a:br>
              <a:rPr lang="fi-FI" sz="1800" i="1" dirty="0"/>
            </a:br>
            <a:r>
              <a:rPr lang="fi-FI" sz="1800" b="0" i="1" dirty="0"/>
              <a:t>Ranua konttorinjohtaja 2012-2014</a:t>
            </a:r>
            <a:br>
              <a:rPr lang="fi-FI" sz="1800" b="0" i="1" dirty="0"/>
            </a:br>
            <a:r>
              <a:rPr lang="fi-FI" sz="1800" b="0" i="1" dirty="0"/>
              <a:t>Yritysrahoituspäällikkö 2014-2016 (maa- ja </a:t>
            </a:r>
            <a:r>
              <a:rPr lang="fi-FI" sz="1800" b="0" i="1" dirty="0" err="1"/>
              <a:t>metsätalous+pk-yritykset</a:t>
            </a:r>
            <a:r>
              <a:rPr lang="fi-FI" sz="1800" b="0" i="1" dirty="0"/>
              <a:t>)</a:t>
            </a:r>
            <a:br>
              <a:rPr lang="fi-FI" sz="1800" b="0" i="1" dirty="0"/>
            </a:br>
            <a:br>
              <a:rPr lang="fi-FI" sz="1800" b="0" i="1" dirty="0"/>
            </a:br>
            <a:r>
              <a:rPr lang="fi-FI" sz="1800" b="0" dirty="0"/>
              <a:t>Veljekset Vaara Oy:</a:t>
            </a:r>
            <a:br>
              <a:rPr lang="fi-FI" sz="1800" b="0" i="1" dirty="0"/>
            </a:br>
            <a:br>
              <a:rPr lang="fi-FI" sz="1800" b="0" i="1" dirty="0"/>
            </a:br>
            <a:r>
              <a:rPr lang="fi-FI" sz="1800" b="0" i="1" dirty="0"/>
              <a:t>Myynti ja markkinointijohtaja 2016-2021</a:t>
            </a:r>
            <a:br>
              <a:rPr lang="fi-FI" sz="1800" b="0" i="1" dirty="0"/>
            </a:br>
            <a:endParaRPr lang="fi-FI" sz="1800" b="0" i="1" dirty="0"/>
          </a:p>
          <a:p>
            <a:r>
              <a:rPr lang="fi-FI" sz="1800" b="0" i="1" dirty="0"/>
              <a:t>Toimitusjohtaja 2021-</a:t>
            </a:r>
            <a:br>
              <a:rPr lang="fi-FI" sz="1800" b="0" i="1" dirty="0"/>
            </a:br>
            <a:br>
              <a:rPr lang="fi-FI" sz="1800" dirty="0"/>
            </a:br>
            <a:r>
              <a:rPr lang="fi-FI" sz="1800" dirty="0"/>
              <a:t>IG: @laplandrunner</a:t>
            </a:r>
            <a:br>
              <a:rPr lang="fi-FI" sz="1800" dirty="0"/>
            </a:br>
            <a:r>
              <a:rPr lang="fi-FI" sz="1800" dirty="0" err="1"/>
              <a:t>Linkedin</a:t>
            </a:r>
            <a:r>
              <a:rPr lang="fi-FI" sz="1800" dirty="0"/>
              <a:t>: Jukka Vaara</a:t>
            </a:r>
            <a:br>
              <a:rPr lang="fi-FI" sz="1800" dirty="0"/>
            </a:br>
            <a:r>
              <a:rPr lang="fi-FI" sz="1800" dirty="0"/>
              <a:t>X: Jukka Vaara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A6AF06A-4F9C-A21D-BFE1-32650932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AEAE6D-D1E0-791A-BFFF-7C063E78E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882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48BBD82-BC9D-574C-9706-8E6FAAE5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65" y="440668"/>
            <a:ext cx="4443165" cy="936104"/>
          </a:xfrm>
        </p:spPr>
        <p:txBody>
          <a:bodyPr>
            <a:noAutofit/>
          </a:bodyPr>
          <a:lstStyle/>
          <a:p>
            <a:br>
              <a:rPr lang="fi-FI" dirty="0">
                <a:latin typeface="Proxima Nova" panose="02000506030000020004" pitchFamily="2" charset="0"/>
              </a:rPr>
            </a:br>
            <a:br>
              <a:rPr lang="fi-FI" dirty="0">
                <a:latin typeface="Proxima Nova" panose="02000506030000020004" pitchFamily="2" charset="0"/>
              </a:rPr>
            </a:br>
            <a:r>
              <a:rPr lang="fi-FI" sz="2800" dirty="0">
                <a:latin typeface="Proxima Nova" panose="02000506030000020004" pitchFamily="2" charset="0"/>
              </a:rPr>
              <a:t>Pitkät perinteet, kuten Metsämiesten Säätiölläkin</a:t>
            </a:r>
            <a:endParaRPr lang="fi-FI" dirty="0">
              <a:effectLst/>
              <a:latin typeface="Proxima Nova" panose="02000506030000020004" pitchFamily="2" charset="0"/>
            </a:endParaRPr>
          </a:p>
        </p:txBody>
      </p:sp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1810A07B-4DE2-C640-923F-18FABA21BF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3188" y="457201"/>
            <a:ext cx="6172200" cy="5403850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302C9C1-CB93-D548-88C2-4E6620BA7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5356" y="1484784"/>
            <a:ext cx="4597185" cy="446449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Sahaustoiminta alkoi Tervolan pitäjässä 1900-luvun alkupuolella – Nyt neljäs sukupolvi ruorissa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Nykyinen toiminta alkoi vuonna 1981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1996 puun teollinen maalaus alkaa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2010 ja -20-luvulla puuta on alettu jalostamaan entistä monimuotoisemmin ja pidemmälle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2017 Vaaran Metsä, 2021 Vaaran Palkki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F42F174-5EDB-3144-969F-DF2D0C8F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40FBF14-F077-564B-AAB5-D6D7A57E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3</a:t>
            </a:fld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689C7B3-7C1C-E949-82BB-B49754DCB436}"/>
              </a:ext>
            </a:extLst>
          </p:cNvPr>
          <p:cNvSpPr txBox="1"/>
          <p:nvPr/>
        </p:nvSpPr>
        <p:spPr>
          <a:xfrm>
            <a:off x="5443835" y="725138"/>
            <a:ext cx="5650906" cy="646331"/>
          </a:xfrm>
          <a:prstGeom prst="rect">
            <a:avLst/>
          </a:prstGeom>
          <a:noFill/>
          <a:effectLst>
            <a:outerShdw blurRad="50800" dist="26602" dir="5400000" algn="ctr" rotWithShape="0">
              <a:schemeClr val="tx1">
                <a:alpha val="31722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elle" pitchFamily="2" charset="77"/>
              </a:rPr>
              <a:t>”Pitäkää terä kunnossa ja sahatkaa ihmisten puut</a:t>
            </a:r>
          </a:p>
          <a:p>
            <a:r>
              <a:rPr lang="fi-FI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elle" pitchFamily="2" charset="77"/>
              </a:rPr>
              <a:t> hyvin ja rehellisesti, niin säilyy hyvä maine.”</a:t>
            </a:r>
          </a:p>
        </p:txBody>
      </p:sp>
    </p:spTree>
    <p:extLst>
      <p:ext uri="{BB962C8B-B14F-4D97-AF65-F5344CB8AC3E}">
        <p14:creationId xmlns:p14="http://schemas.microsoft.com/office/powerpoint/2010/main" val="491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F42F174-5EDB-3144-969F-DF2D0C8F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40FBF14-F077-564B-AAB5-D6D7A57E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4</a:t>
            </a:fld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48BBD82-BC9D-574C-9706-8E6FAAE5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176" y="476672"/>
            <a:ext cx="3932237" cy="1008112"/>
          </a:xfrm>
        </p:spPr>
        <p:txBody>
          <a:bodyPr/>
          <a:lstStyle/>
          <a:p>
            <a:r>
              <a:rPr lang="fi-FI" dirty="0">
                <a:latin typeface="Proxima Nova" panose="02000506030000020004" pitchFamily="2" charset="0"/>
              </a:rPr>
              <a:t>Kasvu jatkui myös vuonna 2022 </a:t>
            </a:r>
            <a:endParaRPr lang="fi-FI" dirty="0">
              <a:effectLst/>
              <a:latin typeface="Proxima Nova" panose="02000506030000020004" pitchFamily="2" charset="0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302C9C1-CB93-D548-88C2-4E6620BA7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0176" y="1710806"/>
            <a:ext cx="3932237" cy="40774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1800" b="1" dirty="0"/>
              <a:t>Liikevaihto: </a:t>
            </a:r>
            <a:endParaRPr lang="fi-FI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b="1" dirty="0"/>
              <a:t>Veljekset Vaara Oy</a:t>
            </a:r>
            <a:r>
              <a:rPr lang="fi-FI" dirty="0"/>
              <a:t>: 31 milj. €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b="1" dirty="0"/>
              <a:t>Vaaran Metsä Oy</a:t>
            </a:r>
            <a:r>
              <a:rPr lang="fi-FI" dirty="0"/>
              <a:t>: 13 milj. €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b="1" dirty="0"/>
              <a:t>Vaaran Palkki Oy</a:t>
            </a:r>
            <a:r>
              <a:rPr lang="fi-FI" dirty="0"/>
              <a:t>: 9 milj. €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87 000 m</a:t>
            </a:r>
            <a:r>
              <a:rPr lang="fi-FI" baseline="30000" dirty="0"/>
              <a:t>3</a:t>
            </a:r>
            <a:r>
              <a:rPr lang="fi-FI" dirty="0"/>
              <a:t> valmista sahatavaraa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180 000 m</a:t>
            </a:r>
            <a:r>
              <a:rPr lang="fi-FI" baseline="30000" dirty="0"/>
              <a:t>3</a:t>
            </a:r>
            <a:r>
              <a:rPr lang="fi-FI" dirty="0"/>
              <a:t> tukkia </a:t>
            </a:r>
          </a:p>
          <a:p>
            <a:pPr>
              <a:lnSpc>
                <a:spcPct val="100000"/>
              </a:lnSpc>
            </a:pPr>
            <a:r>
              <a:rPr lang="fi-FI" sz="1800" b="1" dirty="0"/>
              <a:t>Henkilöstö</a:t>
            </a:r>
            <a:r>
              <a:rPr lang="fi-FI" sz="1800" dirty="0"/>
              <a:t>: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101 (12/22)</a:t>
            </a:r>
          </a:p>
          <a:p>
            <a:pPr>
              <a:lnSpc>
                <a:spcPct val="100000"/>
              </a:lnSpc>
            </a:pPr>
            <a:r>
              <a:rPr lang="fi-FI" sz="1800" b="1" dirty="0"/>
              <a:t>Vienti</a:t>
            </a:r>
            <a:r>
              <a:rPr lang="fi-FI" sz="1800" dirty="0"/>
              <a:t>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14 maahan suoraa vientiä </a:t>
            </a:r>
          </a:p>
          <a:p>
            <a:endParaRPr lang="fi-FI" dirty="0">
              <a:effectLst/>
            </a:endParaRPr>
          </a:p>
        </p:txBody>
      </p:sp>
      <p:pic>
        <p:nvPicPr>
          <p:cNvPr id="14" name="Kuvan paikkamerkki 13">
            <a:extLst>
              <a:ext uri="{FF2B5EF4-FFF2-40B4-BE49-F238E27FC236}">
                <a16:creationId xmlns:a16="http://schemas.microsoft.com/office/drawing/2014/main" id="{BA882BAA-0904-0B40-BD6B-A17C0FDD4A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8" r="2828"/>
          <a:stretch/>
        </p:blipFill>
        <p:spPr>
          <a:xfrm>
            <a:off x="-1689524" y="380364"/>
            <a:ext cx="9522375" cy="5674628"/>
          </a:xfrm>
        </p:spPr>
      </p:pic>
    </p:spTree>
    <p:extLst>
      <p:ext uri="{BB962C8B-B14F-4D97-AF65-F5344CB8AC3E}">
        <p14:creationId xmlns:p14="http://schemas.microsoft.com/office/powerpoint/2010/main" val="2673380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2D0445C-7BA6-2359-F3BB-7743261A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A61E4E5-3C30-447A-E182-63701C3FAF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5</a:t>
            </a:fld>
            <a:endParaRPr lang="fi-FI"/>
          </a:p>
        </p:txBody>
      </p:sp>
      <p:pic>
        <p:nvPicPr>
          <p:cNvPr id="9" name="Kuva 8" descr="Kuva, joka sisältää kohteen teksti, kuvakaappaus, Fontti, ympyrä&#10;&#10;Kuvaus luotu automaattisesti">
            <a:extLst>
              <a:ext uri="{FF2B5EF4-FFF2-40B4-BE49-F238E27FC236}">
                <a16:creationId xmlns:a16="http://schemas.microsoft.com/office/drawing/2014/main" id="{F38A67C4-2AE7-FC02-C0EE-237ACE2B2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980728"/>
            <a:ext cx="75438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0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2FDCFA6-EDE4-3C95-01FC-52F38E28A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3192D48-3EF3-306E-87E1-1A119C1E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6</a:t>
            </a:fld>
            <a:endParaRPr lang="fi-FI"/>
          </a:p>
        </p:txBody>
      </p:sp>
      <p:pic>
        <p:nvPicPr>
          <p:cNvPr id="9" name="Kuva 8" descr="Kuva, joka sisältää kohteen piha-, rakennus, taivas, puu&#10;&#10;Kuvaus luotu automaattisesti">
            <a:extLst>
              <a:ext uri="{FF2B5EF4-FFF2-40B4-BE49-F238E27FC236}">
                <a16:creationId xmlns:a16="http://schemas.microsoft.com/office/drawing/2014/main" id="{8530E974-80FE-A663-4F4E-E1D20F746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70" y="673887"/>
            <a:ext cx="3303505" cy="2427315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C1BAA771-3F01-5E5F-AB25-ACA82166D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326" y="673887"/>
            <a:ext cx="3349057" cy="242731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2BE8B71-937E-946D-2B27-DF740F3DC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035" y="705439"/>
            <a:ext cx="3233795" cy="2427316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98171CE4-25BD-46F1-8E96-D0DEF1062B7C}"/>
              </a:ext>
            </a:extLst>
          </p:cNvPr>
          <p:cNvSpPr txBox="1"/>
          <p:nvPr/>
        </p:nvSpPr>
        <p:spPr>
          <a:xfrm>
            <a:off x="661954" y="4552605"/>
            <a:ext cx="60944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1800-luvulle tultaessa sahatavaran merkitys oli verrattain vaatimaton, sillä kaksi kolmasosaa kaikesta puutavaran viennistä oli polttopuuta. Sahateollisuus lähti nousuun 1800-luvun puolivälissä, kun höyryvoima keksittiin ja talouspolitiikka vapautui.</a:t>
            </a:r>
          </a:p>
        </p:txBody>
      </p:sp>
      <p:pic>
        <p:nvPicPr>
          <p:cNvPr id="14" name="Sisällön paikkamerkki 13">
            <a:extLst>
              <a:ext uri="{FF2B5EF4-FFF2-40B4-BE49-F238E27FC236}">
                <a16:creationId xmlns:a16="http://schemas.microsoft.com/office/drawing/2014/main" id="{7B0D8E07-9373-1ACE-ACB3-61EB8A4FC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263352" y="21704"/>
            <a:ext cx="11928648" cy="8193313"/>
          </a:xfrm>
        </p:spPr>
      </p:pic>
    </p:spTree>
    <p:extLst>
      <p:ext uri="{BB962C8B-B14F-4D97-AF65-F5344CB8AC3E}">
        <p14:creationId xmlns:p14="http://schemas.microsoft.com/office/powerpoint/2010/main" val="3113522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76AAE3CF-8FD6-6E14-6243-E1A643C2C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78" r="-13578"/>
          <a:stretch/>
        </p:blipFill>
        <p:spPr>
          <a:xfrm>
            <a:off x="-2977008" y="-675456"/>
            <a:ext cx="17041216" cy="89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74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6B5882-1E87-2446-FBD9-F825A228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latin typeface="Proxima Nova" panose="02000506030000020004" pitchFamily="2" charset="0"/>
              </a:rPr>
              <a:t>Puuston kokonaiskasvu (M m</a:t>
            </a:r>
            <a:r>
              <a:rPr lang="fi-FI" sz="2800" baseline="30000" dirty="0">
                <a:latin typeface="Proxima Nova" panose="02000506030000020004" pitchFamily="2" charset="0"/>
              </a:rPr>
              <a:t>3</a:t>
            </a:r>
            <a:r>
              <a:rPr lang="fi-FI" sz="2800" dirty="0">
                <a:latin typeface="Proxima Nova" panose="02000506030000020004" pitchFamily="2" charset="0"/>
              </a:rPr>
              <a:t>) 1921–2018. Vaarantaako jatkuvan kasvatuksen poliittinen suosio tämän kehityksen?</a:t>
            </a:r>
            <a:br>
              <a:rPr lang="fi-FI" sz="2800" dirty="0">
                <a:latin typeface="Proxima Nova" panose="02000506030000020004" pitchFamily="2" charset="0"/>
              </a:rPr>
            </a:br>
            <a:endParaRPr lang="fi-FI" sz="2800" dirty="0">
              <a:latin typeface="Proxima Nova" panose="02000506030000020004" pitchFamily="2" charset="0"/>
            </a:endParaRP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0BB2D343-FD65-1FBB-A7CE-E8AAED946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3992" y="1340768"/>
            <a:ext cx="5760640" cy="4191568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A29005-A5B9-A78A-5AA8-0F6CC435D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4EE7A7D-0182-D618-0E3A-08D98EBC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8</a:t>
            </a:fld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A39F963-627D-F0E9-FB72-7457E864D8E8}"/>
              </a:ext>
            </a:extLst>
          </p:cNvPr>
          <p:cNvSpPr txBox="1"/>
          <p:nvPr/>
        </p:nvSpPr>
        <p:spPr>
          <a:xfrm>
            <a:off x="5519936" y="5659715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(Lähde: </a:t>
            </a:r>
            <a:r>
              <a:rPr lang="fi-FI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https</a:t>
            </a:r>
            <a:r>
              <a:rPr lang="fi-FI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://</a:t>
            </a:r>
            <a:r>
              <a:rPr lang="fi-FI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silvafennica.fi</a:t>
            </a:r>
            <a:r>
              <a:rPr lang="fi-FI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/</a:t>
            </a:r>
            <a:r>
              <a:rPr lang="fi-FI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article</a:t>
            </a:r>
            <a:r>
              <a:rPr lang="fi-FI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/10662)</a:t>
            </a:r>
            <a:endParaRPr lang="fi-FI" dirty="0">
              <a:solidFill>
                <a:schemeClr val="tx1">
                  <a:lumMod val="50000"/>
                  <a:lumOff val="50000"/>
                </a:schemeClr>
              </a:solidFill>
              <a:latin typeface="Proxima Nova" panose="02000506030000020004" pitchFamily="2" charset="0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194B876-C65D-D877-85D8-76FBD0EC8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4" b="-2694"/>
          <a:stretch/>
        </p:blipFill>
        <p:spPr>
          <a:xfrm>
            <a:off x="838200" y="1340768"/>
            <a:ext cx="4870293" cy="426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2F4034BB-B196-28E9-522A-54F2FF7A0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49" b="-17849"/>
          <a:stretch/>
        </p:blipFill>
        <p:spPr>
          <a:xfrm>
            <a:off x="1043804" y="116632"/>
            <a:ext cx="10104391" cy="5904656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C315FB5-C2F0-DF90-B220-1315362D8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Elinvoimaa puusta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8A3934B-28C4-965B-012E-9640472AB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58A1-ADAF-4F42-A2E6-95F68596380D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9167262"/>
      </p:ext>
    </p:extLst>
  </p:cSld>
  <p:clrMapOvr>
    <a:masterClrMapping/>
  </p:clrMapOvr>
</p:sld>
</file>

<file path=ppt/theme/theme1.xml><?xml version="1.0" encoding="utf-8"?>
<a:theme xmlns:a="http://schemas.openxmlformats.org/drawingml/2006/main" name="Vaara_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aara_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4359</TotalTime>
  <Words>576</Words>
  <Application>Microsoft Office PowerPoint</Application>
  <PresentationFormat>Laajakuva</PresentationFormat>
  <Paragraphs>80</Paragraphs>
  <Slides>16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16</vt:i4>
      </vt:variant>
    </vt:vector>
  </HeadingPairs>
  <TitlesOfParts>
    <vt:vector size="25" baseType="lpstr">
      <vt:lpstr>Adelle</vt:lpstr>
      <vt:lpstr>Adelle PE</vt:lpstr>
      <vt:lpstr>Adelle PE SemiBold</vt:lpstr>
      <vt:lpstr>Arial</vt:lpstr>
      <vt:lpstr>Calibri</vt:lpstr>
      <vt:lpstr>Proxima Nova</vt:lpstr>
      <vt:lpstr>proxima-nova</vt:lpstr>
      <vt:lpstr>Vaara_teema</vt:lpstr>
      <vt:lpstr>1_Vaara_teema</vt:lpstr>
      <vt:lpstr>PowerPoint-esitys</vt:lpstr>
      <vt:lpstr>PowerPoint-esitys</vt:lpstr>
      <vt:lpstr>  Pitkät perinteet, kuten Metsämiesten Säätiölläkin</vt:lpstr>
      <vt:lpstr>Kasvu jatkui myös vuonna 2022 </vt:lpstr>
      <vt:lpstr>PowerPoint-esitys</vt:lpstr>
      <vt:lpstr>PowerPoint-esitys</vt:lpstr>
      <vt:lpstr>PowerPoint-esitys</vt:lpstr>
      <vt:lpstr>Puuston kokonaiskasvu (M m3) 1921–2018. Vaarantaako jatkuvan kasvatuksen poliittinen suosio tämän kehityksen? </vt:lpstr>
      <vt:lpstr>PowerPoint-esitys</vt:lpstr>
      <vt:lpstr>PowerPoint-esitys</vt:lpstr>
      <vt:lpstr>Vastuullinen puun jalostusketju</vt:lpstr>
      <vt:lpstr>PowerPoint-esitys</vt:lpstr>
      <vt:lpstr>Mikä merkitys metsillä on nyt ja tulevaisuudessa?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Tytti Mäenpää</dc:creator>
  <cp:lastModifiedBy>Aija Järnstedt</cp:lastModifiedBy>
  <cp:revision>79</cp:revision>
  <cp:lastPrinted>2020-07-28T09:52:04Z</cp:lastPrinted>
  <dcterms:created xsi:type="dcterms:W3CDTF">2020-07-28T07:28:38Z</dcterms:created>
  <dcterms:modified xsi:type="dcterms:W3CDTF">2023-11-14T10:44:26Z</dcterms:modified>
</cp:coreProperties>
</file>