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93" r:id="rId3"/>
    <p:sldId id="296" r:id="rId4"/>
    <p:sldId id="297" r:id="rId5"/>
    <p:sldId id="298" r:id="rId6"/>
    <p:sldId id="299" r:id="rId7"/>
    <p:sldId id="300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F2B41E"/>
    <a:srgbClr val="252627"/>
    <a:srgbClr val="285F19"/>
    <a:srgbClr val="163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81" autoAdjust="0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15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CFF30F9-4FFA-6345-8BCF-879DEC2505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78721-B913-824A-8BFF-8A257180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DE1321-8283-4C45-A792-A8BEDDCB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C4725D-40A4-9548-96F6-23BAB8B1B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98008" y="877134"/>
            <a:ext cx="10907757" cy="50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3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35A0B1-E5D4-6441-87DC-E81485F43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EC0849-6939-484E-987A-BE37EC7BE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8999"/>
            <a:ext cx="2340000" cy="274796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6DF90E7-F976-9348-A108-0E650195A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400" y="3428999"/>
            <a:ext cx="2340000" cy="274796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0F26F2C8-C028-494F-BA16-50CC70DF71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8600" y="3428999"/>
            <a:ext cx="2340000" cy="2747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77611F59-37EF-4845-97F6-FC3F368344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13800" y="3428999"/>
            <a:ext cx="2340000" cy="2747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CCE65CB0-5326-904C-9EF4-0E8DE407EE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443038"/>
            <a:ext cx="2339975" cy="1728787"/>
          </a:xfrm>
        </p:spPr>
        <p:txBody>
          <a:bodyPr/>
          <a:lstStyle/>
          <a:p>
            <a:endParaRPr lang="fi-FI"/>
          </a:p>
        </p:txBody>
      </p:sp>
      <p:sp>
        <p:nvSpPr>
          <p:cNvPr id="20" name="Kuvan paikkamerkki 19">
            <a:extLst>
              <a:ext uri="{FF2B5EF4-FFF2-40B4-BE49-F238E27FC236}">
                <a16:creationId xmlns:a16="http://schemas.microsoft.com/office/drawing/2014/main" id="{8D81B2C8-72B9-AE45-98E0-4070CAC655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3938" y="1443038"/>
            <a:ext cx="2339975" cy="1728787"/>
          </a:xfrm>
        </p:spPr>
        <p:txBody>
          <a:bodyPr/>
          <a:lstStyle/>
          <a:p>
            <a:endParaRPr lang="fi-FI"/>
          </a:p>
        </p:txBody>
      </p:sp>
      <p:sp>
        <p:nvSpPr>
          <p:cNvPr id="22" name="Kuvan paikkamerkki 21">
            <a:extLst>
              <a:ext uri="{FF2B5EF4-FFF2-40B4-BE49-F238E27FC236}">
                <a16:creationId xmlns:a16="http://schemas.microsoft.com/office/drawing/2014/main" id="{338893BF-52B2-5845-8062-2AE2D5C434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8088" y="1443038"/>
            <a:ext cx="2339975" cy="1728787"/>
          </a:xfrm>
        </p:spPr>
        <p:txBody>
          <a:bodyPr/>
          <a:lstStyle/>
          <a:p>
            <a:endParaRPr lang="fi-FI"/>
          </a:p>
        </p:txBody>
      </p:sp>
      <p:sp>
        <p:nvSpPr>
          <p:cNvPr id="24" name="Kuvan paikkamerkki 23">
            <a:extLst>
              <a:ext uri="{FF2B5EF4-FFF2-40B4-BE49-F238E27FC236}">
                <a16:creationId xmlns:a16="http://schemas.microsoft.com/office/drawing/2014/main" id="{61739B40-0C90-8649-94F5-7E389EFFE5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13825" y="1443038"/>
            <a:ext cx="2339975" cy="1728787"/>
          </a:xfrm>
        </p:spPr>
        <p:txBody>
          <a:bodyPr/>
          <a:lstStyle/>
          <a:p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6DDF7087-4611-D546-A0D2-4660A732D8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945"/>
            <a:ext cx="668055" cy="6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2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FAC78A-A58A-784C-9F70-4C65672A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6B122CF-A6D4-2548-89C9-CE7A1DB01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F6C50DC-ED56-4B43-BF3F-07FAD8F32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22BB1A5-7153-3A4E-A0AF-08A63F0FD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0AA941B-46B8-3244-A25A-20821ADF7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88C923CA-1064-B54C-8F42-F576D7C69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945"/>
            <a:ext cx="668055" cy="6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36E481-BEB1-4842-AD63-43A788C6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1195BE9-483D-4140-8AB4-FF97BC8C8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945"/>
            <a:ext cx="668055" cy="6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44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D2C63B9-ABDC-AC4A-9192-DB1EC7B07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945"/>
            <a:ext cx="668055" cy="6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CFF30F9-4FFA-6345-8BCF-879DEC2505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78721-B913-824A-8BFF-8A257180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DE1321-8283-4C45-A792-A8BEDDCB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C4725D-40A4-9548-96F6-23BAB8B1B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98008" y="877134"/>
            <a:ext cx="10907757" cy="50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1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CFF30F9-4FFA-6345-8BCF-879DEC2505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78721-B913-824A-8BFF-8A257180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DE1321-8283-4C45-A792-A8BEDDCB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C4725D-40A4-9548-96F6-23BAB8B1B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98008" y="877134"/>
            <a:ext cx="10907757" cy="50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CFF30F9-4FFA-6345-8BCF-879DEC2505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78721-B913-824A-8BFF-8A257180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DE1321-8283-4C45-A792-A8BEDDCB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C4725D-40A4-9548-96F6-23BAB8B1B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98008" y="877134"/>
            <a:ext cx="10907757" cy="50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CFF30F9-4FFA-6345-8BCF-879DEC2505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78721-B913-824A-8BFF-8A257180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DE1321-8283-4C45-A792-A8BEDDCB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C4725D-40A4-9548-96F6-23BAB8B1B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98008" y="877134"/>
            <a:ext cx="10907757" cy="50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CFF30F9-4FFA-6345-8BCF-879DEC2505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78721-B913-824A-8BFF-8A257180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DE1321-8283-4C45-A792-A8BEDDCB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C4725D-40A4-9548-96F6-23BAB8B1B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98008" y="877134"/>
            <a:ext cx="10907757" cy="50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4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CFF30F9-4FFA-6345-8BCF-879DEC2505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078721-B913-824A-8BFF-8A257180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DE1321-8283-4C45-A792-A8BEDDCB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C4725D-40A4-9548-96F6-23BAB8B1B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98008" y="877134"/>
            <a:ext cx="10907757" cy="50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078721-B913-824A-8BFF-8A257180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5DE1321-8283-4C45-A792-A8BEDDCB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85800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5B49F2-3FCE-4942-B53C-D2FF60AD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2487"/>
            <a:ext cx="4633913" cy="427355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99A268-0449-2A49-A4FE-DEFDDD940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132"/>
            <a:ext cx="4633913" cy="390874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8CB56203-EA05-B347-B68B-A1BF553DC0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37D4B2C4-C6A1-FA4E-8457-C094D71F2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945"/>
            <a:ext cx="668055" cy="6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8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FFD2D95-E781-0849-A71A-4B4F8AF8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427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EA7785-CA1E-AD43-89D4-529CADCAB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919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201675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49" r:id="rId8"/>
    <p:sldLayoutId id="2147483650" r:id="rId9"/>
    <p:sldLayoutId id="2147483652" r:id="rId10"/>
    <p:sldLayoutId id="2147483653" r:id="rId11"/>
    <p:sldLayoutId id="2147483654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piha-, puu, henkilö&#10;&#10;Kuvaus luotu automaattisesti">
            <a:extLst>
              <a:ext uri="{FF2B5EF4-FFF2-40B4-BE49-F238E27FC236}">
                <a16:creationId xmlns:a16="http://schemas.microsoft.com/office/drawing/2014/main" id="{293B2191-B00E-6A4D-95CD-DBF7BDEEB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86" y="521670"/>
            <a:ext cx="4762315" cy="3024070"/>
          </a:xfrm>
          <a:prstGeom prst="rect">
            <a:avLst/>
          </a:prstGeom>
        </p:spPr>
      </p:pic>
      <p:pic>
        <p:nvPicPr>
          <p:cNvPr id="7" name="Kuva 6" descr="Kuva, joka sisältää kohteen piha-, puu, vaate, Ihmisen kasvot&#10;&#10;Kuvaus luotu automaattisesti">
            <a:extLst>
              <a:ext uri="{FF2B5EF4-FFF2-40B4-BE49-F238E27FC236}">
                <a16:creationId xmlns:a16="http://schemas.microsoft.com/office/drawing/2014/main" id="{2ACD7522-43E3-CA51-AA59-4C21CBAAD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794" y="521670"/>
            <a:ext cx="4164750" cy="5814659"/>
          </a:xfrm>
          <a:prstGeom prst="rect">
            <a:avLst/>
          </a:prstGeom>
        </p:spPr>
      </p:pic>
      <p:pic>
        <p:nvPicPr>
          <p:cNvPr id="9" name="Kuva 8" descr="Kuva, joka sisältää kohteen vaate, mies, henkilö, puku&#10;&#10;Kuvaus luotu automaattisesti">
            <a:extLst>
              <a:ext uri="{FF2B5EF4-FFF2-40B4-BE49-F238E27FC236}">
                <a16:creationId xmlns:a16="http://schemas.microsoft.com/office/drawing/2014/main" id="{BB8AD311-F2E2-1E6E-73E6-086685E7F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160" y="3714179"/>
            <a:ext cx="3865341" cy="2613937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889B233-A4E1-06EF-4C13-5DE0D9DEA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33" y="3714179"/>
            <a:ext cx="1676359" cy="23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 descr="Kuva, joka sisältää kohteen piha-, taivas, puu, mustavalkoinen&#10;&#10;Kuvaus luotu automaattisesti">
            <a:extLst>
              <a:ext uri="{FF2B5EF4-FFF2-40B4-BE49-F238E27FC236}">
                <a16:creationId xmlns:a16="http://schemas.microsoft.com/office/drawing/2014/main" id="{76A4C011-12B5-D273-B40B-0B4C56156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65" y="825576"/>
            <a:ext cx="9741669" cy="547969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ABABF0C-AC63-7716-623E-EDEB2830D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1241" y="4500689"/>
            <a:ext cx="3982952" cy="1172250"/>
          </a:xfrm>
          <a:solidFill>
            <a:schemeClr val="tx1">
              <a:lumMod val="50000"/>
              <a:lumOff val="50000"/>
              <a:alpha val="48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fi-FI" sz="2400" b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Suomalaisille on epäselvää, mikä taho omistaa eniten metsää Suomessa. 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AA91BFD4-7052-DB85-B4E3-E6D33B4C3144}"/>
              </a:ext>
            </a:extLst>
          </p:cNvPr>
          <p:cNvSpPr/>
          <p:nvPr/>
        </p:nvSpPr>
        <p:spPr>
          <a:xfrm>
            <a:off x="5113005" y="1770408"/>
            <a:ext cx="1915868" cy="191490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689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piha-, vaate, puu, henkilö&#10;&#10;Kuvaus luotu automaattisesti">
            <a:extLst>
              <a:ext uri="{FF2B5EF4-FFF2-40B4-BE49-F238E27FC236}">
                <a16:creationId xmlns:a16="http://schemas.microsoft.com/office/drawing/2014/main" id="{085ED328-06EF-157E-CCA6-4D529D91D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115" y="344481"/>
            <a:ext cx="8129002" cy="588261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ABABF0C-AC63-7716-623E-EDEB2830D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1940" y="5063320"/>
            <a:ext cx="5277409" cy="812796"/>
          </a:xfrm>
          <a:solidFill>
            <a:schemeClr val="tx1">
              <a:lumMod val="50000"/>
              <a:lumOff val="50000"/>
              <a:alpha val="46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fi-FI" sz="2400" b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Suomalaiset ovat hyvin jakaantuneita käsityksissään metsähakkuista.</a:t>
            </a: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4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piha-, vaate, henkilö, Valokuvapaperi&#10;&#10;Kuvaus luotu automaattisesti">
            <a:extLst>
              <a:ext uri="{FF2B5EF4-FFF2-40B4-BE49-F238E27FC236}">
                <a16:creationId xmlns:a16="http://schemas.microsoft.com/office/drawing/2014/main" id="{CA87F46E-9169-4FFC-5E6A-F7CAE322D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28" y="-51179"/>
            <a:ext cx="11317944" cy="69603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556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ABABF0C-AC63-7716-623E-EDEB2830D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696" y="4692430"/>
            <a:ext cx="9363674" cy="1791269"/>
          </a:xfrm>
          <a:solidFill>
            <a:schemeClr val="accent5">
              <a:lumMod val="60000"/>
              <a:lumOff val="40000"/>
              <a:alpha val="62000"/>
            </a:schemeClr>
          </a:solidFill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fi-FI" sz="2400" b="0" i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Tärkeimpiä metsiin liittyviä asioita ovat monimuotoisuus, marjastus ja sienestys, ulkoilu, luonnonsuojelu ja maisema. </a:t>
            </a:r>
            <a:br>
              <a:rPr lang="fi-FI" sz="2400" b="0" i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fi-FI" sz="2400" b="0" i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i-FI" sz="2400" b="0" i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(Enemmistö vastaajista on samaa mieltä siitä, että metsien talouskäyttö on yhteiskuntamme hyvinvoinnille ensiarvoisen tärkeä.)</a:t>
            </a:r>
          </a:p>
        </p:txBody>
      </p:sp>
    </p:spTree>
    <p:extLst>
      <p:ext uri="{BB962C8B-B14F-4D97-AF65-F5344CB8AC3E}">
        <p14:creationId xmlns:p14="http://schemas.microsoft.com/office/powerpoint/2010/main" val="318584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Kuva, joka sisältää kohteen piha-, kasvi, puu, metsämaa&#10;&#10;Kuvaus luotu automaattisesti">
            <a:extLst>
              <a:ext uri="{FF2B5EF4-FFF2-40B4-BE49-F238E27FC236}">
                <a16:creationId xmlns:a16="http://schemas.microsoft.com/office/drawing/2014/main" id="{CD51AC4D-42A8-2F9E-77FB-0F5D30290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83" y="298092"/>
            <a:ext cx="9163634" cy="626181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ABABF0C-AC63-7716-623E-EDEB2830D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6340" y="1146414"/>
            <a:ext cx="6119320" cy="2108508"/>
          </a:xfrm>
          <a:solidFill>
            <a:schemeClr val="tx1">
              <a:lumMod val="75000"/>
              <a:lumOff val="25000"/>
              <a:alpha val="58000"/>
            </a:schemeClr>
          </a:solidFill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fi-FI" sz="2400" b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Alle kolmannes on asioinut tai keskustellut metsäammattilaisten kanssa metsäasioista. </a:t>
            </a:r>
            <a:br>
              <a:rPr lang="fi-FI" sz="2400" b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i-FI" sz="2400" b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Noin neljännes on samaa mieltä siitä, että metsäammattilaiset ovat riittävästi mukana </a:t>
            </a:r>
            <a:br>
              <a:rPr lang="fi-FI" sz="2400" b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i-FI" sz="2400" b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julkisessa keskustelussa. Kolmannes on eri mieltä.</a:t>
            </a:r>
          </a:p>
        </p:txBody>
      </p:sp>
    </p:spTree>
    <p:extLst>
      <p:ext uri="{BB962C8B-B14F-4D97-AF65-F5344CB8AC3E}">
        <p14:creationId xmlns:p14="http://schemas.microsoft.com/office/powerpoint/2010/main" val="297469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piha-, taivas, rakennus, mustavalkoinen&#10;&#10;Kuvaus luotu automaattisesti">
            <a:extLst>
              <a:ext uri="{FF2B5EF4-FFF2-40B4-BE49-F238E27FC236}">
                <a16:creationId xmlns:a16="http://schemas.microsoft.com/office/drawing/2014/main" id="{730A65A8-195F-0457-F35D-E224BD56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53" y="0"/>
            <a:ext cx="10085294" cy="68580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ABABF0C-AC63-7716-623E-EDEB2830D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5727" y="4026090"/>
            <a:ext cx="7721604" cy="1146411"/>
          </a:xfrm>
          <a:solidFill>
            <a:schemeClr val="tx1">
              <a:lumMod val="75000"/>
              <a:lumOff val="25000"/>
              <a:alpha val="60000"/>
            </a:schemeClr>
          </a:solidFill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br>
              <a:rPr lang="fi-FI" sz="2800" i="0" u="none" strike="noStrike" baseline="0" dirty="0">
                <a:solidFill>
                  <a:srgbClr val="3949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fi-FI" sz="2800" b="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i-FI" sz="2800" b="0" i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Selvä enemmistö kokee, että metsäammattilaisista muodostuu julkinen kuva ennen kaikkea talouskäytön edistäjinä ja asiantuntijoina.</a:t>
            </a:r>
            <a:endParaRPr lang="fi-FI" sz="2700" b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43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muotokuva, vaate, Ihmisen kasvot&#10;&#10;Kuvaus luotu automaattisesti">
            <a:extLst>
              <a:ext uri="{FF2B5EF4-FFF2-40B4-BE49-F238E27FC236}">
                <a16:creationId xmlns:a16="http://schemas.microsoft.com/office/drawing/2014/main" id="{0D14ABDD-653A-5D88-1F3C-319E1B174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195" y="0"/>
            <a:ext cx="449961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7945E231-125A-B63D-9565-F6A2A9F688D4}"/>
              </a:ext>
            </a:extLst>
          </p:cNvPr>
          <p:cNvSpPr txBox="1"/>
          <p:nvPr/>
        </p:nvSpPr>
        <p:spPr>
          <a:xfrm>
            <a:off x="9403307" y="4632994"/>
            <a:ext cx="192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latin typeface="Helvetica" panose="020B0604020202020204" pitchFamily="34" charset="0"/>
                <a:cs typeface="Helvetica" panose="020B0604020202020204" pitchFamily="34" charset="0"/>
              </a:rPr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2807352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Lusto värit 2">
      <a:dk1>
        <a:srgbClr val="000000"/>
      </a:dk1>
      <a:lt1>
        <a:srgbClr val="FFFFFF"/>
      </a:lt1>
      <a:dk2>
        <a:srgbClr val="CBC7BC"/>
      </a:dk2>
      <a:lt2>
        <a:srgbClr val="E3E519"/>
      </a:lt2>
      <a:accent1>
        <a:srgbClr val="43BFE8"/>
      </a:accent1>
      <a:accent2>
        <a:srgbClr val="F2B31E"/>
      </a:accent2>
      <a:accent3>
        <a:srgbClr val="285F19"/>
      </a:accent3>
      <a:accent4>
        <a:srgbClr val="16324C"/>
      </a:accent4>
      <a:accent5>
        <a:srgbClr val="443830"/>
      </a:accent5>
      <a:accent6>
        <a:srgbClr val="C6C719"/>
      </a:accent6>
      <a:hlink>
        <a:srgbClr val="11273C"/>
      </a:hlink>
      <a:folHlink>
        <a:srgbClr val="9C99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1064</TotalTime>
  <Words>106</Words>
  <Application>Microsoft Office PowerPoint</Application>
  <PresentationFormat>Laajakuva</PresentationFormat>
  <Paragraphs>6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Office-teema</vt:lpstr>
      <vt:lpstr>PowerPoint-esitys</vt:lpstr>
      <vt:lpstr>Suomalaisille on epäselvää, mikä taho omistaa eniten metsää Suomessa. </vt:lpstr>
      <vt:lpstr>Suomalaiset ovat hyvin jakaantuneita käsityksissään metsähakkuista.</vt:lpstr>
      <vt:lpstr>Tärkeimpiä metsiin liittyviä asioita ovat monimuotoisuus, marjastus ja sienestys, ulkoilu, luonnonsuojelu ja maisema.   (Enemmistö vastaajista on samaa mieltä siitä, että metsien talouskäyttö on yhteiskuntamme hyvinvoinnille ensiarvoisen tärkeä.)</vt:lpstr>
      <vt:lpstr>Alle kolmannes on asioinut tai keskustellut metsäammattilaisten kanssa metsäasioista.  Noin neljännes on samaa mieltä siitä, että metsäammattilaiset ovat riittävästi mukana  julkisessa keskustelussa. Kolmannes on eri mieltä.</vt:lpstr>
      <vt:lpstr>  Selvä enemmistö kokee, että metsäammattilaisista muodostuu julkinen kuva ennen kaikkea talouskäytön edistäjinä ja asiantuntijoina.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Mari Storhammar</dc:creator>
  <cp:lastModifiedBy>Aija Järnstedt</cp:lastModifiedBy>
  <cp:revision>45</cp:revision>
  <dcterms:created xsi:type="dcterms:W3CDTF">2021-03-01T11:34:02Z</dcterms:created>
  <dcterms:modified xsi:type="dcterms:W3CDTF">2023-11-15T13:46:20Z</dcterms:modified>
</cp:coreProperties>
</file>